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8" r:id="rId4"/>
    <p:sldId id="269" r:id="rId5"/>
    <p:sldId id="271" r:id="rId6"/>
    <p:sldId id="273" r:id="rId7"/>
    <p:sldId id="262" r:id="rId8"/>
    <p:sldId id="270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A40"/>
    <a:srgbClr val="1E244E"/>
    <a:srgbClr val="85CCF2"/>
    <a:srgbClr val="EBC13C"/>
    <a:srgbClr val="272845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E741-960B-43B4-82FC-817C379A86CE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E5D-ABA2-4787-87F0-52C41ED41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4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E741-960B-43B4-82FC-817C379A86CE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E5D-ABA2-4787-87F0-52C41ED41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8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E741-960B-43B4-82FC-817C379A86CE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E5D-ABA2-4787-87F0-52C41ED41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49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E741-960B-43B4-82FC-817C379A86CE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E5D-ABA2-4787-87F0-52C41ED41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42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E741-960B-43B4-82FC-817C379A86CE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E5D-ABA2-4787-87F0-52C41ED41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38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E741-960B-43B4-82FC-817C379A86CE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E5D-ABA2-4787-87F0-52C41ED41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02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E741-960B-43B4-82FC-817C379A86CE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E5D-ABA2-4787-87F0-52C41ED41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8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E741-960B-43B4-82FC-817C379A86CE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E5D-ABA2-4787-87F0-52C41ED41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61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E741-960B-43B4-82FC-817C379A86CE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E5D-ABA2-4787-87F0-52C41ED41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56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E741-960B-43B4-82FC-817C379A86CE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E5D-ABA2-4787-87F0-52C41ED41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03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E741-960B-43B4-82FC-817C379A86CE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CE5D-ABA2-4787-87F0-52C41ED41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50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E741-960B-43B4-82FC-817C379A86CE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CE5D-ABA2-4787-87F0-52C41ED41FA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logo_projetos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267" y="6370320"/>
            <a:ext cx="2270374" cy="3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45287197.jpg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8" r="-1419"/>
          <a:stretch/>
        </p:blipFill>
        <p:spPr>
          <a:xfrm flipH="1">
            <a:off x="2931888" y="-64141"/>
            <a:ext cx="9287134" cy="6981977"/>
          </a:xfrm>
          <a:prstGeom prst="rect">
            <a:avLst/>
          </a:prstGeom>
        </p:spPr>
      </p:pic>
      <p:pic>
        <p:nvPicPr>
          <p:cNvPr id="14" name="Imagem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" r="17815"/>
          <a:stretch/>
        </p:blipFill>
        <p:spPr>
          <a:xfrm>
            <a:off x="-1" y="-1"/>
            <a:ext cx="10036107" cy="6857999"/>
          </a:xfrm>
          <a:prstGeom prst="rect">
            <a:avLst/>
          </a:prstGeom>
        </p:spPr>
      </p:pic>
      <p:pic>
        <p:nvPicPr>
          <p:cNvPr id="6" name="Imagem 8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3" t="42958" b="43340"/>
          <a:stretch/>
        </p:blipFill>
        <p:spPr>
          <a:xfrm>
            <a:off x="397690" y="3520963"/>
            <a:ext cx="3722127" cy="462920"/>
          </a:xfrm>
          <a:prstGeom prst="rect">
            <a:avLst/>
          </a:prstGeom>
        </p:spPr>
      </p:pic>
      <p:cxnSp>
        <p:nvCxnSpPr>
          <p:cNvPr id="8" name="Conector reto 6"/>
          <p:cNvCxnSpPr/>
          <p:nvPr/>
        </p:nvCxnSpPr>
        <p:spPr>
          <a:xfrm>
            <a:off x="2862680" y="-12700"/>
            <a:ext cx="5588000" cy="55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21"/>
          <p:cNvSpPr txBox="1"/>
          <p:nvPr/>
        </p:nvSpPr>
        <p:spPr>
          <a:xfrm>
            <a:off x="474848" y="4932509"/>
            <a:ext cx="88808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lnSpc>
                <a:spcPct val="110000"/>
              </a:lnSpc>
              <a:buNone/>
            </a:pPr>
            <a:r>
              <a:rPr lang="pt-BR" sz="3600" b="1" dirty="0">
                <a:solidFill>
                  <a:srgbClr val="F0CA40"/>
                </a:solidFill>
                <a:latin typeface="Tahoma"/>
                <a:cs typeface="Tahoma"/>
              </a:rPr>
              <a:t>O ADMINISTRADOR JUDICIAL</a:t>
            </a:r>
          </a:p>
        </p:txBody>
      </p:sp>
      <p:cxnSp>
        <p:nvCxnSpPr>
          <p:cNvPr id="12" name="Conector reto 28"/>
          <p:cNvCxnSpPr/>
          <p:nvPr/>
        </p:nvCxnSpPr>
        <p:spPr>
          <a:xfrm flipH="1">
            <a:off x="9991018" y="4572000"/>
            <a:ext cx="2285999" cy="2285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49006" y="4455338"/>
            <a:ext cx="324000" cy="64139"/>
          </a:xfrm>
          <a:prstGeom prst="rect">
            <a:avLst/>
          </a:prstGeom>
          <a:solidFill>
            <a:srgbClr val="85CC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484916" y="-2215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CaixaDeTexto 21"/>
          <p:cNvSpPr txBox="1"/>
          <p:nvPr/>
        </p:nvSpPr>
        <p:spPr>
          <a:xfrm>
            <a:off x="488959" y="5779171"/>
            <a:ext cx="2700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lnSpc>
                <a:spcPct val="110000"/>
              </a:lnSpc>
              <a:buNone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Sérgio Bessa</a:t>
            </a:r>
          </a:p>
        </p:txBody>
      </p:sp>
    </p:spTree>
    <p:extLst>
      <p:ext uri="{BB962C8B-B14F-4D97-AF65-F5344CB8AC3E}">
        <p14:creationId xmlns:p14="http://schemas.microsoft.com/office/powerpoint/2010/main" val="14106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3419" y="5282149"/>
            <a:ext cx="10772826" cy="535633"/>
          </a:xfrm>
        </p:spPr>
        <p:txBody>
          <a:bodyPr>
            <a:noAutofit/>
          </a:bodyPr>
          <a:lstStyle/>
          <a:p>
            <a:pPr marL="365125" lvl="0" indent="-365125">
              <a:lnSpc>
                <a:spcPct val="110000"/>
              </a:lnSpc>
              <a:spcAft>
                <a:spcPts val="600"/>
              </a:spcAft>
              <a:buClr>
                <a:srgbClr val="1E244E"/>
              </a:buClr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Acompanhar o Plano de Recuperação Judicial;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210920" y="144657"/>
            <a:ext cx="99489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cap="all" dirty="0">
                <a:solidFill>
                  <a:srgbClr val="595959"/>
                </a:solidFill>
                <a:latin typeface="Tahoma"/>
                <a:cs typeface="Tahoma"/>
              </a:rPr>
              <a:t>Principais atribuições</a:t>
            </a:r>
            <a:endParaRPr lang="en-US" sz="3400" b="1" cap="all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cxnSp>
        <p:nvCxnSpPr>
          <p:cNvPr id="12" name="Straight Connector 5"/>
          <p:cNvCxnSpPr/>
          <p:nvPr/>
        </p:nvCxnSpPr>
        <p:spPr>
          <a:xfrm>
            <a:off x="-50799" y="884210"/>
            <a:ext cx="12363855" cy="0"/>
          </a:xfrm>
          <a:prstGeom prst="line">
            <a:avLst/>
          </a:prstGeom>
          <a:ln w="15875">
            <a:solidFill>
              <a:srgbClr val="EBC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13419" y="1053240"/>
            <a:ext cx="10772826" cy="627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10000"/>
              </a:lnSpc>
              <a:spcAft>
                <a:spcPts val="600"/>
              </a:spcAft>
              <a:buClr>
                <a:srgbClr val="1E244E"/>
              </a:buClr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Atender as informações pedidas pelos credores;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13419" y="1840242"/>
            <a:ext cx="10772826" cy="931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10000"/>
              </a:lnSpc>
              <a:spcAft>
                <a:spcPts val="600"/>
              </a:spcAft>
              <a:buClr>
                <a:srgbClr val="1E244E"/>
              </a:buClr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Exigir informações dos credores, dos devedores ou dos seus administradores;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13419" y="2753368"/>
            <a:ext cx="10772826" cy="64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10000"/>
              </a:lnSpc>
              <a:spcAft>
                <a:spcPts val="600"/>
              </a:spcAft>
              <a:buClr>
                <a:srgbClr val="1E244E"/>
              </a:buClr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Acompanhar a habilitação dos credores; 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13419" y="3337178"/>
            <a:ext cx="10772826" cy="701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10000"/>
              </a:lnSpc>
              <a:spcAft>
                <a:spcPts val="600"/>
              </a:spcAft>
              <a:buClr>
                <a:srgbClr val="1E244E"/>
              </a:buClr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Consolidar o Quadro Geral de Credores;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13419" y="3949118"/>
            <a:ext cx="10772826" cy="711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10000"/>
              </a:lnSpc>
              <a:spcAft>
                <a:spcPts val="600"/>
              </a:spcAft>
              <a:buClr>
                <a:srgbClr val="1E244E"/>
              </a:buClr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Requerer ao juiz a convocação da Assembleia Geral de Credores; 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13419" y="4636870"/>
            <a:ext cx="10772826" cy="396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10000"/>
              </a:lnSpc>
              <a:spcAft>
                <a:spcPts val="600"/>
              </a:spcAft>
              <a:buClr>
                <a:srgbClr val="1E244E"/>
              </a:buClr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Presidir a Assembleia Geral de Credores.</a:t>
            </a:r>
          </a:p>
        </p:txBody>
      </p:sp>
    </p:spTree>
    <p:extLst>
      <p:ext uri="{BB962C8B-B14F-4D97-AF65-F5344CB8AC3E}">
        <p14:creationId xmlns:p14="http://schemas.microsoft.com/office/powerpoint/2010/main" val="21745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689337565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12382" r="22918" b="13476"/>
          <a:stretch/>
        </p:blipFill>
        <p:spPr>
          <a:xfrm>
            <a:off x="4622800" y="886815"/>
            <a:ext cx="7569200" cy="597118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2299" y="2133601"/>
            <a:ext cx="3835061" cy="331216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Possuir conhecimentos de administração de empresas, contábil e econômico, em complemento aos conhecimentos jurídicos.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210920" y="144657"/>
            <a:ext cx="99489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cap="all" dirty="0">
                <a:solidFill>
                  <a:srgbClr val="595959"/>
                </a:solidFill>
                <a:latin typeface="Tahoma"/>
                <a:cs typeface="Tahoma"/>
              </a:rPr>
              <a:t>O Administrador judicial deve</a:t>
            </a:r>
            <a:endParaRPr lang="en-US" sz="3400" b="1" cap="all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cxnSp>
        <p:nvCxnSpPr>
          <p:cNvPr id="10" name="Straight Connector 5"/>
          <p:cNvCxnSpPr/>
          <p:nvPr/>
        </p:nvCxnSpPr>
        <p:spPr>
          <a:xfrm>
            <a:off x="-50799" y="884210"/>
            <a:ext cx="12363855" cy="0"/>
          </a:xfrm>
          <a:prstGeom prst="line">
            <a:avLst/>
          </a:prstGeom>
          <a:ln w="15875">
            <a:solidFill>
              <a:srgbClr val="EBC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5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45926" y="2405576"/>
            <a:ext cx="4425470" cy="250396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Vale a pena colocar neste momento, o Plano de Recuperação Judicial em uma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Assembléia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de Credores?</a:t>
            </a:r>
          </a:p>
        </p:txBody>
      </p:sp>
      <p:sp>
        <p:nvSpPr>
          <p:cNvPr id="4" name="CaixaDeTexto 21"/>
          <p:cNvSpPr txBox="1"/>
          <p:nvPr/>
        </p:nvSpPr>
        <p:spPr>
          <a:xfrm>
            <a:off x="278183" y="113627"/>
            <a:ext cx="9436235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lnSpc>
                <a:spcPct val="120000"/>
              </a:lnSpc>
              <a:buNone/>
            </a:pPr>
            <a:r>
              <a:rPr lang="pt-BR" sz="3400" b="1" cap="all" dirty="0">
                <a:solidFill>
                  <a:srgbClr val="595959"/>
                </a:solidFill>
                <a:latin typeface="Tahoma"/>
                <a:cs typeface="Tahoma"/>
              </a:rPr>
              <a:t>1. ANÁLISE DO PLANO DE RECUPERAÇÃO JUDICIAL APRESENTADO PELA DEVEDORA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50799" y="1532689"/>
            <a:ext cx="12363855" cy="0"/>
          </a:xfrm>
          <a:prstGeom prst="line">
            <a:avLst/>
          </a:prstGeom>
          <a:ln w="15875">
            <a:solidFill>
              <a:srgbClr val="EBC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hutterstock_3975763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7"/>
          <a:stretch/>
        </p:blipFill>
        <p:spPr>
          <a:xfrm>
            <a:off x="0" y="1558388"/>
            <a:ext cx="6868160" cy="53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16126919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5" b="4706"/>
          <a:stretch/>
        </p:blipFill>
        <p:spPr>
          <a:xfrm>
            <a:off x="3621299" y="-1"/>
            <a:ext cx="8429590" cy="6858001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5699" y="3011314"/>
            <a:ext cx="4428109" cy="19275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sz="3200" dirty="0">
                <a:solidFill>
                  <a:srgbClr val="595959"/>
                </a:solidFill>
                <a:latin typeface="Arial"/>
                <a:cs typeface="Arial"/>
              </a:rPr>
              <a:t>Existem “calotes” travestidos de Plano de Recuperação Judicial.</a:t>
            </a:r>
          </a:p>
          <a:p>
            <a:pPr>
              <a:lnSpc>
                <a:spcPct val="120000"/>
              </a:lnSpc>
            </a:pPr>
            <a:endParaRPr lang="pt-BR" sz="3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68300" y="26495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6" name="CaixaDeTexto 21"/>
          <p:cNvSpPr txBox="1"/>
          <p:nvPr/>
        </p:nvSpPr>
        <p:spPr>
          <a:xfrm>
            <a:off x="480848" y="289257"/>
            <a:ext cx="5375263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lnSpc>
                <a:spcPct val="120000"/>
              </a:lnSpc>
              <a:buNone/>
            </a:pPr>
            <a:r>
              <a:rPr lang="pt-BR" sz="3400" b="1" cap="all" dirty="0">
                <a:solidFill>
                  <a:srgbClr val="595959"/>
                </a:solidFill>
                <a:latin typeface="Tahoma"/>
                <a:cs typeface="Tahoma"/>
              </a:rPr>
              <a:t>2. PLANOS ABUSIVOS AOS CREDORES</a:t>
            </a:r>
          </a:p>
        </p:txBody>
      </p:sp>
    </p:spTree>
    <p:extLst>
      <p:ext uri="{BB962C8B-B14F-4D97-AF65-F5344CB8AC3E}">
        <p14:creationId xmlns:p14="http://schemas.microsoft.com/office/powerpoint/2010/main" val="23969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03065" y="2214698"/>
            <a:ext cx="4082499" cy="3581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pt-BR" sz="2800" dirty="0">
                <a:solidFill>
                  <a:srgbClr val="595959"/>
                </a:solidFill>
                <a:latin typeface="Tahoma"/>
                <a:cs typeface="Tahoma"/>
              </a:rPr>
              <a:t>Art. 47 - Viabilizar a superação da situação de crise econômico-financeira do devedor, a </a:t>
            </a:r>
            <a:r>
              <a:rPr lang="pt-BR" sz="2800" b="1" dirty="0">
                <a:solidFill>
                  <a:srgbClr val="595959"/>
                </a:solidFill>
                <a:latin typeface="Tahoma"/>
                <a:cs typeface="Tahoma"/>
              </a:rPr>
              <a:t>fim de permitir a manutenção da fonte produtora.</a:t>
            </a:r>
            <a:endParaRPr lang="pt-BR" sz="2800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7" name="CaixaDeTexto 21"/>
          <p:cNvSpPr txBox="1"/>
          <p:nvPr/>
        </p:nvSpPr>
        <p:spPr>
          <a:xfrm>
            <a:off x="264672" y="108080"/>
            <a:ext cx="11003513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lnSpc>
                <a:spcPct val="120000"/>
              </a:lnSpc>
              <a:buNone/>
            </a:pPr>
            <a:r>
              <a:rPr lang="pt-BR" sz="3400" b="1" cap="all" dirty="0">
                <a:solidFill>
                  <a:srgbClr val="595959"/>
                </a:solidFill>
                <a:latin typeface="Tahoma"/>
                <a:cs typeface="Tahoma"/>
              </a:rPr>
              <a:t>3. Planos aprovados em condições inexequíveis por parte do devedor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04337" y="3306204"/>
            <a:ext cx="1492140" cy="83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4400" dirty="0">
                <a:solidFill>
                  <a:srgbClr val="272845"/>
                </a:solidFill>
                <a:latin typeface="Arial"/>
                <a:cs typeface="Arial"/>
              </a:rPr>
              <a:t>P.R.J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89623" y="3173684"/>
            <a:ext cx="24963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600" dirty="0">
                <a:solidFill>
                  <a:srgbClr val="272845"/>
                </a:solidFill>
                <a:latin typeface="Arial"/>
                <a:cs typeface="Arial"/>
              </a:rPr>
              <a:t>ESTADO</a:t>
            </a:r>
          </a:p>
          <a:p>
            <a:pPr>
              <a:lnSpc>
                <a:spcPct val="120000"/>
              </a:lnSpc>
            </a:pPr>
            <a:r>
              <a:rPr lang="pt-BR" sz="3600" dirty="0">
                <a:solidFill>
                  <a:srgbClr val="272845"/>
                </a:solidFill>
                <a:latin typeface="Arial"/>
                <a:cs typeface="Arial"/>
              </a:rPr>
              <a:t>TERMINAL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50799" y="1532689"/>
            <a:ext cx="12363855" cy="0"/>
          </a:xfrm>
          <a:prstGeom prst="line">
            <a:avLst/>
          </a:prstGeom>
          <a:ln w="15875">
            <a:solidFill>
              <a:srgbClr val="EBC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diferente.pdf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04" y="2902654"/>
            <a:ext cx="1763891" cy="194028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461000" y="2173110"/>
            <a:ext cx="14112" cy="372533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0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1334" y="2582847"/>
            <a:ext cx="7992426" cy="627714"/>
          </a:xfrm>
        </p:spPr>
        <p:txBody>
          <a:bodyPr>
            <a:noAutofit/>
          </a:bodyPr>
          <a:lstStyle/>
          <a:p>
            <a:pPr marL="365125" indent="-365125">
              <a:lnSpc>
                <a:spcPct val="130000"/>
              </a:lnSpc>
              <a:spcBef>
                <a:spcPts val="800"/>
              </a:spcBef>
              <a:spcAft>
                <a:spcPts val="600"/>
              </a:spcAft>
              <a:buClr>
                <a:srgbClr val="EBC13C"/>
              </a:buClr>
            </a:pP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análise da geração de caixa, </a:t>
            </a:r>
          </a:p>
        </p:txBody>
      </p:sp>
      <p:sp>
        <p:nvSpPr>
          <p:cNvPr id="5" name="CaixaDeTexto 21"/>
          <p:cNvSpPr txBox="1"/>
          <p:nvPr/>
        </p:nvSpPr>
        <p:spPr>
          <a:xfrm>
            <a:off x="255071" y="162258"/>
            <a:ext cx="11400708" cy="1958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lnSpc>
                <a:spcPct val="120000"/>
              </a:lnSpc>
              <a:buNone/>
            </a:pPr>
            <a:r>
              <a:rPr lang="pt-BR" sz="3400" b="1" cap="all" dirty="0">
                <a:solidFill>
                  <a:srgbClr val="595959"/>
                </a:solidFill>
                <a:latin typeface="Tahoma"/>
                <a:cs typeface="Tahoma"/>
              </a:rPr>
              <a:t>4. ACOMPANHAMENTO E PROPOSTA DE REVISÃO DO PRJ EM CASOS EVIDENTES DE QUE OS OBJETIVOS ACORDADOS NÃO SERÃO CUMPRIDOS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50799" y="2266466"/>
            <a:ext cx="12363855" cy="0"/>
          </a:xfrm>
          <a:prstGeom prst="line">
            <a:avLst/>
          </a:prstGeom>
          <a:ln w="15875">
            <a:solidFill>
              <a:srgbClr val="EBC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01334" y="3365167"/>
            <a:ext cx="7992426" cy="780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30000"/>
              </a:lnSpc>
              <a:spcBef>
                <a:spcPts val="800"/>
              </a:spcBef>
              <a:spcAft>
                <a:spcPts val="600"/>
              </a:spcAft>
              <a:buClr>
                <a:srgbClr val="EBC13C"/>
              </a:buClr>
            </a:pP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do resultado de suas operações,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1334" y="4167807"/>
            <a:ext cx="7992426" cy="115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30000"/>
              </a:lnSpc>
              <a:spcBef>
                <a:spcPts val="800"/>
              </a:spcBef>
              <a:spcAft>
                <a:spcPts val="600"/>
              </a:spcAft>
              <a:buClr>
                <a:srgbClr val="EBC13C"/>
              </a:buClr>
            </a:pP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atendimento (ou não) de metas operacionais intermediárias previstas no PRJ,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01334" y="5476241"/>
            <a:ext cx="7992426" cy="66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30000"/>
              </a:lnSpc>
              <a:spcBef>
                <a:spcPts val="800"/>
              </a:spcBef>
              <a:spcAft>
                <a:spcPts val="600"/>
              </a:spcAft>
              <a:buClr>
                <a:srgbClr val="EBC13C"/>
              </a:buClr>
            </a:pPr>
            <a:r>
              <a:rPr lang="pt-BR" sz="25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 também </a:t>
            </a: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pelos cenários de mercado.</a:t>
            </a:r>
          </a:p>
        </p:txBody>
      </p:sp>
    </p:spTree>
    <p:extLst>
      <p:ext uri="{BB962C8B-B14F-4D97-AF65-F5344CB8AC3E}">
        <p14:creationId xmlns:p14="http://schemas.microsoft.com/office/powerpoint/2010/main" val="36974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 desig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2" b="7871"/>
          <a:stretch/>
        </p:blipFill>
        <p:spPr>
          <a:xfrm>
            <a:off x="-1" y="0"/>
            <a:ext cx="12240683" cy="688538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0310" y="489989"/>
            <a:ext cx="4576854" cy="3241675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O QUE É O SUCESSO DE UM PEDIDO DE RECUPERAÇÃO JUDICIAL?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5380692" y="4206240"/>
            <a:ext cx="4129068" cy="2329977"/>
          </a:xfrm>
        </p:spPr>
        <p:txBody>
          <a:bodyPr>
            <a:no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pt-BR" sz="4000" b="1" dirty="0">
                <a:solidFill>
                  <a:srgbClr val="404040"/>
                </a:solidFill>
                <a:latin typeface="Tahoma"/>
                <a:cs typeface="Tahoma"/>
              </a:rPr>
              <a:t>É exatamente a Recuperação da Empresa.</a:t>
            </a:r>
          </a:p>
        </p:txBody>
      </p:sp>
    </p:spTree>
    <p:extLst>
      <p:ext uri="{BB962C8B-B14F-4D97-AF65-F5344CB8AC3E}">
        <p14:creationId xmlns:p14="http://schemas.microsoft.com/office/powerpoint/2010/main" val="31665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33545594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r="8510"/>
          <a:stretch/>
        </p:blipFill>
        <p:spPr>
          <a:xfrm flipH="1">
            <a:off x="-14112" y="-13273"/>
            <a:ext cx="12240489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22" y="25223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3400" b="1" cap="all" dirty="0">
                <a:solidFill>
                  <a:schemeClr val="bg1"/>
                </a:solidFill>
                <a:latin typeface="Tahoma"/>
                <a:ea typeface="+mn-ea"/>
                <a:cs typeface="Tahoma"/>
              </a:rPr>
              <a:t>POSICIONAMENTO ATIVO DO ADMINISTRADOR JUDICIAL</a:t>
            </a:r>
          </a:p>
        </p:txBody>
      </p:sp>
    </p:spTree>
    <p:extLst>
      <p:ext uri="{BB962C8B-B14F-4D97-AF65-F5344CB8AC3E}">
        <p14:creationId xmlns:p14="http://schemas.microsoft.com/office/powerpoint/2010/main" val="20919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237</Words>
  <Application>Microsoft Office PowerPoint</Application>
  <PresentationFormat>Widescreen</PresentationFormat>
  <Paragraphs>29</Paragraphs>
  <Slides>9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É O SUCESSO DE UM PEDIDO DE RECUPERAÇÃO JUDICIAL?</vt:lpstr>
      <vt:lpstr>POSICIONAMENTO ATIVO DO ADMINISTRADOR JUDICIAL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ADMINISTRADOR JUDICIAL</dc:title>
  <dc:creator>Marina Bichara Faria Coelho</dc:creator>
  <cp:lastModifiedBy>usuario01</cp:lastModifiedBy>
  <cp:revision>61</cp:revision>
  <cp:lastPrinted>2017-08-10T14:44:34Z</cp:lastPrinted>
  <dcterms:created xsi:type="dcterms:W3CDTF">2017-08-03T15:27:53Z</dcterms:created>
  <dcterms:modified xsi:type="dcterms:W3CDTF">2017-08-14T17:17:23Z</dcterms:modified>
</cp:coreProperties>
</file>