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0"/>
  </p:notesMasterIdLst>
  <p:sldIdLst>
    <p:sldId id="259" r:id="rId4"/>
    <p:sldId id="780" r:id="rId5"/>
    <p:sldId id="781" r:id="rId6"/>
    <p:sldId id="576" r:id="rId7"/>
    <p:sldId id="764" r:id="rId8"/>
    <p:sldId id="774" r:id="rId9"/>
    <p:sldId id="766" r:id="rId10"/>
    <p:sldId id="767" r:id="rId11"/>
    <p:sldId id="778" r:id="rId12"/>
    <p:sldId id="765" r:id="rId13"/>
    <p:sldId id="779" r:id="rId14"/>
    <p:sldId id="769" r:id="rId15"/>
    <p:sldId id="770" r:id="rId16"/>
    <p:sldId id="771" r:id="rId17"/>
    <p:sldId id="775" r:id="rId18"/>
    <p:sldId id="78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3" d="100"/>
          <a:sy n="63" d="100"/>
        </p:scale>
        <p:origin x="6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45A65-56A9-48A0-A515-0BEC59A96998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554BF-37D2-49A7-9F88-BFF41E714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63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D5AB-CFF4-414B-8790-083B7A9EF93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0AA54-3650-49BD-AA41-2C38541DFD8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18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5239-55D0-4310-862D-FA7EBFFB319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9A01-8936-456F-9870-E1FB9000B46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63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8B9B-5825-4FA5-9C9B-6A55E98213C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CA0E-737C-4D17-AAE2-630831C9881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493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ECE6-7BE7-4ABA-A7C9-71E35E70A45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0010-6439-41D3-94B2-9E421952D18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09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6010-31FC-466B-B6A9-FE6A85E28A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CA46-C5CD-4FBF-8FD3-4D26F681C5C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10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D615-E80D-4A4A-A416-85334DDB8CB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7D4B-C707-44F1-867E-6FD4D00EDC4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5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6349-F207-4AE8-962C-32CAAA813CC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B59D6-2A8A-4C55-A1FD-7EB086D460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29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BC8A-CCEA-4A0E-823C-635F7461906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FB9B-C4A4-45F7-A06E-E8217F343D3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0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DF36-ED7A-411F-949C-5195D5FB280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EDA3-FDD5-40DF-9A86-BB6EF580E974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12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90D51-EC5A-4227-9EB8-D32C0D080C5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454A-B7DB-41A6-B5DD-70E182DD27D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390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26AE-69A8-465E-BDFC-2ECD1DA647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77E4-539E-44FE-AEAC-BA8829AE2B1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0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28EB30-D9A1-4CC1-BD9F-736CA15C36B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30/08/2017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607B8-332F-41DE-8E3D-E446A906029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6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162880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Renúncia de receita</a:t>
            </a:r>
          </a:p>
          <a:p>
            <a:pPr algn="ctr"/>
            <a:r>
              <a:rPr lang="pt-BR" sz="40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Fiscalização pelo TCU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23728" y="4149080"/>
            <a:ext cx="6408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cap="sm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Weder</a:t>
            </a:r>
            <a:r>
              <a:rPr lang="pt-BR" sz="3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Oliveira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799" y="1177559"/>
            <a:ext cx="7106401" cy="45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48" y="1052736"/>
            <a:ext cx="7684051" cy="419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7" y="332656"/>
            <a:ext cx="6840760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 das renúncias tributárias</a:t>
            </a:r>
            <a:endParaRPr lang="pt-BR" sz="24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493714"/>
              </p:ext>
            </p:extLst>
          </p:nvPr>
        </p:nvGraphicFramePr>
        <p:xfrm>
          <a:off x="1403646" y="1484784"/>
          <a:ext cx="7128793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310"/>
                <a:gridCol w="420698"/>
                <a:gridCol w="4716785"/>
              </a:tblGrid>
              <a:tr h="875875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2075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Processo de instituição de renúncias tributárias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40385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Q1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2563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O processo de instituição de renúncias tributárias está bem definido e propicia o planejamento e a avaliação das políticas públicas por elas financiadas?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875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2075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Sistemática de previsão das renúncias tributárias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40385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Q2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2563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Qual </a:t>
                      </a:r>
                      <a:r>
                        <a:rPr lang="pt-BR" sz="1600" b="1" dirty="0" smtClean="0">
                          <a:effectLst/>
                        </a:rPr>
                        <a:t>sistemática </a:t>
                      </a:r>
                      <a:r>
                        <a:rPr lang="pt-BR" sz="1600" b="1" dirty="0">
                          <a:effectLst/>
                        </a:rPr>
                        <a:t>é adotada para elaboração da previsão das renúncias tributárias e quais órgãos participam desse processo?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8533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3525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Monitoramento da concessão e da execução das renúncias tributárias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40385" algn="l"/>
                        </a:tabLst>
                      </a:pPr>
                      <a:r>
                        <a:rPr lang="pt-BR" sz="1600" b="1">
                          <a:effectLst/>
                        </a:rPr>
                        <a:t>Q3</a:t>
                      </a:r>
                      <a:endParaRPr lang="pt-BR" sz="16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2075" algn="l"/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Há mecanismos de governança para o acompanhamento da concessão e da execução das renúncias tributárias?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2204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40385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Processo de avaliação e controle das renúncias tributárias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540385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Q4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pt-BR" sz="1600" b="1" dirty="0">
                          <a:effectLst/>
                        </a:rPr>
                        <a:t>As políticas públicas financiadas por renúncias tributárias são fiscalizadas e é realizada alguma avaliação dos resultados?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8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416" y="430560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Acórdão 1205-2014</a:t>
            </a:r>
            <a:endParaRPr lang="pt-BR" sz="22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84784"/>
            <a:ext cx="6869568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“Não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há processo de criação de renúncias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tributárias”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“Normas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instituidoras não estipulam claramente os objetivos, metas e indicadores da política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pública”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“Não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há acompanhamento das renúncias tributárias por parte dos órgãos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centrais”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Gestão das políticas de renúncias não está prevista nos regimentos internos e no planejamento estratégico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“Avaliação não foi feita porque não há obrigação legal e em decorrência da falta de recursos humanos e financeiros”</a:t>
            </a:r>
          </a:p>
        </p:txBody>
      </p:sp>
    </p:spTree>
    <p:extLst>
      <p:ext uri="{BB962C8B-B14F-4D97-AF65-F5344CB8AC3E}">
        <p14:creationId xmlns:p14="http://schemas.microsoft.com/office/powerpoint/2010/main" val="27515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20" y="404664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Acórdão 1205-2014</a:t>
            </a:r>
            <a:endParaRPr lang="pt-BR" sz="22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412776"/>
            <a:ext cx="6770528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Verificação do prazo de vigência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Mecanismos de acompanhamento e avaliação; cronograma de avaliações: benefícios alcançam os fins a que se propõem?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Regulamentar a gestão das ações governamentais financiadas por renúncias tributárias (definir objetivos, indicadores e metas, procedimentos de controle e avaliação)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Associação de renúncias tributárias aos programas temáticos no PPA</a:t>
            </a:r>
          </a:p>
        </p:txBody>
      </p:sp>
    </p:spTree>
    <p:extLst>
      <p:ext uri="{BB962C8B-B14F-4D97-AF65-F5344CB8AC3E}">
        <p14:creationId xmlns:p14="http://schemas.microsoft.com/office/powerpoint/2010/main" val="305878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424" y="345481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 tributário</a:t>
            </a:r>
            <a:endParaRPr lang="pt-BR" sz="22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493304"/>
            <a:ext cx="6264696" cy="18441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“Tanto quanto possível, a discussão dos gastos tributários relacionados a certas áreas de atuação deve ser incorporada na discussão das despesas gerais dessas áreas de modo a informar as escolhas orçamentárias”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1424" y="5147776"/>
            <a:ext cx="6840760" cy="5185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60000"/>
              <a:buFont typeface="Arial" pitchFamily="34" charset="0"/>
              <a:buNone/>
            </a:pPr>
            <a:r>
              <a:rPr lang="pt-B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“Cultura de que renúncia tributária não é dinheiro público”</a:t>
            </a:r>
          </a:p>
          <a:p>
            <a:pPr marL="0" indent="0" algn="ctr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002060"/>
              </a:buClr>
              <a:buSzPct val="60000"/>
              <a:buFont typeface="Arial" pitchFamily="34" charset="0"/>
              <a:buNone/>
            </a:pPr>
            <a:endParaRPr lang="pt-BR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43808" y="3753730"/>
            <a:ext cx="5760640" cy="9777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Font typeface="Arial" pitchFamily="34" charset="0"/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“Raramente são submetidos ao mesmo grau de escrutínio que as despesas efetivas”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Font typeface="Arial" pitchFamily="34" charset="0"/>
              <a:buNone/>
            </a:pP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5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162880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Obrigado!</a:t>
            </a:r>
            <a:endParaRPr lang="pt-BR" sz="4400" b="1" cap="sm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51720" y="3573016"/>
            <a:ext cx="64087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Weder de </a:t>
            </a:r>
            <a:r>
              <a:rPr lang="pt-BR" sz="3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Oliveira</a:t>
            </a:r>
          </a:p>
          <a:p>
            <a:pPr algn="ctr"/>
            <a:r>
              <a:rPr lang="pt-BR" sz="24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weder@tcu.gov.br</a:t>
            </a:r>
            <a:endParaRPr lang="pt-BR" sz="2400" b="1" cap="small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707" name="Text Box 3"/>
          <p:cNvSpPr txBox="1">
            <a:spLocks noChangeArrowheads="1"/>
          </p:cNvSpPr>
          <p:nvPr/>
        </p:nvSpPr>
        <p:spPr bwMode="auto">
          <a:xfrm>
            <a:off x="4936584" y="3196381"/>
            <a:ext cx="36004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obrigatórias</a:t>
            </a:r>
          </a:p>
          <a:p>
            <a:pPr algn="ctr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Compensação, margem de expansão</a:t>
            </a:r>
          </a:p>
          <a:p>
            <a:pPr algn="ctr"/>
            <a:endParaRPr lang="pt-BR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6708" name="Text Box 4"/>
          <p:cNvSpPr txBox="1">
            <a:spLocks noChangeArrowheads="1"/>
          </p:cNvSpPr>
          <p:nvPr/>
        </p:nvSpPr>
        <p:spPr bwMode="auto">
          <a:xfrm>
            <a:off x="5040052" y="4542608"/>
            <a:ext cx="360040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</a:p>
          <a:p>
            <a:pPr algn="ctr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Relatórios, divulgação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6709" name="Text Box 5"/>
          <p:cNvSpPr txBox="1">
            <a:spLocks noChangeArrowheads="1"/>
          </p:cNvSpPr>
          <p:nvPr/>
        </p:nvSpPr>
        <p:spPr bwMode="auto">
          <a:xfrm>
            <a:off x="539552" y="1600855"/>
            <a:ext cx="4176464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Planejamento fiscal</a:t>
            </a:r>
          </a:p>
          <a:p>
            <a:pPr algn="ctr">
              <a:lnSpc>
                <a:spcPct val="90000"/>
              </a:lnSpc>
            </a:pP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Metas, controle da execução orçamentária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6711" name="Text Box 7"/>
          <p:cNvSpPr txBox="1">
            <a:spLocks noChangeArrowheads="1"/>
          </p:cNvSpPr>
          <p:nvPr/>
        </p:nvSpPr>
        <p:spPr bwMode="auto">
          <a:xfrm>
            <a:off x="4936584" y="1617347"/>
            <a:ext cx="3816424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Dívida e endividamento</a:t>
            </a:r>
            <a:endParaRPr lang="pt-BR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Limites, controle, condições e restrições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6712" name="Text Box 8"/>
          <p:cNvSpPr txBox="1">
            <a:spLocks noChangeArrowheads="1"/>
          </p:cNvSpPr>
          <p:nvPr/>
        </p:nvSpPr>
        <p:spPr bwMode="auto">
          <a:xfrm>
            <a:off x="675080" y="3196381"/>
            <a:ext cx="4032448" cy="6740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com pessoal</a:t>
            </a:r>
            <a:endParaRPr lang="pt-BR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limites, controle e restrições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053"/>
          <p:cNvSpPr>
            <a:spLocks noChangeArrowheads="1"/>
          </p:cNvSpPr>
          <p:nvPr/>
        </p:nvSpPr>
        <p:spPr bwMode="auto">
          <a:xfrm>
            <a:off x="979428" y="343202"/>
            <a:ext cx="7329160" cy="76200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 anchor="ctr" anchorCtr="0"/>
          <a:lstStyle/>
          <a:p>
            <a:pPr algn="ctr"/>
            <a:r>
              <a:rPr kumimoji="1" lang="pt-BR" sz="28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de Responsabilidade Fiscal</a:t>
            </a:r>
            <a:endParaRPr kumimoji="1" lang="pt-BR" sz="2800" b="1" cap="sm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1560" y="4542608"/>
            <a:ext cx="4032448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Renúncia de receitas</a:t>
            </a:r>
          </a:p>
          <a:p>
            <a:pPr algn="ctr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orçamentário, compensação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03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4424" y="404664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6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</a:t>
            </a:r>
            <a:endParaRPr lang="pt-BR" sz="26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84784"/>
            <a:ext cx="6861576" cy="305023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bimestral (limitação de empenho e movimentação financeira)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Cálculo do resultado primário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da estimativa de receitas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Exame dos relatórios quadrimestrais de gestão fiscal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de operações específicas</a:t>
            </a: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  <a:buNone/>
            </a:pP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Constituição Federal</a:t>
            </a:r>
            <a:endParaRPr lang="pt-BR" sz="24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84784"/>
            <a:ext cx="6840760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150, § 6º - subsídios, isenções (...): lei específica que regule exclusivamente </a:t>
            </a:r>
          </a:p>
          <a:p>
            <a:pPr algn="just">
              <a:lnSpc>
                <a:spcPct val="130000"/>
              </a:lnSpc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165, § 2º - Lei de diretrizes orçamentárias disporá sobre alterações na legislação tributária</a:t>
            </a:r>
          </a:p>
          <a:p>
            <a:pPr algn="just">
              <a:lnSpc>
                <a:spcPct val="130000"/>
              </a:lnSpc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165, § 6º - PLOA acompanhado de demonstrativo de benefícios tributários, financeiros e creditícios </a:t>
            </a:r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3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676875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 na gestão fiscal ...</a:t>
            </a:r>
            <a:endParaRPr lang="pt-BR" sz="24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1280" y="1484784"/>
            <a:ext cx="6857124" cy="25922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Pressupõe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a ação planejada e transparente, em que se previnem riscos e corrigem desvios capazes de afetar o equilíbrio das contas públicas, </a:t>
            </a:r>
            <a:endParaRPr lang="pt-BR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o cumprimento de metas de resultados entre receitas e despesas e a </a:t>
            </a:r>
            <a:r>
              <a:rPr lang="pt-BR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obediência a limites e condições no que tange a </a:t>
            </a:r>
            <a:r>
              <a:rPr lang="pt-BR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renúncia </a:t>
            </a:r>
            <a:r>
              <a:rPr lang="pt-BR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receita </a:t>
            </a:r>
            <a:r>
              <a:rPr 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(...) 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20000"/>
            </a:pPr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2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Renúncia de receita</a:t>
            </a:r>
            <a:endParaRPr lang="pt-BR" sz="24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12776"/>
            <a:ext cx="6840760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14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estimativa do impacto orçamentário-financeiro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 consideração no processo orçamentário e nas metas fiscais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(3)  medidas de compensação – aumento de receita.</a:t>
            </a:r>
          </a:p>
          <a:p>
            <a:pPr marL="0" indent="0" algn="just">
              <a:lnSpc>
                <a:spcPct val="130000"/>
              </a:lnSpc>
              <a:spcBef>
                <a:spcPts val="1800"/>
              </a:spcBef>
              <a:spcAft>
                <a:spcPts val="10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da estimativa e compensação da renúncia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receitas (Anexo de Metas Fiscais)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accent2">
                  <a:lumMod val="75000"/>
                </a:schemeClr>
              </a:buClr>
              <a:buSzPct val="60000"/>
              <a:buNone/>
            </a:pP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8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808" y="332656"/>
            <a:ext cx="6912768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Renúncia de receitas</a:t>
            </a:r>
            <a:endParaRPr lang="pt-BR" sz="22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4640" y="1412776"/>
            <a:ext cx="6834936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PAYGO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Condição básica: Orçamento como fórum de discussão de alocações orçamentárias e gastos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tributários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Condição alternativa: compensação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 22/2002: renúncia no IR compensada pela elevação de alíquotas da CSLL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60000"/>
              <a:buFont typeface="Monotype Sorts" pitchFamily="2" charset="2"/>
              <a:buChar char="l"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Cumprimento aparente: (1) excesso de arrecadação; (2) contingenciamento; (3)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combate à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evasão; (4) retomada do crescimento; (5) medidas anteriores</a:t>
            </a: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1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208" y="404664"/>
            <a:ext cx="7128792" cy="8382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pPr algn="r"/>
            <a:r>
              <a:rPr lang="pt-BR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Acórdão 747/2010</a:t>
            </a:r>
            <a:endParaRPr lang="pt-BR" sz="2400" cap="smal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768" y="1484784"/>
            <a:ext cx="6872232" cy="45365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de elaboração de estimativas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Observar art. 14 nas prorrogações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Sunset</a:t>
            </a:r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</a:t>
            </a:r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5 anos (LDO)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Não utilizar ajustes na programação orçamentária e financeira nem o excesso de arrecadação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Sistematização de procedimentos</a:t>
            </a:r>
          </a:p>
          <a:p>
            <a:pPr algn="just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ct val="50000"/>
              <a:buFont typeface="Monotype Sorts" pitchFamily="2" charset="2"/>
              <a:buChar char="l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Anexo de metas fiscais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1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19" y="1340768"/>
            <a:ext cx="824336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673</Words>
  <Application>Microsoft Office PowerPoint</Application>
  <PresentationFormat>Apresentação na tela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Monotype Sorts</vt:lpstr>
      <vt:lpstr>Times New Roman</vt:lpstr>
      <vt:lpstr>Tema do Office</vt:lpstr>
      <vt:lpstr>Personalizar design</vt:lpstr>
      <vt:lpstr>1_Tema do Office</vt:lpstr>
      <vt:lpstr>Apresentação do PowerPoint</vt:lpstr>
      <vt:lpstr>Apresentação do PowerPoint</vt:lpstr>
      <vt:lpstr>Acompanhamento</vt:lpstr>
      <vt:lpstr>Constituição Federal</vt:lpstr>
      <vt:lpstr>Responsabilidade na gestão fiscal ...</vt:lpstr>
      <vt:lpstr>Renúncia de receita</vt:lpstr>
      <vt:lpstr>Renúncia de receitas</vt:lpstr>
      <vt:lpstr>Acórdão 747/2010</vt:lpstr>
      <vt:lpstr>Apresentação do PowerPoint</vt:lpstr>
      <vt:lpstr>Apresentação do PowerPoint</vt:lpstr>
      <vt:lpstr>Apresentação do PowerPoint</vt:lpstr>
      <vt:lpstr>Governança das renúncias tributárias</vt:lpstr>
      <vt:lpstr>Acórdão 1205-2014</vt:lpstr>
      <vt:lpstr>Acórdão 1205-2014</vt:lpstr>
      <vt:lpstr>Gasto tributário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Ministro-Substituto Weder de Oliveira</cp:lastModifiedBy>
  <cp:revision>99</cp:revision>
  <dcterms:created xsi:type="dcterms:W3CDTF">2013-11-19T13:48:04Z</dcterms:created>
  <dcterms:modified xsi:type="dcterms:W3CDTF">2017-08-30T12:13:42Z</dcterms:modified>
</cp:coreProperties>
</file>