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15"/>
  </p:notesMasterIdLst>
  <p:sldIdLst>
    <p:sldId id="257" r:id="rId2"/>
    <p:sldId id="283" r:id="rId3"/>
    <p:sldId id="337" r:id="rId4"/>
    <p:sldId id="285" r:id="rId5"/>
    <p:sldId id="330" r:id="rId6"/>
    <p:sldId id="338" r:id="rId7"/>
    <p:sldId id="334" r:id="rId8"/>
    <p:sldId id="340" r:id="rId9"/>
    <p:sldId id="335" r:id="rId10"/>
    <p:sldId id="336" r:id="rId11"/>
    <p:sldId id="339" r:id="rId12"/>
    <p:sldId id="332" r:id="rId13"/>
    <p:sldId id="313"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08F5F-8C03-40D8-8153-E2CD3B172660}" type="datetimeFigureOut">
              <a:rPr lang="pt-BR" smtClean="0"/>
              <a:pPr/>
              <a:t>14/08/2017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B023C-0A6A-4FBA-B62F-B4DAFB0A7CDA}" type="slidenum">
              <a:rPr lang="pt-BR" smtClean="0"/>
              <a:pPr/>
              <a:t>‹nº›</a:t>
            </a:fld>
            <a:endParaRPr lang="pt-BR"/>
          </a:p>
        </p:txBody>
      </p:sp>
    </p:spTree>
    <p:extLst>
      <p:ext uri="{BB962C8B-B14F-4D97-AF65-F5344CB8AC3E}">
        <p14:creationId xmlns:p14="http://schemas.microsoft.com/office/powerpoint/2010/main" xmlns="" val="3212693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1</a:t>
            </a:fld>
            <a:endParaRPr lang="pt-BR"/>
          </a:p>
        </p:txBody>
      </p:sp>
    </p:spTree>
    <p:extLst>
      <p:ext uri="{BB962C8B-B14F-4D97-AF65-F5344CB8AC3E}">
        <p14:creationId xmlns:p14="http://schemas.microsoft.com/office/powerpoint/2010/main" xmlns="" val="298606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10</a:t>
            </a:fld>
            <a:endParaRPr lang="pt-BR"/>
          </a:p>
        </p:txBody>
      </p:sp>
    </p:spTree>
    <p:extLst>
      <p:ext uri="{BB962C8B-B14F-4D97-AF65-F5344CB8AC3E}">
        <p14:creationId xmlns:p14="http://schemas.microsoft.com/office/powerpoint/2010/main" xmlns="" val="3200997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11</a:t>
            </a:fld>
            <a:endParaRPr lang="pt-BR"/>
          </a:p>
        </p:txBody>
      </p:sp>
    </p:spTree>
    <p:extLst>
      <p:ext uri="{BB962C8B-B14F-4D97-AF65-F5344CB8AC3E}">
        <p14:creationId xmlns:p14="http://schemas.microsoft.com/office/powerpoint/2010/main" xmlns="" val="1619188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12</a:t>
            </a:fld>
            <a:endParaRPr lang="pt-BR"/>
          </a:p>
        </p:txBody>
      </p:sp>
    </p:spTree>
    <p:extLst>
      <p:ext uri="{BB962C8B-B14F-4D97-AF65-F5344CB8AC3E}">
        <p14:creationId xmlns:p14="http://schemas.microsoft.com/office/powerpoint/2010/main" xmlns="" val="968544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13</a:t>
            </a:fld>
            <a:endParaRPr lang="pt-BR"/>
          </a:p>
        </p:txBody>
      </p:sp>
    </p:spTree>
    <p:extLst>
      <p:ext uri="{BB962C8B-B14F-4D97-AF65-F5344CB8AC3E}">
        <p14:creationId xmlns:p14="http://schemas.microsoft.com/office/powerpoint/2010/main" xmlns="" val="65370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2</a:t>
            </a:fld>
            <a:endParaRPr lang="pt-BR"/>
          </a:p>
        </p:txBody>
      </p:sp>
    </p:spTree>
    <p:extLst>
      <p:ext uri="{BB962C8B-B14F-4D97-AF65-F5344CB8AC3E}">
        <p14:creationId xmlns:p14="http://schemas.microsoft.com/office/powerpoint/2010/main" xmlns="" val="2847761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3</a:t>
            </a:fld>
            <a:endParaRPr lang="pt-BR"/>
          </a:p>
        </p:txBody>
      </p:sp>
    </p:spTree>
    <p:extLst>
      <p:ext uri="{BB962C8B-B14F-4D97-AF65-F5344CB8AC3E}">
        <p14:creationId xmlns:p14="http://schemas.microsoft.com/office/powerpoint/2010/main" xmlns="" val="104611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4</a:t>
            </a:fld>
            <a:endParaRPr lang="pt-BR"/>
          </a:p>
        </p:txBody>
      </p:sp>
    </p:spTree>
    <p:extLst>
      <p:ext uri="{BB962C8B-B14F-4D97-AF65-F5344CB8AC3E}">
        <p14:creationId xmlns:p14="http://schemas.microsoft.com/office/powerpoint/2010/main" xmlns="" val="4085823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5</a:t>
            </a:fld>
            <a:endParaRPr lang="pt-BR"/>
          </a:p>
        </p:txBody>
      </p:sp>
    </p:spTree>
    <p:extLst>
      <p:ext uri="{BB962C8B-B14F-4D97-AF65-F5344CB8AC3E}">
        <p14:creationId xmlns:p14="http://schemas.microsoft.com/office/powerpoint/2010/main" xmlns="" val="2578007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6</a:t>
            </a:fld>
            <a:endParaRPr lang="pt-BR"/>
          </a:p>
        </p:txBody>
      </p:sp>
    </p:spTree>
    <p:extLst>
      <p:ext uri="{BB962C8B-B14F-4D97-AF65-F5344CB8AC3E}">
        <p14:creationId xmlns:p14="http://schemas.microsoft.com/office/powerpoint/2010/main" xmlns="" val="3879767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7</a:t>
            </a:fld>
            <a:endParaRPr lang="pt-BR"/>
          </a:p>
        </p:txBody>
      </p:sp>
    </p:spTree>
    <p:extLst>
      <p:ext uri="{BB962C8B-B14F-4D97-AF65-F5344CB8AC3E}">
        <p14:creationId xmlns:p14="http://schemas.microsoft.com/office/powerpoint/2010/main" xmlns="" val="844950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8</a:t>
            </a:fld>
            <a:endParaRPr lang="pt-BR"/>
          </a:p>
        </p:txBody>
      </p:sp>
    </p:spTree>
    <p:extLst>
      <p:ext uri="{BB962C8B-B14F-4D97-AF65-F5344CB8AC3E}">
        <p14:creationId xmlns:p14="http://schemas.microsoft.com/office/powerpoint/2010/main" xmlns="" val="269959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7C8B023C-0A6A-4FBA-B62F-B4DAFB0A7CDA}" type="slidenum">
              <a:rPr lang="pt-BR" smtClean="0"/>
              <a:pPr/>
              <a:t>9</a:t>
            </a:fld>
            <a:endParaRPr lang="pt-BR"/>
          </a:p>
        </p:txBody>
      </p:sp>
    </p:spTree>
    <p:extLst>
      <p:ext uri="{BB962C8B-B14F-4D97-AF65-F5344CB8AC3E}">
        <p14:creationId xmlns:p14="http://schemas.microsoft.com/office/powerpoint/2010/main" xmlns="" val="17315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7" name="Conector re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ço Reservado para Número de Slid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0EA274-A98A-4583-83C2-5E70F75E2E96}" type="slidenum">
              <a:rPr lang="pt-BR" smtClean="0"/>
              <a:pPr/>
              <a:t>‹nº›</a:t>
            </a:fld>
            <a:endParaRPr lang="pt-BR"/>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C0EA274-A98A-4583-83C2-5E70F75E2E96}"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2"/>
      </p:bgRef>
    </p:bg>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6915912" y="3009901"/>
            <a:ext cx="457200" cy="441325"/>
          </a:xfrm>
        </p:spPr>
        <p:txBody>
          <a:bodyPr/>
          <a:lstStyle/>
          <a:p>
            <a:fld id="{CC0EA274-A98A-4583-83C2-5E70F75E2E96}" type="slidenum">
              <a:rPr lang="pt-BR" smtClean="0"/>
              <a:pPr/>
              <a:t>‹nº›</a:t>
            </a:fld>
            <a:endParaRPr lang="pt-BR"/>
          </a:p>
        </p:txBody>
      </p:sp>
      <p:sp>
        <p:nvSpPr>
          <p:cNvPr id="3" name="Espaço Reservado para Texto Vertical 2"/>
          <p:cNvSpPr>
            <a:spLocks noGrp="1"/>
          </p:cNvSpPr>
          <p:nvPr>
            <p:ph type="body" orient="vert" idx="1"/>
          </p:nvPr>
        </p:nvSpPr>
        <p:spPr>
          <a:xfrm>
            <a:off x="304800" y="304800"/>
            <a:ext cx="6553200" cy="5821366"/>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2" name="Título Vertical 1"/>
          <p:cNvSpPr>
            <a:spLocks noGrp="1"/>
          </p:cNvSpPr>
          <p:nvPr>
            <p:ph type="title" orient="vert"/>
          </p:nvPr>
        </p:nvSpPr>
        <p:spPr>
          <a:xfrm>
            <a:off x="7391400" y="304801"/>
            <a:ext cx="1447800" cy="5851525"/>
          </a:xfrm>
        </p:spPr>
        <p:txBody>
          <a:bodyPr vert="eaVert"/>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4361688" y="1026372"/>
            <a:ext cx="457200" cy="441325"/>
          </a:xfrm>
        </p:spPr>
        <p:txBody>
          <a:bodyPr/>
          <a:lstStyle/>
          <a:p>
            <a:fld id="{CC0EA274-A98A-4583-83C2-5E70F75E2E96}" type="slidenum">
              <a:rPr lang="pt-BR" smtClean="0"/>
              <a:pPr/>
              <a:t>‹nº›</a:t>
            </a:fld>
            <a:endParaRPr lang="pt-BR"/>
          </a:p>
        </p:txBody>
      </p:sp>
      <p:sp>
        <p:nvSpPr>
          <p:cNvPr id="8" name="Espaço Reservado para Conteúdo 7"/>
          <p:cNvSpPr>
            <a:spLocks noGrp="1"/>
          </p:cNvSpPr>
          <p:nvPr>
            <p:ph sz="quarter" idx="1"/>
          </p:nvPr>
        </p:nvSpPr>
        <p:spPr>
          <a:xfrm>
            <a:off x="301752" y="1527048"/>
            <a:ext cx="850392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tâ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13" name="Retâ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tâ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ço Reservado para Rodapé 4"/>
          <p:cNvSpPr>
            <a:spLocks noGrp="1"/>
          </p:cNvSpPr>
          <p:nvPr>
            <p:ph type="ftr" sz="quarter" idx="11"/>
          </p:nvPr>
        </p:nvSpPr>
        <p:spPr/>
        <p:txBody>
          <a:bodyPr/>
          <a:lstStyle/>
          <a:p>
            <a:endParaRPr lang="pt-BR"/>
          </a:p>
        </p:txBody>
      </p:sp>
      <p:sp>
        <p:nvSpPr>
          <p:cNvPr id="4" name="Espaço Reservado para Data 3"/>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8" name="Conector re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C0EA274-A98A-4583-83C2-5E70F75E2E96}" type="slidenum">
              <a:rPr lang="pt-BR" smtClean="0"/>
              <a:pPr/>
              <a:t>‹nº›</a:t>
            </a:fld>
            <a:endParaRPr lang="pt-BR"/>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a:xfrm>
            <a:off x="5791200" y="6409944"/>
            <a:ext cx="3044952" cy="365760"/>
          </a:xfrm>
        </p:spPr>
        <p:txBody>
          <a:bodyPr/>
          <a:lstStyle/>
          <a:p>
            <a:fld id="{B2110283-0A3F-424A-B15B-2BA627BFEC5B}" type="datetimeFigureOut">
              <a:rPr lang="pt-BR" smtClean="0"/>
              <a:pPr/>
              <a:t>14/08/2017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C0EA274-A98A-4583-83C2-5E70F75E2E96}" type="slidenum">
              <a:rPr lang="pt-BR" smtClean="0"/>
              <a:pPr/>
              <a:t>‹nº›</a:t>
            </a:fld>
            <a:endParaRPr lang="pt-BR"/>
          </a:p>
        </p:txBody>
      </p:sp>
      <p:sp>
        <p:nvSpPr>
          <p:cNvPr id="8" name="Conector re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ço Reservado para Conteúdo 9"/>
          <p:cNvSpPr>
            <a:spLocks noGrp="1"/>
          </p:cNvSpPr>
          <p:nvPr>
            <p:ph sz="half" idx="1"/>
          </p:nvPr>
        </p:nvSpPr>
        <p:spPr>
          <a:xfrm>
            <a:off x="301752"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Conteúdo 11"/>
          <p:cNvSpPr>
            <a:spLocks noGrp="1"/>
          </p:cNvSpPr>
          <p:nvPr>
            <p:ph sz="half" idx="2"/>
          </p:nvPr>
        </p:nvSpPr>
        <p:spPr>
          <a:xfrm>
            <a:off x="4800600" y="1371600"/>
            <a:ext cx="4038600" cy="4681728"/>
          </a:xfrm>
        </p:spPr>
        <p:txBody>
          <a:bodyPr/>
          <a:lstStyle>
            <a:lvl1pPr>
              <a:defRPr sz="2500"/>
            </a:lvl1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1">
        <a:schemeClr val="bg2"/>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tâ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tâ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tâ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tâ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ço Reservado para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8" name="Espaço Reservado para Rodapé 7"/>
          <p:cNvSpPr>
            <a:spLocks noGrp="1"/>
          </p:cNvSpPr>
          <p:nvPr>
            <p:ph type="ftr" sz="quarter" idx="11"/>
          </p:nvPr>
        </p:nvSpPr>
        <p:spPr>
          <a:xfrm>
            <a:off x="304800" y="6409944"/>
            <a:ext cx="3581400" cy="365760"/>
          </a:xfrm>
        </p:spPr>
        <p:txBody>
          <a:bodyPr/>
          <a:lstStyle/>
          <a:p>
            <a:endParaRPr lang="pt-BR"/>
          </a:p>
        </p:txBody>
      </p:sp>
      <p:sp>
        <p:nvSpPr>
          <p:cNvPr id="15" name="Conector re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ço Reservado para Conteúdo 23"/>
          <p:cNvSpPr>
            <a:spLocks noGrp="1"/>
          </p:cNvSpPr>
          <p:nvPr>
            <p:ph sz="quarter" idx="2"/>
          </p:nvPr>
        </p:nvSpPr>
        <p:spPr>
          <a:xfrm>
            <a:off x="301752" y="2471383"/>
            <a:ext cx="4041648" cy="3818404"/>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Conteúdo 25"/>
          <p:cNvSpPr>
            <a:spLocks noGrp="1"/>
          </p:cNvSpPr>
          <p:nvPr>
            <p:ph sz="quarter" idx="4"/>
          </p:nvPr>
        </p:nvSpPr>
        <p:spPr>
          <a:xfrm>
            <a:off x="4800600" y="2471383"/>
            <a:ext cx="4038600" cy="382219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ço Reservado para Número de Slide 8"/>
          <p:cNvSpPr>
            <a:spLocks noGrp="1"/>
          </p:cNvSpPr>
          <p:nvPr>
            <p:ph type="sldNum" sz="quarter" idx="12"/>
          </p:nvPr>
        </p:nvSpPr>
        <p:spPr>
          <a:xfrm>
            <a:off x="4343400" y="1042416"/>
            <a:ext cx="457200" cy="441325"/>
          </a:xfrm>
        </p:spPr>
        <p:txBody>
          <a:bodyPr/>
          <a:lstStyle>
            <a:lvl1pPr algn="ctr">
              <a:defRPr/>
            </a:lvl1pPr>
          </a:lstStyle>
          <a:p>
            <a:fld id="{CC0EA274-A98A-4583-83C2-5E70F75E2E96}" type="slidenum">
              <a:rPr lang="pt-BR" smtClean="0"/>
              <a:pPr/>
              <a:t>‹nº›</a:t>
            </a:fld>
            <a:endParaRPr lang="pt-BR"/>
          </a:p>
        </p:txBody>
      </p:sp>
      <p:sp>
        <p:nvSpPr>
          <p:cNvPr id="23" name="Título 22"/>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a:xfrm>
            <a:off x="4343400" y="1036020"/>
            <a:ext cx="457200" cy="441325"/>
          </a:xfrm>
        </p:spPr>
        <p:txBody>
          <a:bodyPr/>
          <a:lstStyle/>
          <a:p>
            <a:fld id="{CC0EA274-A98A-4583-83C2-5E70F75E2E9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Retâ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tâ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tâ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tâ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ço Reservado para Data 1"/>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C0EA274-A98A-4583-83C2-5E70F75E2E9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9" name="Retâ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tâ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tâ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Retâ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ço Reservado para Conteúdo 19"/>
          <p:cNvSpPr>
            <a:spLocks noGrp="1"/>
          </p:cNvSpPr>
          <p:nvPr>
            <p:ph sz="quarter" idx="1"/>
          </p:nvPr>
        </p:nvSpPr>
        <p:spPr>
          <a:xfrm>
            <a:off x="3124200" y="685800"/>
            <a:ext cx="5638800" cy="5410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C0EA274-A98A-4583-83C2-5E70F75E2E96}" type="slidenum">
              <a:rPr lang="pt-BR" smtClean="0"/>
              <a:pPr/>
              <a:t>‹nº›</a:t>
            </a:fld>
            <a:endParaRPr lang="pt-BR"/>
          </a:p>
        </p:txBody>
      </p:sp>
      <p:sp>
        <p:nvSpPr>
          <p:cNvPr id="21" name="Retâ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p:txBody>
          <a:bodyPr/>
          <a:lstStyle/>
          <a:p>
            <a:fld id="{B2110283-0A3F-424A-B15B-2BA627BFEC5B}" type="datetimeFigureOut">
              <a:rPr lang="pt-BR" smtClean="0"/>
              <a:pPr/>
              <a:t>14/08/2017</a:t>
            </a:fld>
            <a:endParaRPr lang="pt-BR"/>
          </a:p>
        </p:txBody>
      </p:sp>
      <p:sp>
        <p:nvSpPr>
          <p:cNvPr id="6" name="Espaço Reservado para Rodapé 5"/>
          <p:cNvSpPr>
            <a:spLocks noGrp="1"/>
          </p:cNvSpPr>
          <p:nvPr>
            <p:ph type="ftr" sz="quarter" idx="11"/>
          </p:nvPr>
        </p:nvSpPr>
        <p:spPr>
          <a:xfrm>
            <a:off x="301752" y="6410848"/>
            <a:ext cx="3383280" cy="365760"/>
          </a:xfrm>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1" name="Conector re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tâ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tâ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tâ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tâ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ço Reservado para Número de Slide 6"/>
          <p:cNvSpPr>
            <a:spLocks noGrp="1"/>
          </p:cNvSpPr>
          <p:nvPr>
            <p:ph type="sldNum" sz="quarter" idx="12"/>
          </p:nvPr>
        </p:nvSpPr>
        <p:spPr>
          <a:xfrm>
            <a:off x="1371600" y="312738"/>
            <a:ext cx="457200" cy="441325"/>
          </a:xfrm>
        </p:spPr>
        <p:txBody>
          <a:bodyPr/>
          <a:lstStyle/>
          <a:p>
            <a:fld id="{CC0EA274-A98A-4583-83C2-5E70F75E2E96}" type="slidenum">
              <a:rPr lang="pt-BR" smtClean="0"/>
              <a:pPr/>
              <a:t>‹nº›</a:t>
            </a:fld>
            <a:endParaRPr lang="pt-BR"/>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3000375" y="609600"/>
            <a:ext cx="5867400" cy="4267200"/>
          </a:xfrm>
        </p:spPr>
        <p:txBody>
          <a:bodyPr/>
          <a:lstStyle>
            <a:lvl1pPr marL="0" indent="0">
              <a:buNone/>
              <a:defRPr sz="3200"/>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22" name="Retâ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ço Reservado para Data 4"/>
          <p:cNvSpPr>
            <a:spLocks noGrp="1"/>
          </p:cNvSpPr>
          <p:nvPr>
            <p:ph type="dt" sz="half" idx="10"/>
          </p:nvPr>
        </p:nvSpPr>
        <p:spPr>
          <a:xfrm>
            <a:off x="5788152" y="6404984"/>
            <a:ext cx="3044952" cy="365760"/>
          </a:xfrm>
        </p:spPr>
        <p:txBody>
          <a:bodyPr/>
          <a:lstStyle/>
          <a:p>
            <a:fld id="{B2110283-0A3F-424A-B15B-2BA627BFEC5B}" type="datetimeFigureOut">
              <a:rPr lang="pt-BR" smtClean="0"/>
              <a:pPr/>
              <a:t>14/08/2017</a:t>
            </a:fld>
            <a:endParaRPr lang="pt-BR"/>
          </a:p>
        </p:txBody>
      </p:sp>
      <p:sp>
        <p:nvSpPr>
          <p:cNvPr id="6" name="Espaço Reservado para Rodapé 5"/>
          <p:cNvSpPr>
            <a:spLocks noGrp="1"/>
          </p:cNvSpPr>
          <p:nvPr>
            <p:ph type="ftr" sz="quarter" idx="11"/>
          </p:nvPr>
        </p:nvSpPr>
        <p:spPr>
          <a:xfrm>
            <a:off x="301752" y="6410848"/>
            <a:ext cx="3584448" cy="36576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tâ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tâ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tâ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tâ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tâ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ço Reservado para Dat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110283-0A3F-424A-B15B-2BA627BFEC5B}" type="datetimeFigureOut">
              <a:rPr lang="pt-BR" smtClean="0"/>
              <a:pPr/>
              <a:t>14/08/2017</a:t>
            </a:fld>
            <a:endParaRPr lang="pt-BR"/>
          </a:p>
        </p:txBody>
      </p:sp>
      <p:sp>
        <p:nvSpPr>
          <p:cNvPr id="3" name="Espaço Reservado para Rodap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pt-BR"/>
          </a:p>
        </p:txBody>
      </p:sp>
      <p:sp>
        <p:nvSpPr>
          <p:cNvPr id="8" name="Retâ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C0EA274-A98A-4583-83C2-5E70F75E2E96}" type="slidenum">
              <a:rPr lang="pt-BR" smtClean="0"/>
              <a:pPr/>
              <a:t>‹nº›</a:t>
            </a:fld>
            <a:endParaRPr lang="pt-BR"/>
          </a:p>
        </p:txBody>
      </p:sp>
      <p:sp>
        <p:nvSpPr>
          <p:cNvPr id="22" name="Espaço Reservado para Título 21"/>
          <p:cNvSpPr>
            <a:spLocks noGrp="1"/>
          </p:cNvSpPr>
          <p:nvPr>
            <p:ph type="title"/>
          </p:nvPr>
        </p:nvSpPr>
        <p:spPr>
          <a:xfrm>
            <a:off x="301752" y="228600"/>
            <a:ext cx="8534400" cy="758952"/>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300078" y="1115025"/>
            <a:ext cx="6696744" cy="4708981"/>
          </a:xfrm>
          <a:prstGeom prst="rect">
            <a:avLst/>
          </a:prstGeom>
          <a:noFill/>
        </p:spPr>
        <p:txBody>
          <a:bodyPr wrap="square" rtlCol="0" anchor="ctr">
            <a:spAutoFit/>
          </a:bodyPr>
          <a:lstStyle/>
          <a:p>
            <a:pPr algn="ctr"/>
            <a:r>
              <a:rPr lang="pt-BR" sz="2800" b="1" dirty="0"/>
              <a:t>A Recuperação Judicial sob a Ótica Jurídica, Econômica e Social:</a:t>
            </a:r>
          </a:p>
          <a:p>
            <a:pPr algn="ctr"/>
            <a:endParaRPr lang="pt-BR" sz="2800" b="1" i="1" dirty="0"/>
          </a:p>
          <a:p>
            <a:pPr algn="ctr"/>
            <a:endParaRPr lang="pt-BR" sz="2800" b="1" i="1" dirty="0"/>
          </a:p>
          <a:p>
            <a:pPr algn="ctr"/>
            <a:r>
              <a:rPr lang="pt-BR" sz="2800" b="1" i="1" dirty="0">
                <a:solidFill>
                  <a:schemeClr val="accent3"/>
                </a:solidFill>
              </a:rPr>
              <a:t>Recuperação Judicial e Jurisprudência</a:t>
            </a:r>
            <a:endParaRPr lang="pt-BR" sz="2000" b="1" i="1" dirty="0">
              <a:solidFill>
                <a:schemeClr val="accent3"/>
              </a:solidFill>
            </a:endParaRPr>
          </a:p>
          <a:p>
            <a:pPr algn="ctr"/>
            <a:endParaRPr lang="pt-BR" sz="1200" b="1" i="1" dirty="0"/>
          </a:p>
          <a:p>
            <a:pPr algn="ctr"/>
            <a:endParaRPr lang="pt-BR" sz="1200" b="1" dirty="0"/>
          </a:p>
          <a:p>
            <a:pPr algn="ctr"/>
            <a:endParaRPr lang="pt-BR" sz="1200" dirty="0"/>
          </a:p>
          <a:p>
            <a:pPr algn="ctr"/>
            <a:endParaRPr lang="pt-BR" sz="1200" dirty="0"/>
          </a:p>
          <a:p>
            <a:pPr algn="ctr"/>
            <a:endParaRPr lang="pt-BR" sz="1200" dirty="0"/>
          </a:p>
          <a:p>
            <a:pPr algn="ctr"/>
            <a:endParaRPr lang="pt-BR" sz="1200" dirty="0"/>
          </a:p>
          <a:p>
            <a:pPr algn="ctr"/>
            <a:r>
              <a:rPr lang="pt-BR" sz="2000" dirty="0"/>
              <a:t>Ana Tereza Basilio</a:t>
            </a:r>
            <a:endParaRPr lang="pt-BR" sz="1400" dirty="0"/>
          </a:p>
          <a:p>
            <a:pPr algn="ctr"/>
            <a:r>
              <a:rPr lang="pt-BR" sz="1400" dirty="0"/>
              <a:t>Membro da Comissão de Direito Empresarial/EMERJ</a:t>
            </a:r>
            <a:r>
              <a:rPr lang="pt-BR" sz="2000" dirty="0"/>
              <a:t/>
            </a:r>
            <a:br>
              <a:rPr lang="pt-BR" sz="2000" dirty="0"/>
            </a:br>
            <a:r>
              <a:rPr lang="pt-BR" sz="2000" dirty="0"/>
              <a:t>                         </a:t>
            </a:r>
            <a:r>
              <a:rPr lang="pt-BR" sz="1600" dirty="0"/>
              <a:t>                                                       FGV/Agosto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71582"/>
            <a:ext cx="7632848" cy="5509200"/>
          </a:xfrm>
          <a:prstGeom prst="rect">
            <a:avLst/>
          </a:prstGeom>
          <a:noFill/>
        </p:spPr>
        <p:txBody>
          <a:bodyPr wrap="square" rtlCol="0">
            <a:spAutoFit/>
          </a:bodyPr>
          <a:lstStyle/>
          <a:p>
            <a:pPr algn="ctr"/>
            <a:r>
              <a:rPr lang="pt-BR" sz="2000" b="1" u="sng" dirty="0">
                <a:solidFill>
                  <a:schemeClr val="accent3"/>
                </a:solidFill>
              </a:rPr>
              <a:t>Caracterização da CESSÃO FIDUCIÁRIA e</a:t>
            </a:r>
          </a:p>
          <a:p>
            <a:pPr algn="ctr"/>
            <a:r>
              <a:rPr lang="pt-BR" sz="2000" b="1" u="sng" dirty="0">
                <a:solidFill>
                  <a:schemeClr val="accent3"/>
                </a:solidFill>
              </a:rPr>
              <a:t>a submissão do crédito à recuperação judicial</a:t>
            </a:r>
            <a:endParaRPr lang="pt-BR" sz="2000" u="sng" dirty="0">
              <a:solidFill>
                <a:schemeClr val="accent3"/>
              </a:solidFill>
            </a:endParaRPr>
          </a:p>
          <a:p>
            <a:pPr algn="just"/>
            <a:endParaRPr lang="pt-BR" sz="2000" dirty="0"/>
          </a:p>
          <a:p>
            <a:pPr algn="just"/>
            <a:r>
              <a:rPr lang="pt-BR" b="1" u="sng" dirty="0"/>
              <a:t>3</a:t>
            </a:r>
            <a:r>
              <a:rPr lang="pt-BR" b="1" u="sng" dirty="0" smtClean="0"/>
              <a:t>º </a:t>
            </a:r>
            <a:r>
              <a:rPr lang="pt-BR" b="1" u="sng" dirty="0"/>
              <a:t>Acórdão (continuação):</a:t>
            </a:r>
          </a:p>
          <a:p>
            <a:pPr algn="just"/>
            <a:endParaRPr lang="pt-BR" b="1" dirty="0"/>
          </a:p>
          <a:p>
            <a:pPr algn="just"/>
            <a:r>
              <a:rPr lang="pt-BR" sz="1600" dirty="0"/>
              <a:t>Voto: “De qualquer forma, apesar dos argumentos apresentados pela recorrente, a Cláusula Nona da Cédula de Crédito Bancário, denominada de “Cláusula de Obrigação Especial”, não configura, em princípio, cessão fiduciária de créditos em garantia para pagamento do mútuo, assim como não parece ostentar as características dos direitos reais de garantia previstos em lei.”</a:t>
            </a:r>
          </a:p>
          <a:p>
            <a:pPr algn="just"/>
            <a:r>
              <a:rPr lang="pt-BR" sz="1600" dirty="0"/>
              <a:t> </a:t>
            </a:r>
          </a:p>
          <a:p>
            <a:pPr algn="just"/>
            <a:r>
              <a:rPr lang="pt-BR" sz="1600" dirty="0"/>
              <a:t>“O bloqueio de dinheiro (que não é crédito) depositado em conta corrente (quando há a coincidência entre as figuras do depositário e do mutuante) deve sim ser entendido como uma garantia contratada, no sentido de que se trata de uma estratégia engendrada para conferir ao credor maior grau de segurança e rapidez no recebimento de seus créditos.”</a:t>
            </a:r>
          </a:p>
          <a:p>
            <a:pPr algn="just"/>
            <a:endParaRPr lang="pt-BR" sz="1600" dirty="0"/>
          </a:p>
          <a:p>
            <a:pPr algn="just"/>
            <a:r>
              <a:rPr lang="pt-BR" sz="1600" dirty="0"/>
              <a:t>“No caso, o que se infere da mencionada “obrigação especial” é que o objeto da garantia é unicamente o dinheiro depositado. Não se trata de crédito, não envolve terceiros devedores, não são recebíveis, mas quantias já acolhidas em conta corrente, possivelmente depósitos promovidos por consumidores.”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60648"/>
            <a:ext cx="7632848" cy="5816977"/>
          </a:xfrm>
          <a:prstGeom prst="rect">
            <a:avLst/>
          </a:prstGeom>
          <a:noFill/>
        </p:spPr>
        <p:txBody>
          <a:bodyPr wrap="square" rtlCol="0">
            <a:spAutoFit/>
          </a:bodyPr>
          <a:lstStyle/>
          <a:p>
            <a:pPr algn="ctr"/>
            <a:r>
              <a:rPr lang="pt-BR" sz="2000" b="1" u="sng" dirty="0">
                <a:solidFill>
                  <a:schemeClr val="accent3"/>
                </a:solidFill>
              </a:rPr>
              <a:t>Caracterização da CESSÃO FIDUCIÁRIA e</a:t>
            </a:r>
          </a:p>
          <a:p>
            <a:pPr algn="ctr"/>
            <a:r>
              <a:rPr lang="pt-BR" sz="2000" b="1" u="sng" dirty="0">
                <a:solidFill>
                  <a:schemeClr val="accent3"/>
                </a:solidFill>
              </a:rPr>
              <a:t>a submissão do crédito à recuperação judicial</a:t>
            </a:r>
            <a:endParaRPr lang="pt-BR" sz="2000" u="sng" dirty="0">
              <a:solidFill>
                <a:schemeClr val="accent3"/>
              </a:solidFill>
            </a:endParaRPr>
          </a:p>
          <a:p>
            <a:pPr algn="just"/>
            <a:endParaRPr lang="pt-BR" sz="2000" dirty="0"/>
          </a:p>
          <a:p>
            <a:pPr algn="just"/>
            <a:r>
              <a:rPr lang="pt-BR" b="1" u="sng" dirty="0"/>
              <a:t>4</a:t>
            </a:r>
            <a:r>
              <a:rPr lang="pt-BR" b="1" u="sng" dirty="0" smtClean="0"/>
              <a:t>º </a:t>
            </a:r>
            <a:r>
              <a:rPr lang="pt-BR" b="1" u="sng" dirty="0"/>
              <a:t>Acórdão:</a:t>
            </a:r>
          </a:p>
          <a:p>
            <a:pPr algn="just"/>
            <a:endParaRPr lang="pt-BR" sz="1400" b="1" dirty="0"/>
          </a:p>
          <a:p>
            <a:pPr algn="just"/>
            <a:r>
              <a:rPr lang="pt-BR" sz="1400" dirty="0"/>
              <a:t>Tribunal de Justiça do Rio de Janeiro</a:t>
            </a:r>
          </a:p>
          <a:p>
            <a:pPr algn="just"/>
            <a:r>
              <a:rPr lang="pt-BR" sz="1400" dirty="0"/>
              <a:t>Agravo de Instrumento nº 0037946-45.2016.8.19.0000</a:t>
            </a:r>
          </a:p>
          <a:p>
            <a:pPr algn="just"/>
            <a:r>
              <a:rPr lang="pt-BR" sz="1400" dirty="0"/>
              <a:t>Oitava Câmara Cível</a:t>
            </a:r>
          </a:p>
          <a:p>
            <a:pPr algn="just"/>
            <a:r>
              <a:rPr lang="pt-BR" sz="1400" dirty="0"/>
              <a:t>Relator Desembargador Cezar Augusto Rodrigues Costa</a:t>
            </a:r>
          </a:p>
          <a:p>
            <a:pPr algn="just"/>
            <a:r>
              <a:rPr lang="pt-BR" sz="1400" dirty="0"/>
              <a:t>Julgamento: 28/03/2017</a:t>
            </a:r>
          </a:p>
          <a:p>
            <a:pPr algn="just"/>
            <a:endParaRPr lang="pt-BR" dirty="0"/>
          </a:p>
          <a:p>
            <a:pPr algn="just"/>
            <a:r>
              <a:rPr lang="pt-BR" sz="1600" dirty="0"/>
              <a:t>“AGRAVO DE INSTRUMENTO. (...) CONTRATOS COM GARANTIAS DE ALEGADA NATUREZA FIDUCIÁRIA. CESSÃO FIDUCIÁRIA DE CRÉDITO. NATUREZA DO CRÉDITO NA RECUPERAÇÃO JUDICIAL. (...) </a:t>
            </a:r>
            <a:r>
              <a:rPr lang="pt-BR" sz="1600" b="1" u="sng" dirty="0"/>
              <a:t>A controvérsia reside em saber se as garantias prestadas no contrato de crédito, especialmente em relação aos recebíveis, configuram, ou não, cessão fiduciária</a:t>
            </a:r>
            <a:r>
              <a:rPr lang="pt-BR" sz="1600" dirty="0"/>
              <a:t>, ou, ainda, se o crédito é </a:t>
            </a:r>
            <a:r>
              <a:rPr lang="pt-BR" sz="1600" dirty="0" err="1"/>
              <a:t>concursal</a:t>
            </a:r>
            <a:r>
              <a:rPr lang="pt-BR" sz="1600" dirty="0"/>
              <a:t> ou </a:t>
            </a:r>
            <a:r>
              <a:rPr lang="pt-BR" sz="1600" dirty="0" err="1"/>
              <a:t>extraconcursal</a:t>
            </a:r>
            <a:r>
              <a:rPr lang="pt-BR" sz="1600" dirty="0"/>
              <a:t>. (...) Da leitura da cláusula 15ª (...) se extrai que (i) </a:t>
            </a:r>
            <a:r>
              <a:rPr lang="pt-BR" sz="1600" b="1" u="sng" dirty="0"/>
              <a:t>apesar da cláusula utilizar as expressões ceder e vincular, não houve a transmissão da propriedade, posto que os créditos se mantiveram, expressamente, no patrimônio da devedora</a:t>
            </a:r>
            <a:r>
              <a:rPr lang="pt-BR" sz="1600" dirty="0"/>
              <a:t>, (...) é possível concluir que o contrato não contempla uma cessão fiduciária de crédito, mas, uma cessão civil, que não é </a:t>
            </a:r>
            <a:r>
              <a:rPr lang="pt-BR" sz="1600" dirty="0" err="1"/>
              <a:t>extraconcursal</a:t>
            </a:r>
            <a:r>
              <a:rPr lang="pt-BR" sz="1600" dirty="0"/>
              <a:t>, submetendo-se, portanto, a recuperação”</a:t>
            </a:r>
          </a:p>
        </p:txBody>
      </p:sp>
    </p:spTree>
    <p:extLst>
      <p:ext uri="{BB962C8B-B14F-4D97-AF65-F5344CB8AC3E}">
        <p14:creationId xmlns:p14="http://schemas.microsoft.com/office/powerpoint/2010/main" xmlns="" val="941873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836712"/>
            <a:ext cx="7704856" cy="5016758"/>
          </a:xfrm>
          <a:prstGeom prst="rect">
            <a:avLst/>
          </a:prstGeom>
        </p:spPr>
        <p:txBody>
          <a:bodyPr wrap="square">
            <a:spAutoFit/>
          </a:bodyPr>
          <a:lstStyle/>
          <a:p>
            <a:pPr algn="ctr"/>
            <a:r>
              <a:rPr lang="pt-BR" sz="2000" b="1" u="sng" dirty="0">
                <a:solidFill>
                  <a:schemeClr val="accent3"/>
                </a:solidFill>
              </a:rPr>
              <a:t>III. ARBITRAGEM </a:t>
            </a:r>
            <a:r>
              <a:rPr lang="pt-BR" sz="2000" b="1" i="1" u="sng" dirty="0">
                <a:solidFill>
                  <a:schemeClr val="accent3"/>
                </a:solidFill>
              </a:rPr>
              <a:t>versus</a:t>
            </a:r>
            <a:r>
              <a:rPr lang="pt-BR" sz="2000" b="1" u="sng" dirty="0">
                <a:solidFill>
                  <a:schemeClr val="accent3"/>
                </a:solidFill>
              </a:rPr>
              <a:t> </a:t>
            </a:r>
          </a:p>
          <a:p>
            <a:pPr algn="ctr"/>
            <a:r>
              <a:rPr lang="pt-BR" sz="2000" b="1" u="sng" dirty="0">
                <a:solidFill>
                  <a:schemeClr val="accent3"/>
                </a:solidFill>
              </a:rPr>
              <a:t>RECUPERAÇÃO JUDICIAL:</a:t>
            </a:r>
          </a:p>
          <a:p>
            <a:pPr algn="ctr"/>
            <a:endParaRPr lang="pt-BR" sz="2800" u="sng" dirty="0"/>
          </a:p>
          <a:p>
            <a:pPr algn="just">
              <a:buFont typeface="Wingdings" pitchFamily="2" charset="2"/>
              <a:buChar char="§"/>
            </a:pPr>
            <a:r>
              <a:rPr lang="pt-BR" dirty="0"/>
              <a:t>Decisão monocrática na CC 148.728/RJ – Min. Marco </a:t>
            </a:r>
            <a:r>
              <a:rPr lang="pt-BR" dirty="0" err="1"/>
              <a:t>Buzzi</a:t>
            </a:r>
            <a:r>
              <a:rPr lang="pt-BR" dirty="0"/>
              <a:t>:</a:t>
            </a:r>
          </a:p>
          <a:p>
            <a:pPr algn="just"/>
            <a:endParaRPr lang="pt-BR" dirty="0"/>
          </a:p>
          <a:p>
            <a:pPr algn="just"/>
            <a:r>
              <a:rPr lang="pt-BR" dirty="0"/>
              <a:t>“Inobstante a existência de cláusula compromissória estatutária válida, cumpre destacar que o processo de soerguimento de empresas prestadoras de serviços públicos, como o de telefonia, por envolver manifesto interesse coletivo e social (credores, empregados e consumidores) </a:t>
            </a:r>
            <a:r>
              <a:rPr lang="pt-BR" b="1" dirty="0"/>
              <a:t>transcende a vontade individual de </a:t>
            </a:r>
            <a:r>
              <a:rPr lang="pt-BR" dirty="0"/>
              <a:t>acionistas ou grupos acionários, porquanto, nos termos do art. 47 da Lei n.º 11.101/2005 (LRF), "</a:t>
            </a:r>
            <a:r>
              <a:rPr lang="pt-BR" i="1" dirty="0"/>
              <a:t>a recuperação judicial tem por objetivo viabilizar a superação da situação de crise (...) </a:t>
            </a:r>
            <a:r>
              <a:rPr lang="pt-BR" dirty="0"/>
              <a:t>deve prevalecer o entendimento jurisprudencial do Superior Tribunal de Justiça no sentido de que "</a:t>
            </a:r>
            <a:r>
              <a:rPr lang="pt-BR" i="1" dirty="0"/>
              <a:t>o juízo onde se processa a recuperação judicial é o competente para julgar </a:t>
            </a:r>
            <a:r>
              <a:rPr lang="pt-BR" b="1" i="1" dirty="0"/>
              <a:t>as causas em que estejam envolvidos interesses e bens de empresas recuperandas</a:t>
            </a:r>
            <a:r>
              <a:rPr lang="pt-BR" i="1" dirty="0"/>
              <a:t>"</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55576" y="836712"/>
            <a:ext cx="7632848" cy="5078313"/>
          </a:xfrm>
          <a:prstGeom prst="rect">
            <a:avLst/>
          </a:prstGeom>
          <a:noFill/>
        </p:spPr>
        <p:txBody>
          <a:bodyPr wrap="square" rtlCol="0">
            <a:spAutoFit/>
          </a:bodyPr>
          <a:lstStyle/>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just"/>
            <a:endParaRPr lang="pt-BR" dirty="0"/>
          </a:p>
          <a:p>
            <a:pPr algn="ctr"/>
            <a:r>
              <a:rPr lang="pt-BR" dirty="0"/>
              <a:t>Ana Tereza Basilio</a:t>
            </a:r>
          </a:p>
          <a:p>
            <a:pPr algn="ctr"/>
            <a:r>
              <a:rPr lang="pt-BR" dirty="0"/>
              <a:t>14.8.2017</a:t>
            </a:r>
          </a:p>
        </p:txBody>
      </p:sp>
      <p:sp>
        <p:nvSpPr>
          <p:cNvPr id="3" name="CaixaDeTexto 2"/>
          <p:cNvSpPr txBox="1"/>
          <p:nvPr/>
        </p:nvSpPr>
        <p:spPr>
          <a:xfrm>
            <a:off x="2123728" y="2636912"/>
            <a:ext cx="4824536" cy="584775"/>
          </a:xfrm>
          <a:prstGeom prst="rect">
            <a:avLst/>
          </a:prstGeom>
          <a:noFill/>
        </p:spPr>
        <p:txBody>
          <a:bodyPr wrap="square" rtlCol="0">
            <a:spAutoFit/>
          </a:bodyPr>
          <a:lstStyle/>
          <a:p>
            <a:pPr algn="ctr"/>
            <a:r>
              <a:rPr lang="pt-BR" sz="3200" dirty="0"/>
              <a:t>FIM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23528" y="270520"/>
            <a:ext cx="8568952" cy="6647974"/>
          </a:xfrm>
          <a:prstGeom prst="rect">
            <a:avLst/>
          </a:prstGeom>
          <a:noFill/>
        </p:spPr>
        <p:txBody>
          <a:bodyPr wrap="square" rtlCol="0" anchor="ctr">
            <a:spAutoFit/>
          </a:bodyPr>
          <a:lstStyle/>
          <a:p>
            <a:pPr algn="ctr"/>
            <a:r>
              <a:rPr lang="pt-BR" sz="2000" b="1" dirty="0" smtClean="0">
                <a:solidFill>
                  <a:schemeClr val="accent3"/>
                </a:solidFill>
              </a:rPr>
              <a:t>I. </a:t>
            </a:r>
            <a:r>
              <a:rPr lang="pt-BR" sz="2000" b="1" u="sng" dirty="0" smtClean="0">
                <a:solidFill>
                  <a:schemeClr val="accent3"/>
                </a:solidFill>
              </a:rPr>
              <a:t>INSOLVÊNCIA </a:t>
            </a:r>
            <a:r>
              <a:rPr lang="pt-BR" sz="2000" b="1" u="sng" dirty="0">
                <a:solidFill>
                  <a:schemeClr val="accent3"/>
                </a:solidFill>
              </a:rPr>
              <a:t>TRANSNACIONAL:</a:t>
            </a:r>
            <a:endParaRPr lang="pt-BR" sz="2000" u="sng" dirty="0">
              <a:solidFill>
                <a:schemeClr val="accent3"/>
              </a:solidFill>
            </a:endParaRPr>
          </a:p>
          <a:p>
            <a:pPr algn="just"/>
            <a:endParaRPr lang="pt-BR" sz="2000" dirty="0"/>
          </a:p>
          <a:p>
            <a:pPr algn="just"/>
            <a:r>
              <a:rPr lang="pt-BR" b="1" u="sng" dirty="0"/>
              <a:t>1º Acórdão:</a:t>
            </a:r>
          </a:p>
          <a:p>
            <a:pPr algn="just"/>
            <a:endParaRPr lang="pt-BR" sz="1400" b="1" i="1" u="sng" dirty="0"/>
          </a:p>
          <a:p>
            <a:pPr algn="just"/>
            <a:r>
              <a:rPr lang="pt-BR" sz="1400" i="1" dirty="0"/>
              <a:t>Tribunal de Justiça do Rio de Janeiro</a:t>
            </a:r>
          </a:p>
          <a:p>
            <a:pPr algn="just"/>
            <a:r>
              <a:rPr lang="pt-BR" sz="1400" i="1" dirty="0"/>
              <a:t>Agravo de Instrumento nº 0064658-77.2013.8.19.0000</a:t>
            </a:r>
          </a:p>
          <a:p>
            <a:pPr algn="just"/>
            <a:r>
              <a:rPr lang="pt-BR" sz="1400" i="1" dirty="0"/>
              <a:t>Décima Quarta Câmara Cível</a:t>
            </a:r>
          </a:p>
          <a:p>
            <a:pPr algn="just"/>
            <a:r>
              <a:rPr lang="pt-BR" sz="1400" i="1" dirty="0"/>
              <a:t>Relator Desembargador Gilberto Campista </a:t>
            </a:r>
            <a:r>
              <a:rPr lang="pt-BR" sz="1400" i="1" dirty="0" err="1"/>
              <a:t>Guarino</a:t>
            </a:r>
            <a:endParaRPr lang="pt-BR" sz="1400" i="1" dirty="0"/>
          </a:p>
          <a:p>
            <a:pPr algn="just"/>
            <a:r>
              <a:rPr lang="pt-BR" sz="1400" i="1" dirty="0"/>
              <a:t>Julgamento: 03/12/2013</a:t>
            </a:r>
          </a:p>
          <a:p>
            <a:pPr algn="just"/>
            <a:endParaRPr lang="pt-BR" dirty="0"/>
          </a:p>
          <a:p>
            <a:pPr algn="just"/>
            <a:r>
              <a:rPr lang="pt-BR" u="sng" dirty="0"/>
              <a:t>Decisão</a:t>
            </a:r>
            <a:r>
              <a:rPr lang="pt-BR" dirty="0"/>
              <a:t>:</a:t>
            </a:r>
          </a:p>
          <a:p>
            <a:pPr algn="just"/>
            <a:endParaRPr lang="pt-BR" sz="800" dirty="0"/>
          </a:p>
          <a:p>
            <a:pPr algn="just"/>
            <a:r>
              <a:rPr lang="pt-BR" dirty="0"/>
              <a:t>“As duas empresas estrangeiras subsidiárias, excluídas do procedimento de recuperação judicial, apenas operam em função da controladora, servindo como veículos das sociedades brasileiras para a emissão de dívidas e recebimento de receitas no exterior, com vistas ao financiamento das atividades de exploração e produção de petróleo e gás natural no Brasil”</a:t>
            </a:r>
          </a:p>
          <a:p>
            <a:pPr algn="just"/>
            <a:endParaRPr lang="pt-BR" sz="800" dirty="0"/>
          </a:p>
          <a:p>
            <a:pPr algn="just"/>
            <a:r>
              <a:rPr lang="pt-BR" dirty="0"/>
              <a:t>“Afigura-se, portanto, viável a submissão dos credores nacionais e internacionais a um plano comum de recuperação do GRUPO OGX, evitando-se a eventual constrição de ativos no exterior, imposta a requerimento de administrador judicial das sociedades austríacas, bem como a visceral impossibilidade de realização de operações no âmbito internacional, com o que ficaria definitivamente frustrada toda e qualquer possibilidade de soerguimento das recorrentes”</a:t>
            </a:r>
          </a:p>
          <a:p>
            <a:pPr algn="just"/>
            <a:endParaRPr lang="pt-BR" dirty="0"/>
          </a:p>
          <a:p>
            <a:pPr algn="just"/>
            <a:endParaRPr lang="pt-B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23528" y="450830"/>
            <a:ext cx="8568952" cy="5755422"/>
          </a:xfrm>
          <a:prstGeom prst="rect">
            <a:avLst/>
          </a:prstGeom>
          <a:noFill/>
        </p:spPr>
        <p:txBody>
          <a:bodyPr wrap="square" rtlCol="0" anchor="ctr">
            <a:spAutoFit/>
          </a:bodyPr>
          <a:lstStyle/>
          <a:p>
            <a:pPr algn="ctr"/>
            <a:r>
              <a:rPr lang="pt-BR" sz="2000" b="1" dirty="0" smtClean="0">
                <a:solidFill>
                  <a:schemeClr val="accent3"/>
                </a:solidFill>
              </a:rPr>
              <a:t>I. </a:t>
            </a:r>
            <a:r>
              <a:rPr lang="pt-BR" sz="2000" b="1" u="sng" dirty="0" smtClean="0">
                <a:solidFill>
                  <a:schemeClr val="accent3"/>
                </a:solidFill>
              </a:rPr>
              <a:t>INSOLVÊNCIA </a:t>
            </a:r>
            <a:r>
              <a:rPr lang="pt-BR" sz="2000" b="1" u="sng" dirty="0">
                <a:solidFill>
                  <a:schemeClr val="accent3"/>
                </a:solidFill>
              </a:rPr>
              <a:t>TRANSNACIONAL:</a:t>
            </a:r>
            <a:endParaRPr lang="pt-BR" sz="2000" u="sng" dirty="0">
              <a:solidFill>
                <a:schemeClr val="accent3"/>
              </a:solidFill>
            </a:endParaRPr>
          </a:p>
          <a:p>
            <a:pPr algn="just"/>
            <a:endParaRPr lang="pt-BR" sz="2000" dirty="0"/>
          </a:p>
          <a:p>
            <a:pPr algn="just"/>
            <a:r>
              <a:rPr lang="pt-BR" b="1" u="sng" dirty="0"/>
              <a:t>2º Acórdão:</a:t>
            </a:r>
          </a:p>
          <a:p>
            <a:pPr algn="just"/>
            <a:endParaRPr lang="pt-BR" sz="1400" b="1" u="sng" dirty="0"/>
          </a:p>
          <a:p>
            <a:pPr algn="just"/>
            <a:r>
              <a:rPr lang="pt-BR" sz="1400" dirty="0"/>
              <a:t>Tribunal de Justiça do Rio de Janeiro</a:t>
            </a:r>
          </a:p>
          <a:p>
            <a:pPr algn="just"/>
            <a:r>
              <a:rPr lang="pt-BR" sz="1400" dirty="0"/>
              <a:t>Agravo de Instrumento nº 0034120-11.2016.8.19.0000</a:t>
            </a:r>
          </a:p>
          <a:p>
            <a:pPr algn="just"/>
            <a:r>
              <a:rPr lang="pt-BR" sz="1400" dirty="0"/>
              <a:t>Vigésima Segunda Câmara Cível</a:t>
            </a:r>
          </a:p>
          <a:p>
            <a:pPr algn="just"/>
            <a:r>
              <a:rPr lang="pt-BR" sz="1400" dirty="0"/>
              <a:t>Relator Desembargador Carlos Eduardo Moreira da Silva</a:t>
            </a:r>
          </a:p>
          <a:p>
            <a:pPr algn="just"/>
            <a:r>
              <a:rPr lang="pt-BR" sz="1400" dirty="0"/>
              <a:t>Julgamento: 07/02/2017</a:t>
            </a:r>
          </a:p>
          <a:p>
            <a:pPr algn="just"/>
            <a:endParaRPr lang="pt-BR" dirty="0"/>
          </a:p>
          <a:p>
            <a:pPr algn="just"/>
            <a:r>
              <a:rPr lang="pt-BR" sz="1600" dirty="0"/>
              <a:t>Ementa: “Agravo de Instrumento. Direito Empresarial. </a:t>
            </a:r>
            <a:r>
              <a:rPr lang="pt-BR" sz="1600" b="1" u="sng" dirty="0"/>
              <a:t>Recuperação Judicial de Empresas</a:t>
            </a:r>
            <a:r>
              <a:rPr lang="pt-BR" sz="1600" dirty="0"/>
              <a:t>. Pretensão recursal à reforma da decisão que deferiu, somente, o processamento do requerimento das sociedades empresárias com sede no Brasil e, rejeitou o pleito formulado pelas empresas sediadas na Áustria. </a:t>
            </a:r>
            <a:r>
              <a:rPr lang="pt-BR" sz="1600" b="1" u="sng" dirty="0"/>
              <a:t>Indeferimento da recuperação conjunta das empresas que não atende às finalidades da Recuperação Judicial</a:t>
            </a:r>
            <a:r>
              <a:rPr lang="pt-BR" sz="1600" dirty="0"/>
              <a:t>, </a:t>
            </a:r>
            <a:r>
              <a:rPr lang="pt-BR" sz="1600" b="1" u="sng" dirty="0"/>
              <a:t>que são a preservação da empresa, de sua função social e, de estimulo à atividade econômica, de acordo com o artigo 47, da Lei nº 11.101/2005</a:t>
            </a:r>
            <a:r>
              <a:rPr lang="pt-BR" sz="1600" dirty="0"/>
              <a:t>. As empresas SETE HOLDING, SETE INTERNATIONAL ONE e TWO constituem-se em braços do Grupo SETE no exterior e, embora não exerçam qualquer atividade operacional autônoma, vinculam-se à sociedade controladora brasileira para emissão de títulos e otimização de eventual estrutura de garantias na contratação de financiamento, sendo que como as sociedades brasileiras SETE INVESTIMENTOS I e SETE INVESTIMENTOS II foram criadas como veículos da SETE BRASIL para a implementação do "Projeto Sondas. ....”</a:t>
            </a:r>
          </a:p>
        </p:txBody>
      </p:sp>
    </p:spTree>
    <p:extLst>
      <p:ext uri="{BB962C8B-B14F-4D97-AF65-F5344CB8AC3E}">
        <p14:creationId xmlns:p14="http://schemas.microsoft.com/office/powerpoint/2010/main" xmlns="" val="1148791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67544" y="1732842"/>
            <a:ext cx="8136904" cy="3231654"/>
          </a:xfrm>
          <a:prstGeom prst="rect">
            <a:avLst/>
          </a:prstGeom>
          <a:noFill/>
        </p:spPr>
        <p:txBody>
          <a:bodyPr wrap="square" rtlCol="0" anchor="ctr">
            <a:spAutoFit/>
          </a:bodyPr>
          <a:lstStyle/>
          <a:p>
            <a:pPr algn="ctr"/>
            <a:r>
              <a:rPr lang="pt-BR" sz="2000" b="1" dirty="0" smtClean="0">
                <a:solidFill>
                  <a:schemeClr val="accent3"/>
                </a:solidFill>
              </a:rPr>
              <a:t>I. </a:t>
            </a:r>
            <a:r>
              <a:rPr lang="pt-BR" sz="2000" b="1" u="sng" dirty="0" smtClean="0">
                <a:solidFill>
                  <a:schemeClr val="accent3"/>
                </a:solidFill>
              </a:rPr>
              <a:t>INSOLVÊNCIA </a:t>
            </a:r>
            <a:r>
              <a:rPr lang="pt-BR" sz="2000" b="1" u="sng" dirty="0">
                <a:solidFill>
                  <a:schemeClr val="accent3"/>
                </a:solidFill>
              </a:rPr>
              <a:t>TRANSNACIONAL:</a:t>
            </a:r>
            <a:endParaRPr lang="pt-BR" sz="2000" u="sng" dirty="0">
              <a:solidFill>
                <a:schemeClr val="accent3"/>
              </a:solidFill>
            </a:endParaRPr>
          </a:p>
          <a:p>
            <a:pPr algn="just"/>
            <a:endParaRPr lang="pt-BR" sz="2000" dirty="0"/>
          </a:p>
          <a:p>
            <a:pPr algn="just"/>
            <a:r>
              <a:rPr lang="pt-BR" b="1" u="sng" dirty="0"/>
              <a:t>2º Acórdão (continuação):</a:t>
            </a:r>
          </a:p>
          <a:p>
            <a:pPr algn="ctr"/>
            <a:endParaRPr lang="pt-BR" u="sng" dirty="0"/>
          </a:p>
          <a:p>
            <a:pPr algn="just"/>
            <a:r>
              <a:rPr lang="pt-BR" sz="1600" dirty="0"/>
              <a:t>“(...) </a:t>
            </a:r>
            <a:r>
              <a:rPr lang="pt-BR" sz="1600" b="1" u="sng" dirty="0"/>
              <a:t>Litisconsórcio ativo que pode facilitar o acordo entre as recuperandas e seus credores, possibilitando a superação da crise econômica da atividade empresarial, de forma célere e eficaz (art. 46, do CPC/1973; art. 113, do NCPC). Competência da jurisdição brasileira que obedece às normas dos artigos 21, II e 22, III, do Novo CPC (Lei 13.105/2015), vez que o grupo empresarial está sediado no país e, o plano de recuperação deverá aqui ser cumprido</a:t>
            </a:r>
            <a:r>
              <a:rPr lang="pt-BR" sz="1600" dirty="0"/>
              <a:t>, de modo que o processamento conjunto tem base em nosso ordenamento jurídico, apesar da lacuna existente na legislação específica...”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76672"/>
            <a:ext cx="7632848" cy="5509200"/>
          </a:xfrm>
          <a:prstGeom prst="rect">
            <a:avLst/>
          </a:prstGeom>
          <a:noFill/>
        </p:spPr>
        <p:txBody>
          <a:bodyPr wrap="square" rtlCol="0">
            <a:spAutoFit/>
          </a:bodyPr>
          <a:lstStyle/>
          <a:p>
            <a:pPr algn="ctr"/>
            <a:r>
              <a:rPr lang="pt-BR" sz="2000" b="1" dirty="0" smtClean="0">
                <a:solidFill>
                  <a:schemeClr val="accent3"/>
                </a:solidFill>
              </a:rPr>
              <a:t>I. </a:t>
            </a:r>
            <a:r>
              <a:rPr lang="pt-BR" sz="2000" b="1" u="sng" dirty="0" smtClean="0">
                <a:solidFill>
                  <a:schemeClr val="accent3"/>
                </a:solidFill>
              </a:rPr>
              <a:t>INSOLVÊNCIA </a:t>
            </a:r>
            <a:r>
              <a:rPr lang="pt-BR" sz="2000" b="1" u="sng" dirty="0">
                <a:solidFill>
                  <a:schemeClr val="accent3"/>
                </a:solidFill>
              </a:rPr>
              <a:t>TRANSNACIONAL:</a:t>
            </a:r>
            <a:endParaRPr lang="pt-BR" sz="2000" u="sng" dirty="0">
              <a:solidFill>
                <a:schemeClr val="accent3"/>
              </a:solidFill>
            </a:endParaRPr>
          </a:p>
          <a:p>
            <a:pPr algn="just"/>
            <a:endParaRPr lang="pt-BR" sz="2000" dirty="0"/>
          </a:p>
          <a:p>
            <a:pPr algn="just"/>
            <a:r>
              <a:rPr lang="pt-BR" b="1" u="sng" dirty="0"/>
              <a:t>3º Acórdão:</a:t>
            </a:r>
          </a:p>
          <a:p>
            <a:pPr algn="just"/>
            <a:endParaRPr lang="pt-BR" sz="1400" b="1" u="sng" dirty="0"/>
          </a:p>
          <a:p>
            <a:pPr algn="just"/>
            <a:r>
              <a:rPr lang="pt-BR" sz="1400" dirty="0"/>
              <a:t>Tribunal de Justiça de São Paulo</a:t>
            </a:r>
          </a:p>
          <a:p>
            <a:pPr algn="just"/>
            <a:r>
              <a:rPr lang="pt-BR" sz="1400" dirty="0"/>
              <a:t>Agravo de Instrumento 2106998-36.2015.8.26.0000</a:t>
            </a:r>
          </a:p>
          <a:p>
            <a:pPr algn="just"/>
            <a:r>
              <a:rPr lang="pt-BR" sz="1400" dirty="0"/>
              <a:t>2ª Câmara Reservada de Direito Empresarial</a:t>
            </a:r>
          </a:p>
          <a:p>
            <a:pPr algn="just"/>
            <a:r>
              <a:rPr lang="pt-BR" sz="1400" dirty="0"/>
              <a:t>Relator: Caio Marcelo Mendes de Oliveira</a:t>
            </a:r>
          </a:p>
          <a:p>
            <a:pPr algn="just"/>
            <a:r>
              <a:rPr lang="pt-BR" sz="1400" dirty="0"/>
              <a:t>Data do Julgamento: 13/03/2017; Data de Registro: 22/03/2017</a:t>
            </a:r>
          </a:p>
          <a:p>
            <a:pPr algn="just"/>
            <a:endParaRPr lang="pt-BR" b="1" dirty="0"/>
          </a:p>
          <a:p>
            <a:pPr algn="just"/>
            <a:r>
              <a:rPr lang="pt-BR" sz="1600" dirty="0"/>
              <a:t>“Ementa: RECUPERAÇÃO JUDICIAL – </a:t>
            </a:r>
            <a:r>
              <a:rPr lang="pt-BR" sz="1600" b="1" dirty="0"/>
              <a:t>Deferimento do processamento de pedido de recuperação judicial em relação a sociedade estrangeira – Possibilidade</a:t>
            </a:r>
            <a:r>
              <a:rPr lang="pt-BR" sz="1600" dirty="0"/>
              <a:t> – Hipótese em que não há vedação legal, e, sim, omissão legislativa, a autorizar a aplicação dos métodos de integração normativa – </a:t>
            </a:r>
            <a:r>
              <a:rPr lang="pt-BR" sz="1600" b="1" dirty="0"/>
              <a:t>Demonstração de que o grupo econômico do qual faz parte a sociedade estrangeira </a:t>
            </a:r>
            <a:r>
              <a:rPr lang="pt-BR" sz="1600" b="1" dirty="0" err="1"/>
              <a:t>recuperanda</a:t>
            </a:r>
            <a:r>
              <a:rPr lang="pt-BR" sz="1600" b="1" dirty="0"/>
              <a:t> se encontra em crise econômico-financeira</a:t>
            </a:r>
            <a:r>
              <a:rPr lang="pt-BR" sz="1600" dirty="0"/>
              <a:t> – Empresa estrangeira proprietária de ativos do grupo -Suposta necessidade de processamento em separado dos pedidos de recuperação judicial não submetida à apreciação do juízo "a </a:t>
            </a:r>
            <a:r>
              <a:rPr lang="pt-BR" sz="1600" dirty="0" err="1"/>
              <a:t>quo</a:t>
            </a:r>
            <a:r>
              <a:rPr lang="pt-BR" sz="1600" dirty="0"/>
              <a:t>", a impedir qualquer pronunciamento do Tribunal, sob pena de supressão de um dos graus de jurisdição – Confirmação da decisão recorrida, por seus próprios fundamentos – Recurso </a:t>
            </a:r>
            <a:r>
              <a:rPr lang="pt-BR" sz="1600" dirty="0" err="1"/>
              <a:t>improvido</a:t>
            </a:r>
            <a:r>
              <a:rPr lang="pt-BR" sz="1600" dirty="0"/>
              <a:t>.” </a:t>
            </a:r>
            <a:endParaRPr lang="pt-BR" sz="1600" b="1" dirty="0"/>
          </a:p>
          <a:p>
            <a:pPr algn="ctr"/>
            <a:endParaRPr lang="pt-B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1628800"/>
            <a:ext cx="7632848" cy="2862322"/>
          </a:xfrm>
          <a:prstGeom prst="rect">
            <a:avLst/>
          </a:prstGeom>
          <a:noFill/>
        </p:spPr>
        <p:txBody>
          <a:bodyPr wrap="square" rtlCol="0">
            <a:spAutoFit/>
          </a:bodyPr>
          <a:lstStyle/>
          <a:p>
            <a:pPr algn="ctr"/>
            <a:r>
              <a:rPr lang="pt-BR" sz="2000" b="1" u="sng" dirty="0">
                <a:solidFill>
                  <a:schemeClr val="accent3"/>
                </a:solidFill>
              </a:rPr>
              <a:t>I. INSOLVÊNCIA TRANSNACIONAL</a:t>
            </a:r>
            <a:r>
              <a:rPr lang="pt-BR" sz="2000" b="1" u="sng" dirty="0">
                <a:solidFill>
                  <a:srgbClr val="008000"/>
                </a:solidFill>
              </a:rPr>
              <a:t>:</a:t>
            </a:r>
            <a:endParaRPr lang="pt-BR" sz="2000" u="sng" dirty="0">
              <a:solidFill>
                <a:srgbClr val="008000"/>
              </a:solidFill>
            </a:endParaRPr>
          </a:p>
          <a:p>
            <a:pPr algn="just"/>
            <a:endParaRPr lang="pt-BR" sz="2000" dirty="0"/>
          </a:p>
          <a:p>
            <a:pPr algn="just"/>
            <a:endParaRPr lang="pt-BR" sz="2000" dirty="0"/>
          </a:p>
          <a:p>
            <a:pPr algn="just"/>
            <a:endParaRPr lang="pt-BR" sz="2000" dirty="0"/>
          </a:p>
          <a:p>
            <a:pPr algn="ctr"/>
            <a:r>
              <a:rPr lang="pt-BR" b="1" u="sng" dirty="0"/>
              <a:t>Superior Tribunal de Justiça:</a:t>
            </a:r>
            <a:endParaRPr lang="pt-BR" dirty="0"/>
          </a:p>
          <a:p>
            <a:pPr algn="ctr"/>
            <a:endParaRPr lang="pt-BR" b="1" dirty="0"/>
          </a:p>
          <a:p>
            <a:pPr algn="ctr"/>
            <a:endParaRPr lang="pt-BR" sz="1600" b="1" dirty="0"/>
          </a:p>
          <a:p>
            <a:pPr algn="ctr"/>
            <a:endParaRPr lang="pt-BR" sz="1600" b="1" dirty="0"/>
          </a:p>
          <a:p>
            <a:pPr algn="ctr"/>
            <a:r>
              <a:rPr lang="pt-BR" sz="1600" dirty="0"/>
              <a:t>Não foi localizado acórdão do Superior Tribunal de Justiça sobre o tema</a:t>
            </a:r>
          </a:p>
          <a:p>
            <a:pPr algn="ctr"/>
            <a:endParaRPr lang="pt-BR" sz="1600" dirty="0"/>
          </a:p>
        </p:txBody>
      </p:sp>
    </p:spTree>
    <p:extLst>
      <p:ext uri="{BB962C8B-B14F-4D97-AF65-F5344CB8AC3E}">
        <p14:creationId xmlns:p14="http://schemas.microsoft.com/office/powerpoint/2010/main" xmlns="" val="3027666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7632848" cy="5909310"/>
          </a:xfrm>
          <a:prstGeom prst="rect">
            <a:avLst/>
          </a:prstGeom>
          <a:noFill/>
        </p:spPr>
        <p:txBody>
          <a:bodyPr wrap="square" rtlCol="0">
            <a:spAutoFit/>
          </a:bodyPr>
          <a:lstStyle/>
          <a:p>
            <a:pPr marL="514350" indent="-514350" algn="ctr">
              <a:buAutoNum type="romanUcPeriod" startAt="2"/>
            </a:pPr>
            <a:r>
              <a:rPr lang="pt-BR" sz="2000" b="1" u="sng" dirty="0" smtClean="0">
                <a:solidFill>
                  <a:schemeClr val="accent3"/>
                </a:solidFill>
              </a:rPr>
              <a:t>TRAVA BANCÁRIA:</a:t>
            </a:r>
            <a:endParaRPr lang="pt-BR" sz="2000" dirty="0">
              <a:solidFill>
                <a:schemeClr val="accent3"/>
              </a:solidFill>
            </a:endParaRPr>
          </a:p>
          <a:p>
            <a:pPr algn="just"/>
            <a:endParaRPr lang="pt-BR" b="1" u="sng" dirty="0"/>
          </a:p>
          <a:p>
            <a:pPr algn="just"/>
            <a:r>
              <a:rPr lang="pt-BR" b="1" u="sng" dirty="0"/>
              <a:t>1º Acórdão:</a:t>
            </a:r>
          </a:p>
          <a:p>
            <a:pPr algn="just"/>
            <a:endParaRPr lang="pt-BR" sz="1400" b="1" u="sng" dirty="0"/>
          </a:p>
          <a:p>
            <a:pPr algn="just"/>
            <a:r>
              <a:rPr lang="pt-BR" sz="1400" dirty="0"/>
              <a:t>Superior Tribunal de Justiça</a:t>
            </a:r>
          </a:p>
          <a:p>
            <a:pPr algn="just"/>
            <a:r>
              <a:rPr lang="pt-BR" sz="1400" dirty="0" smtClean="0"/>
              <a:t>Recurso Especial nº 1412529/SP</a:t>
            </a:r>
          </a:p>
          <a:p>
            <a:pPr algn="just"/>
            <a:r>
              <a:rPr lang="pt-BR" sz="1400" dirty="0" smtClean="0"/>
              <a:t>Terceira Turma</a:t>
            </a:r>
          </a:p>
          <a:p>
            <a:pPr algn="just"/>
            <a:r>
              <a:rPr lang="pt-BR" sz="1400" dirty="0" smtClean="0"/>
              <a:t>Rel</a:t>
            </a:r>
            <a:r>
              <a:rPr lang="pt-BR" sz="1400" dirty="0"/>
              <a:t>. Ministro </a:t>
            </a:r>
            <a:r>
              <a:rPr lang="pt-BR" sz="1400" dirty="0" smtClean="0"/>
              <a:t>Paulo de Tarso </a:t>
            </a:r>
            <a:r>
              <a:rPr lang="pt-BR" sz="1400" dirty="0" err="1" smtClean="0"/>
              <a:t>Sanseverino</a:t>
            </a:r>
            <a:r>
              <a:rPr lang="pt-BR" sz="1400" dirty="0" smtClean="0"/>
              <a:t>, </a:t>
            </a:r>
            <a:r>
              <a:rPr lang="pt-BR" sz="1400" dirty="0"/>
              <a:t>Rel. p/ Acórdão Ministro </a:t>
            </a:r>
            <a:r>
              <a:rPr lang="pt-BR" sz="1400" dirty="0" smtClean="0"/>
              <a:t>Marco Aurélio </a:t>
            </a:r>
            <a:r>
              <a:rPr lang="pt-BR" sz="1400" dirty="0" err="1" smtClean="0"/>
              <a:t>Bellizze</a:t>
            </a:r>
            <a:endParaRPr lang="pt-BR" sz="1400" dirty="0" smtClean="0"/>
          </a:p>
          <a:p>
            <a:pPr algn="just"/>
            <a:r>
              <a:rPr lang="pt-BR" sz="1400" dirty="0" smtClean="0"/>
              <a:t>Julgado </a:t>
            </a:r>
            <a:r>
              <a:rPr lang="pt-BR" sz="1400" dirty="0"/>
              <a:t>em 17/12/2015, </a:t>
            </a:r>
            <a:r>
              <a:rPr lang="pt-BR" sz="1400" dirty="0" err="1"/>
              <a:t>DJe</a:t>
            </a:r>
            <a:r>
              <a:rPr lang="pt-BR" sz="1400" dirty="0"/>
              <a:t> 02/03/2016</a:t>
            </a:r>
            <a:endParaRPr lang="pt-BR" sz="1400" b="1" dirty="0"/>
          </a:p>
          <a:p>
            <a:pPr algn="just"/>
            <a:endParaRPr lang="pt-BR" sz="1400" b="1" dirty="0"/>
          </a:p>
          <a:p>
            <a:pPr algn="just"/>
            <a:r>
              <a:rPr lang="pt-BR" sz="1600" dirty="0"/>
              <a:t>Ementa: “RECURSO  ESPECIAL.  RECUPERAÇÃO  JUDICIAL.  CESSÃO  FIDUCIÁRIA SOBRE DIREITOS  SOBRE  COISA  MÓVEL  E  SOBRE  TÍTULOS  DE CRÉDITO. CREDOR TITULAR   DE  POSIÇÃO  DE  PROPRIETÁRIO  FIDUCIÁRIO  SOBRE  DIREITOS CREDITÍCIOS.  NÃO  SUJEIÇÃO AOS EFEITOS DA RECUPERAÇÃO JUDICIAL, NOS TERMOS DO § 3º DO ART. 49 DA LEI N. 11.101/2005. MATÉRIA PACÍFICA NO ÂMBITO  DAS  TURMAS DE DIREITO PRIVADO DO STJ. </a:t>
            </a:r>
            <a:r>
              <a:rPr lang="pt-BR" sz="1600" dirty="0" smtClean="0"/>
              <a:t>(...)</a:t>
            </a:r>
            <a:endParaRPr lang="pt-BR" sz="1600" dirty="0"/>
          </a:p>
          <a:p>
            <a:pPr algn="just"/>
            <a:r>
              <a:rPr lang="pt-BR" sz="1600" dirty="0"/>
              <a:t>1.  </a:t>
            </a:r>
            <a:r>
              <a:rPr lang="pt-BR" sz="1600" b="1" u="sng" dirty="0"/>
              <a:t>Encontra-se  sedimentada  no  âmbito  das  Turmas  que compõem a Segunda Seção do Superior Tribunal de Justiça a compreensão de que a alienação  fiduciária  de  coisa  fungível  e a cessão fiduciária de direitos  sobre coisas móveis, bem como de títulos de créditos (caso dos   autos),  justamente  por  possuírem  a  natureza  jurídica  de propriedade  fiduciária,  não se sujeitam aos efeitos da recuperação judicial, nos termos do § 3º do art. 49 da Lei n. </a:t>
            </a:r>
            <a:r>
              <a:rPr lang="pt-BR" sz="1600" b="1" u="sng" dirty="0" smtClean="0"/>
              <a:t>11.101/2005</a:t>
            </a:r>
            <a:r>
              <a:rPr lang="pt-BR" sz="1600" dirty="0"/>
              <a:t> </a:t>
            </a:r>
            <a:r>
              <a:rPr lang="pt-BR" sz="1600" dirty="0" smtClean="0"/>
              <a:t>(...)” </a:t>
            </a:r>
            <a:endParaRPr lang="pt-BR"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620688"/>
            <a:ext cx="7632848" cy="5324535"/>
          </a:xfrm>
          <a:prstGeom prst="rect">
            <a:avLst/>
          </a:prstGeom>
          <a:noFill/>
        </p:spPr>
        <p:txBody>
          <a:bodyPr wrap="square" rtlCol="0">
            <a:spAutoFit/>
          </a:bodyPr>
          <a:lstStyle/>
          <a:p>
            <a:pPr marL="514350" indent="-514350" algn="ctr">
              <a:buAutoNum type="romanUcPeriod" startAt="2"/>
            </a:pPr>
            <a:r>
              <a:rPr lang="pt-BR" sz="2000" b="1" u="sng" dirty="0" smtClean="0">
                <a:solidFill>
                  <a:schemeClr val="accent3"/>
                </a:solidFill>
              </a:rPr>
              <a:t>TRAVA BANCÁRIA:</a:t>
            </a:r>
            <a:endParaRPr lang="pt-BR" sz="2000" dirty="0">
              <a:solidFill>
                <a:schemeClr val="accent3"/>
              </a:solidFill>
            </a:endParaRPr>
          </a:p>
          <a:p>
            <a:pPr algn="just"/>
            <a:endParaRPr lang="pt-BR" b="1" u="sng" dirty="0"/>
          </a:p>
          <a:p>
            <a:pPr algn="just"/>
            <a:r>
              <a:rPr lang="pt-BR" b="1" u="sng" dirty="0" smtClean="0"/>
              <a:t>2º </a:t>
            </a:r>
            <a:r>
              <a:rPr lang="pt-BR" b="1" u="sng" dirty="0"/>
              <a:t>Acórdão:</a:t>
            </a:r>
          </a:p>
          <a:p>
            <a:pPr algn="just"/>
            <a:endParaRPr lang="pt-BR" sz="1400" b="1" u="sng" dirty="0"/>
          </a:p>
          <a:p>
            <a:pPr algn="just"/>
            <a:r>
              <a:rPr lang="pt-BR" sz="1600" dirty="0"/>
              <a:t>Superior Tribunal de Justiça</a:t>
            </a:r>
          </a:p>
          <a:p>
            <a:pPr algn="just"/>
            <a:r>
              <a:rPr lang="pt-BR" sz="1600" dirty="0" err="1"/>
              <a:t>AgInt</a:t>
            </a:r>
            <a:r>
              <a:rPr lang="pt-BR" sz="1600" dirty="0"/>
              <a:t> no </a:t>
            </a:r>
            <a:r>
              <a:rPr lang="pt-BR" sz="1600" dirty="0" err="1"/>
              <a:t>REsp</a:t>
            </a:r>
            <a:r>
              <a:rPr lang="pt-BR" sz="1600" dirty="0"/>
              <a:t> 1508155/PR</a:t>
            </a:r>
          </a:p>
          <a:p>
            <a:pPr algn="just"/>
            <a:r>
              <a:rPr lang="pt-BR" sz="1600" dirty="0"/>
              <a:t>Quarta Turma</a:t>
            </a:r>
          </a:p>
          <a:p>
            <a:pPr algn="just"/>
            <a:r>
              <a:rPr lang="pt-BR" sz="1600" dirty="0"/>
              <a:t>Relator Ministro </a:t>
            </a:r>
            <a:r>
              <a:rPr lang="pt-BR" sz="1600" dirty="0" err="1"/>
              <a:t>Antonio</a:t>
            </a:r>
            <a:r>
              <a:rPr lang="pt-BR" sz="1600" dirty="0"/>
              <a:t> Carlos Ferreira</a:t>
            </a:r>
          </a:p>
          <a:p>
            <a:pPr algn="just"/>
            <a:r>
              <a:rPr lang="pt-BR" sz="1600" dirty="0"/>
              <a:t>Julgado em 16/02/2017, </a:t>
            </a:r>
            <a:r>
              <a:rPr lang="pt-BR" sz="1600" dirty="0" err="1"/>
              <a:t>DJe</a:t>
            </a:r>
            <a:r>
              <a:rPr lang="pt-BR" sz="1600" dirty="0"/>
              <a:t> 22/02/2017</a:t>
            </a:r>
          </a:p>
          <a:p>
            <a:pPr algn="just"/>
            <a:endParaRPr lang="pt-BR" sz="1400" b="1" dirty="0"/>
          </a:p>
          <a:p>
            <a:pPr algn="just"/>
            <a:endParaRPr lang="pt-BR" sz="1400" b="1" dirty="0"/>
          </a:p>
          <a:p>
            <a:pPr algn="just"/>
            <a:r>
              <a:rPr lang="pt-BR" dirty="0"/>
              <a:t>Ementa: “DIREITO  EMPRESARIAL.  AGRAVO  INTERNO  NO RECURSO ESPECIAL. CRÉDITO GARANTIDO   POR   CESSÃO   FIDUCIÁRIA.   RECUPERAÇÃO  JUDICIAL.  NÃO SUBMISSÃO. DECISÃO MANTIDA.</a:t>
            </a:r>
          </a:p>
          <a:p>
            <a:pPr algn="just"/>
            <a:r>
              <a:rPr lang="pt-BR" dirty="0"/>
              <a:t>1.  </a:t>
            </a:r>
            <a:r>
              <a:rPr lang="pt-BR" b="1" u="sng" dirty="0"/>
              <a:t>É assente, nas Turmas que compõem a Segunda Seção desta Corte, o entendimento   segundo   o  qual  o  crédito  garantido  por  cessão fiduciária não se submete ao processo de recuperação judicial</a:t>
            </a:r>
            <a:r>
              <a:rPr lang="pt-BR" dirty="0"/>
              <a:t>.</a:t>
            </a:r>
          </a:p>
          <a:p>
            <a:pPr algn="just"/>
            <a:r>
              <a:rPr lang="pt-BR" dirty="0"/>
              <a:t>2. Agravo interno a que se nega provimento.” </a:t>
            </a:r>
            <a:endParaRPr lang="pt-BR" b="1" dirty="0"/>
          </a:p>
        </p:txBody>
      </p:sp>
    </p:spTree>
    <p:extLst>
      <p:ext uri="{BB962C8B-B14F-4D97-AF65-F5344CB8AC3E}">
        <p14:creationId xmlns:p14="http://schemas.microsoft.com/office/powerpoint/2010/main" xmlns="" val="228058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271582"/>
            <a:ext cx="7632848" cy="6032421"/>
          </a:xfrm>
          <a:prstGeom prst="rect">
            <a:avLst/>
          </a:prstGeom>
          <a:noFill/>
        </p:spPr>
        <p:txBody>
          <a:bodyPr wrap="square" rtlCol="0">
            <a:spAutoFit/>
          </a:bodyPr>
          <a:lstStyle/>
          <a:p>
            <a:pPr algn="ctr"/>
            <a:r>
              <a:rPr lang="pt-BR" sz="2000" b="1" u="sng" dirty="0">
                <a:solidFill>
                  <a:schemeClr val="accent3"/>
                </a:solidFill>
              </a:rPr>
              <a:t>Caracterização da CESSÃO FIDUCIÁRIA e</a:t>
            </a:r>
          </a:p>
          <a:p>
            <a:pPr algn="ctr"/>
            <a:r>
              <a:rPr lang="pt-BR" sz="2000" b="1" u="sng" dirty="0">
                <a:solidFill>
                  <a:schemeClr val="accent3"/>
                </a:solidFill>
              </a:rPr>
              <a:t>a submissão do crédito à recuperação judicial</a:t>
            </a:r>
            <a:endParaRPr lang="pt-BR" sz="2000" u="sng" dirty="0">
              <a:solidFill>
                <a:schemeClr val="accent3"/>
              </a:solidFill>
            </a:endParaRPr>
          </a:p>
          <a:p>
            <a:pPr algn="just"/>
            <a:endParaRPr lang="pt-BR" sz="2000" dirty="0"/>
          </a:p>
          <a:p>
            <a:pPr algn="just"/>
            <a:r>
              <a:rPr lang="pt-BR" b="1" u="sng" dirty="0"/>
              <a:t>3</a:t>
            </a:r>
            <a:r>
              <a:rPr lang="pt-BR" b="1" u="sng" dirty="0" smtClean="0"/>
              <a:t>º </a:t>
            </a:r>
            <a:r>
              <a:rPr lang="pt-BR" b="1" u="sng" dirty="0"/>
              <a:t>Acórdão:</a:t>
            </a:r>
          </a:p>
          <a:p>
            <a:pPr algn="just"/>
            <a:endParaRPr lang="pt-BR" sz="1600" dirty="0" smtClean="0"/>
          </a:p>
          <a:p>
            <a:pPr algn="just"/>
            <a:r>
              <a:rPr lang="pt-BR" sz="1600" dirty="0" smtClean="0"/>
              <a:t>Tribunal </a:t>
            </a:r>
            <a:r>
              <a:rPr lang="pt-BR" sz="1600" dirty="0"/>
              <a:t>de Justiça do Rio de Janeiro</a:t>
            </a:r>
          </a:p>
          <a:p>
            <a:pPr algn="just"/>
            <a:r>
              <a:rPr lang="pt-BR" sz="1600" dirty="0"/>
              <a:t>Agravo de Instrumento nº 0067496-90.2013.8.19.0000</a:t>
            </a:r>
          </a:p>
          <a:p>
            <a:pPr algn="just"/>
            <a:r>
              <a:rPr lang="pt-BR" sz="1600" dirty="0"/>
              <a:t>Nona Câmara Cível</a:t>
            </a:r>
          </a:p>
          <a:p>
            <a:pPr algn="just"/>
            <a:r>
              <a:rPr lang="pt-BR" sz="1600" dirty="0"/>
              <a:t>Relator Desembargador José Roberto Portugal Compasso</a:t>
            </a:r>
          </a:p>
          <a:p>
            <a:pPr algn="just"/>
            <a:r>
              <a:rPr lang="pt-BR" sz="1600" dirty="0"/>
              <a:t>Julgamento em 04/11/2014</a:t>
            </a:r>
          </a:p>
          <a:p>
            <a:pPr algn="just"/>
            <a:endParaRPr lang="pt-BR" b="1" dirty="0" smtClean="0"/>
          </a:p>
          <a:p>
            <a:pPr algn="just"/>
            <a:endParaRPr lang="pt-BR" sz="800" b="1" dirty="0"/>
          </a:p>
          <a:p>
            <a:pPr algn="just"/>
            <a:r>
              <a:rPr lang="pt-BR" sz="1600" dirty="0"/>
              <a:t>“Ementa: AGRAVO DE INSTRUMENTO. Medida cautelar inominada. </a:t>
            </a:r>
            <a:r>
              <a:rPr lang="pt-BR" sz="1600" b="1" u="sng" dirty="0"/>
              <a:t>Cédula de crédito bancário</a:t>
            </a:r>
            <a:r>
              <a:rPr lang="pt-BR" sz="1600" dirty="0"/>
              <a:t>. Emitente que ajuizou processo de recuperação judicial. </a:t>
            </a:r>
            <a:r>
              <a:rPr lang="pt-BR" sz="1600" b="1" u="sng" dirty="0"/>
              <a:t>Título que contém a obrigação especial assumida pelo devedor de manter conta bancária, sem livre movimentação, destinada a acolher pagamentos feitos por terceiros, possivelmente consumidores</a:t>
            </a:r>
            <a:r>
              <a:rPr lang="pt-BR" sz="1600" dirty="0"/>
              <a:t>. Decisão agravada que determinou liminarmente o depósito em conta judicial dos valores retidos e abstenção de novas retenções. Manutenção. </a:t>
            </a:r>
            <a:r>
              <a:rPr lang="pt-BR" sz="1600" b="1" u="sng" dirty="0"/>
              <a:t>Garantias fiduciária e real que, em princípio, não estão demonstradas</a:t>
            </a:r>
            <a:r>
              <a:rPr lang="pt-BR" sz="1600" dirty="0"/>
              <a:t>. Indícios significativos de que o crédito da agravante se sujeitará ao concurso. Impossibilidade de, após o ajuizamento da recuperação judicial, o credor apropriar-se dinheiro de titularidade da </a:t>
            </a:r>
            <a:r>
              <a:rPr lang="pt-BR" sz="1600" dirty="0" err="1"/>
              <a:t>recuperanda</a:t>
            </a:r>
            <a:r>
              <a:rPr lang="pt-BR" sz="1600" dirty="0"/>
              <a:t> depositado em conta corrente. Recurso a que se nega provimento.”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ívico">
  <a:themeElements>
    <a:clrScheme name="Personalizada 2">
      <a:dk1>
        <a:sysClr val="windowText" lastClr="000000"/>
      </a:dk1>
      <a:lt1>
        <a:sysClr val="window" lastClr="FFFFFF"/>
      </a:lt1>
      <a:dk2>
        <a:srgbClr val="1F497D"/>
      </a:dk2>
      <a:lt2>
        <a:srgbClr val="EEECE1"/>
      </a:lt2>
      <a:accent1>
        <a:srgbClr val="4F81BD"/>
      </a:accent1>
      <a:accent2>
        <a:srgbClr val="C0504D"/>
      </a:accent2>
      <a:accent3>
        <a:srgbClr val="2F6339"/>
      </a:accent3>
      <a:accent4>
        <a:srgbClr val="8064A2"/>
      </a:accent4>
      <a:accent5>
        <a:srgbClr val="4BACC6"/>
      </a:accent5>
      <a:accent6>
        <a:srgbClr val="F79646"/>
      </a:accent6>
      <a:hlink>
        <a:srgbClr val="0000FF"/>
      </a:hlink>
      <a:folHlink>
        <a:srgbClr val="800080"/>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874</TotalTime>
  <Words>1565</Words>
  <Application>Microsoft Office PowerPoint</Application>
  <PresentationFormat>Apresentação na tela (4:3)</PresentationFormat>
  <Paragraphs>162</Paragraphs>
  <Slides>13</Slides>
  <Notes>13</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Cívico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fcorrea</dc:creator>
  <cp:lastModifiedBy>fcorrea</cp:lastModifiedBy>
  <cp:revision>99</cp:revision>
  <dcterms:created xsi:type="dcterms:W3CDTF">2017-01-31T13:06:27Z</dcterms:created>
  <dcterms:modified xsi:type="dcterms:W3CDTF">2017-08-14T11:58:37Z</dcterms:modified>
</cp:coreProperties>
</file>