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3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6" r:id="rId2"/>
    <p:sldMasterId id="2147483694" r:id="rId3"/>
    <p:sldMasterId id="2147483724" r:id="rId4"/>
  </p:sldMasterIdLst>
  <p:notesMasterIdLst>
    <p:notesMasterId r:id="rId99"/>
  </p:notesMasterIdLst>
  <p:handoutMasterIdLst>
    <p:handoutMasterId r:id="rId100"/>
  </p:handoutMasterIdLst>
  <p:sldIdLst>
    <p:sldId id="274" r:id="rId5"/>
    <p:sldId id="649" r:id="rId6"/>
    <p:sldId id="1017" r:id="rId7"/>
    <p:sldId id="1019" r:id="rId8"/>
    <p:sldId id="1020" r:id="rId9"/>
    <p:sldId id="939" r:id="rId10"/>
    <p:sldId id="940" r:id="rId11"/>
    <p:sldId id="941" r:id="rId12"/>
    <p:sldId id="1097" r:id="rId13"/>
    <p:sldId id="784" r:id="rId14"/>
    <p:sldId id="1099" r:id="rId15"/>
    <p:sldId id="1100" r:id="rId16"/>
    <p:sldId id="1101" r:id="rId17"/>
    <p:sldId id="1041" r:id="rId18"/>
    <p:sldId id="1046" r:id="rId19"/>
    <p:sldId id="1055" r:id="rId20"/>
    <p:sldId id="1047" r:id="rId21"/>
    <p:sldId id="1057" r:id="rId22"/>
    <p:sldId id="1044" r:id="rId23"/>
    <p:sldId id="1051" r:id="rId24"/>
    <p:sldId id="1052" r:id="rId25"/>
    <p:sldId id="1045" r:id="rId26"/>
    <p:sldId id="1053" r:id="rId27"/>
    <p:sldId id="1054" r:id="rId28"/>
    <p:sldId id="1056" r:id="rId29"/>
    <p:sldId id="1058" r:id="rId30"/>
    <p:sldId id="1078" r:id="rId31"/>
    <p:sldId id="1079" r:id="rId32"/>
    <p:sldId id="1059" r:id="rId33"/>
    <p:sldId id="1081" r:id="rId34"/>
    <p:sldId id="1060" r:id="rId35"/>
    <p:sldId id="1061" r:id="rId36"/>
    <p:sldId id="1062" r:id="rId37"/>
    <p:sldId id="1063" r:id="rId38"/>
    <p:sldId id="1083" r:id="rId39"/>
    <p:sldId id="1084" r:id="rId40"/>
    <p:sldId id="1064" r:id="rId41"/>
    <p:sldId id="1065" r:id="rId42"/>
    <p:sldId id="1066" r:id="rId43"/>
    <p:sldId id="1085" r:id="rId44"/>
    <p:sldId id="1086" r:id="rId45"/>
    <p:sldId id="1077" r:id="rId46"/>
    <p:sldId id="1087" r:id="rId47"/>
    <p:sldId id="1070" r:id="rId48"/>
    <p:sldId id="1071" r:id="rId49"/>
    <p:sldId id="1072" r:id="rId50"/>
    <p:sldId id="1073" r:id="rId51"/>
    <p:sldId id="1075" r:id="rId52"/>
    <p:sldId id="1076" r:id="rId53"/>
    <p:sldId id="1074" r:id="rId54"/>
    <p:sldId id="951" r:id="rId55"/>
    <p:sldId id="1088" r:id="rId56"/>
    <p:sldId id="1089" r:id="rId57"/>
    <p:sldId id="1090" r:id="rId58"/>
    <p:sldId id="1092" r:id="rId59"/>
    <p:sldId id="1093" r:id="rId60"/>
    <p:sldId id="1091" r:id="rId61"/>
    <p:sldId id="952" r:id="rId62"/>
    <p:sldId id="1082" r:id="rId63"/>
    <p:sldId id="955" r:id="rId64"/>
    <p:sldId id="956" r:id="rId65"/>
    <p:sldId id="957" r:id="rId66"/>
    <p:sldId id="958" r:id="rId67"/>
    <p:sldId id="959" r:id="rId68"/>
    <p:sldId id="960" r:id="rId69"/>
    <p:sldId id="962" r:id="rId70"/>
    <p:sldId id="1096" r:id="rId71"/>
    <p:sldId id="965" r:id="rId72"/>
    <p:sldId id="966" r:id="rId73"/>
    <p:sldId id="968" r:id="rId74"/>
    <p:sldId id="969" r:id="rId75"/>
    <p:sldId id="973" r:id="rId76"/>
    <p:sldId id="972" r:id="rId77"/>
    <p:sldId id="974" r:id="rId78"/>
    <p:sldId id="975" r:id="rId79"/>
    <p:sldId id="1021" r:id="rId80"/>
    <p:sldId id="1022" r:id="rId81"/>
    <p:sldId id="1024" r:id="rId82"/>
    <p:sldId id="982" r:id="rId83"/>
    <p:sldId id="1039" r:id="rId84"/>
    <p:sldId id="1040" r:id="rId85"/>
    <p:sldId id="1031" r:id="rId86"/>
    <p:sldId id="1032" r:id="rId87"/>
    <p:sldId id="993" r:id="rId88"/>
    <p:sldId id="840" r:id="rId89"/>
    <p:sldId id="994" r:id="rId90"/>
    <p:sldId id="1004" r:id="rId91"/>
    <p:sldId id="1005" r:id="rId92"/>
    <p:sldId id="1006" r:id="rId93"/>
    <p:sldId id="1007" r:id="rId94"/>
    <p:sldId id="1029" r:id="rId95"/>
    <p:sldId id="905" r:id="rId96"/>
    <p:sldId id="1095" r:id="rId97"/>
    <p:sldId id="1098" r:id="rId98"/>
  </p:sldIdLst>
  <p:sldSz cx="9144000" cy="5143500" type="screen16x9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26" userDrawn="1">
          <p15:clr>
            <a:srgbClr val="A4A3A4"/>
          </p15:clr>
        </p15:guide>
        <p15:guide id="2" orient="horz" pos="1257" userDrawn="1">
          <p15:clr>
            <a:srgbClr val="A4A3A4"/>
          </p15:clr>
        </p15:guide>
        <p15:guide id="3" orient="horz" pos="2618" userDrawn="1">
          <p15:clr>
            <a:srgbClr val="A4A3A4"/>
          </p15:clr>
        </p15:guide>
        <p15:guide id="4" orient="horz" pos="2777" userDrawn="1">
          <p15:clr>
            <a:srgbClr val="A4A3A4"/>
          </p15:clr>
        </p15:guide>
        <p15:guide id="8" pos="5715" userDrawn="1">
          <p15:clr>
            <a:srgbClr val="A4A3A4"/>
          </p15:clr>
        </p15:guide>
        <p15:guide id="10" pos="4059" userDrawn="1">
          <p15:clr>
            <a:srgbClr val="A4A3A4"/>
          </p15:clr>
        </p15:guide>
        <p15:guide id="11" pos="2290" userDrawn="1">
          <p15:clr>
            <a:srgbClr val="A4A3A4"/>
          </p15:clr>
        </p15:guide>
        <p15:guide id="12" pos="2676" userDrawn="1">
          <p15:clr>
            <a:srgbClr val="A4A3A4"/>
          </p15:clr>
        </p15:guide>
        <p15:guide id="13" pos="3266" userDrawn="1">
          <p15:clr>
            <a:srgbClr val="A4A3A4"/>
          </p15:clr>
        </p15:guide>
        <p15:guide id="14" pos="2540" userDrawn="1">
          <p15:clr>
            <a:srgbClr val="A4A3A4"/>
          </p15:clr>
        </p15:guide>
        <p15:guide id="15" pos="24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abia Prates" initials="FP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4499"/>
    <a:srgbClr val="FBFCFF"/>
    <a:srgbClr val="00A88E"/>
    <a:srgbClr val="FDF263"/>
    <a:srgbClr val="2F3192"/>
    <a:srgbClr val="F26622"/>
    <a:srgbClr val="03FCFB"/>
    <a:srgbClr val="B15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Estilo Médio 2 - Ênfas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Estilo Médio 2 - Ênfas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660B408-B3CF-4A94-85FC-2B1E0A45F4A2}" styleName="Estilo Escuro 2 - Ênfase 1/Ênfas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Estilo Escuro 2 - Ênfase 3/Ênfase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Estilo Escuro 2 - Ênfase 5/Ênfas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15" autoAdjust="0"/>
    <p:restoredTop sz="89556" autoAdjust="0"/>
  </p:normalViewPr>
  <p:slideViewPr>
    <p:cSldViewPr snapToGrid="0" snapToObjects="1" showGuides="1">
      <p:cViewPr varScale="1">
        <p:scale>
          <a:sx n="102" d="100"/>
          <a:sy n="102" d="100"/>
        </p:scale>
        <p:origin x="612" y="90"/>
      </p:cViewPr>
      <p:guideLst>
        <p:guide orient="horz" pos="826"/>
        <p:guide orient="horz" pos="1257"/>
        <p:guide orient="horz" pos="2618"/>
        <p:guide orient="horz" pos="2777"/>
        <p:guide pos="5715"/>
        <p:guide pos="4059"/>
        <p:guide pos="2290"/>
        <p:guide pos="2676"/>
        <p:guide pos="3266"/>
        <p:guide pos="2540"/>
        <p:guide pos="24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presProps" Target="presProps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microsoft.com/office/2015/10/relationships/revisionInfo" Target="revisionInfo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notesMaster" Target="notesMasters/notesMaster1.xml"/><Relationship Id="rId101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handoutMaster" Target="handoutMasters/handoutMaster1.xml"/><Relationship Id="rId105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8F17C1-D4CA-481F-A952-44E6CA761545}" type="datetimeFigureOut">
              <a:rPr lang="pt-BR" smtClean="0"/>
              <a:t>13/09/2017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301A5C-6FDB-40D8-A055-AAEA156C829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30417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0C9EA4-B861-DE4E-89AA-A44EC068A438}" type="datetimeFigureOut">
              <a:rPr lang="en-US" smtClean="0"/>
              <a:t>9/13/2017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A8AA9B-E652-8F46-A15F-7A6A8161981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118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dirty="0"/>
              <a:t>Será que aqui</a:t>
            </a:r>
            <a:r>
              <a:rPr lang="bg-BG" baseline="0" dirty="0"/>
              <a:t> não seria só a capa, sem o “Balanço de Ações”, como está no principal?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8AA9B-E652-8F46-A15F-7A6A8161981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858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Destaque MP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338C25-693D-4F80-9EDB-F5BDA3984C55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06601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Avaliar com Paulo Rocha os</a:t>
            </a:r>
            <a:r>
              <a:rPr lang="pt-BR" baseline="0" dirty="0"/>
              <a:t> itens destacados em vermelho e outras informações que ele julgue importante reforçar com os prefeitos durante as reuniões.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8AA9B-E652-8F46-A15F-7A6A8161981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1351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8AA9B-E652-8F46-A15F-7A6A8161981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4051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8AA9B-E652-8F46-A15F-7A6A81619815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003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5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undacao_Renova_Marca_RGB_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3538" y="1804399"/>
            <a:ext cx="5294924" cy="1586223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335622" y="4060133"/>
            <a:ext cx="3504916" cy="30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="0" i="0" spc="-1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x-none" dirty="0"/>
              <a:t>Título Verdana 14pt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335338" y="4397375"/>
            <a:ext cx="3505200" cy="282575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000" b="1" i="0" baseline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x-none" dirty="0"/>
              <a:t>MÊS | 2017 VERDANA BOLD CAIXA ALTA 10PT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712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/Tópico/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imbolo_co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2002" y="4459300"/>
            <a:ext cx="389411" cy="400038"/>
          </a:xfrm>
          <a:prstGeom prst="rect">
            <a:avLst/>
          </a:prstGeom>
        </p:spPr>
      </p:pic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95930" y="298262"/>
            <a:ext cx="3775767" cy="1150938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20000"/>
              </a:lnSpc>
              <a:buNone/>
              <a:defRPr sz="2400" b="1" i="0">
                <a:solidFill>
                  <a:srgbClr val="2F319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 err="1"/>
              <a:t>Título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Verdana Bold 24pt</a:t>
            </a:r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291869" y="1582722"/>
            <a:ext cx="3778620" cy="2584465"/>
          </a:xfrm>
          <a:prstGeom prst="rect">
            <a:avLst/>
          </a:prstGeom>
        </p:spPr>
        <p:txBody>
          <a:bodyPr vert="horz"/>
          <a:lstStyle>
            <a:lvl1pPr marL="171450" indent="-171450">
              <a:lnSpc>
                <a:spcPct val="150000"/>
              </a:lnSpc>
              <a:buFont typeface="Wingdings" charset="2"/>
              <a:buChar char="§"/>
              <a:defRPr sz="1200" baseline="0">
                <a:solidFill>
                  <a:srgbClr val="000000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 err="1"/>
              <a:t>Texto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tópicos</a:t>
            </a:r>
            <a:r>
              <a:rPr lang="en-US" dirty="0"/>
              <a:t> Verdana 12pt</a:t>
            </a:r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13" hasCustomPrompt="1"/>
          </p:nvPr>
        </p:nvSpPr>
        <p:spPr>
          <a:xfrm>
            <a:off x="4221164" y="1582722"/>
            <a:ext cx="4535486" cy="2584466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800" b="1" baseline="0">
                <a:latin typeface="Verdana"/>
                <a:cs typeface="Verdana"/>
              </a:defRPr>
            </a:lvl1pPr>
          </a:lstStyle>
          <a:p>
            <a:r>
              <a:rPr lang="en-US" dirty="0"/>
              <a:t>TABELA VERDANA BOLD CAIXA ALTA 8PT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281309" y="4611640"/>
            <a:ext cx="278877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17C9F2A-0A98-6E45-BA58-B2CFC9981699}" type="slidenum">
              <a:rPr lang="en-US" sz="700" b="1" smtClean="0">
                <a:solidFill>
                  <a:schemeClr val="accent3"/>
                </a:solidFill>
                <a:latin typeface="Verdana"/>
                <a:cs typeface="Verdana"/>
              </a:rPr>
              <a:t>‹nº›</a:t>
            </a:fld>
            <a:r>
              <a:rPr lang="en-US" sz="700" dirty="0">
                <a:solidFill>
                  <a:srgbClr val="000000"/>
                </a:solidFill>
                <a:latin typeface="Verdana"/>
                <a:cs typeface="Verdana"/>
              </a:rPr>
              <a:t> | FUNDAÇÃO RENOVA | </a:t>
            </a:r>
            <a:r>
              <a:rPr lang="en-US" sz="700" b="1" i="0" dirty="0" err="1">
                <a:solidFill>
                  <a:schemeClr val="accent3"/>
                </a:solidFill>
                <a:latin typeface="Verdana"/>
                <a:cs typeface="Verdana"/>
              </a:rPr>
              <a:t>fundacaorenova.org</a:t>
            </a:r>
            <a:endParaRPr lang="en-US" sz="700" b="1" i="0" dirty="0">
              <a:solidFill>
                <a:schemeClr val="accent3"/>
              </a:solidFill>
              <a:latin typeface="Verdana"/>
              <a:cs typeface="Verdana"/>
            </a:endParaRPr>
          </a:p>
        </p:txBody>
      </p:sp>
      <p:pic>
        <p:nvPicPr>
          <p:cNvPr id="12" name="Picture 1" descr="Terra e Água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2002" y="298262"/>
            <a:ext cx="376542" cy="37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391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imbolo_co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2002" y="4459300"/>
            <a:ext cx="389411" cy="400038"/>
          </a:xfrm>
          <a:prstGeom prst="rect">
            <a:avLst/>
          </a:prstGeom>
        </p:spPr>
      </p:pic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95930" y="298262"/>
            <a:ext cx="3775767" cy="1150938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20000"/>
              </a:lnSpc>
              <a:buNone/>
              <a:defRPr sz="2400" b="1" i="0">
                <a:solidFill>
                  <a:srgbClr val="2F319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 err="1"/>
              <a:t>Título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Verdana Bold 24pt</a:t>
            </a:r>
          </a:p>
        </p:txBody>
      </p:sp>
      <p:sp>
        <p:nvSpPr>
          <p:cNvPr id="8" name="Table Placeholder 7"/>
          <p:cNvSpPr>
            <a:spLocks noGrp="1"/>
          </p:cNvSpPr>
          <p:nvPr>
            <p:ph type="tbl" sz="quarter" idx="11" hasCustomPrompt="1"/>
          </p:nvPr>
        </p:nvSpPr>
        <p:spPr>
          <a:xfrm>
            <a:off x="295930" y="1571625"/>
            <a:ext cx="8460720" cy="259556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800" b="1">
                <a:latin typeface="Verdana"/>
                <a:cs typeface="Verdana"/>
              </a:defRPr>
            </a:lvl1pPr>
          </a:lstStyle>
          <a:p>
            <a:r>
              <a:rPr lang="en-US" dirty="0"/>
              <a:t>TABELA VERDANA BOLD CAIXA ALTA 8PT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281309" y="4611640"/>
            <a:ext cx="278877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17C9F2A-0A98-6E45-BA58-B2CFC9981699}" type="slidenum">
              <a:rPr lang="en-US" sz="700" b="1" smtClean="0">
                <a:solidFill>
                  <a:schemeClr val="accent3"/>
                </a:solidFill>
                <a:latin typeface="Verdana"/>
                <a:cs typeface="Verdana"/>
              </a:rPr>
              <a:t>‹nº›</a:t>
            </a:fld>
            <a:r>
              <a:rPr lang="en-US" sz="700" dirty="0">
                <a:solidFill>
                  <a:srgbClr val="000000"/>
                </a:solidFill>
                <a:latin typeface="Verdana"/>
                <a:cs typeface="Verdana"/>
              </a:rPr>
              <a:t> | FUNDAÇÃO RENOVA | </a:t>
            </a:r>
            <a:r>
              <a:rPr lang="en-US" sz="700" b="1" i="0" dirty="0" err="1">
                <a:solidFill>
                  <a:schemeClr val="accent3"/>
                </a:solidFill>
                <a:latin typeface="Verdana"/>
                <a:cs typeface="Verdana"/>
              </a:rPr>
              <a:t>fundacaorenova.org</a:t>
            </a:r>
            <a:endParaRPr lang="en-US" sz="700" b="1" i="0" dirty="0">
              <a:solidFill>
                <a:schemeClr val="accent3"/>
              </a:solidFill>
              <a:latin typeface="Verdana"/>
              <a:cs typeface="Verdana"/>
            </a:endParaRPr>
          </a:p>
        </p:txBody>
      </p:sp>
      <p:pic>
        <p:nvPicPr>
          <p:cNvPr id="10" name="Picture 1" descr="Terra e Água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2002" y="298262"/>
            <a:ext cx="376542" cy="37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9533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áfico/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imbolo_co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2002" y="4459300"/>
            <a:ext cx="389411" cy="400038"/>
          </a:xfrm>
          <a:prstGeom prst="rect">
            <a:avLst/>
          </a:prstGeom>
        </p:spPr>
      </p:pic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95930" y="298262"/>
            <a:ext cx="3775767" cy="1150938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20000"/>
              </a:lnSpc>
              <a:buNone/>
              <a:defRPr sz="2400" b="1" i="0">
                <a:solidFill>
                  <a:srgbClr val="2F319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 err="1"/>
              <a:t>Título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Verdana Bold 24pt</a:t>
            </a:r>
          </a:p>
        </p:txBody>
      </p:sp>
      <p:sp>
        <p:nvSpPr>
          <p:cNvPr id="7" name="Chart Placeholder 15"/>
          <p:cNvSpPr>
            <a:spLocks noGrp="1"/>
          </p:cNvSpPr>
          <p:nvPr>
            <p:ph type="chart" sz="quarter" idx="14" hasCustomPrompt="1"/>
          </p:nvPr>
        </p:nvSpPr>
        <p:spPr>
          <a:xfrm>
            <a:off x="295421" y="1582721"/>
            <a:ext cx="3778104" cy="2591169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800" b="1">
                <a:latin typeface="Verdana"/>
                <a:cs typeface="Verdana"/>
              </a:defRPr>
            </a:lvl1pPr>
          </a:lstStyle>
          <a:p>
            <a:r>
              <a:rPr lang="en-US" dirty="0"/>
              <a:t>TÍTULO DO GRÁFICO VERDANA BOLD CAIXA ALTA 8PT</a:t>
            </a:r>
          </a:p>
        </p:txBody>
      </p:sp>
      <p:sp>
        <p:nvSpPr>
          <p:cNvPr id="8" name="Chart Placeholder 15"/>
          <p:cNvSpPr>
            <a:spLocks noGrp="1"/>
          </p:cNvSpPr>
          <p:nvPr>
            <p:ph type="chart" sz="quarter" idx="15" hasCustomPrompt="1"/>
          </p:nvPr>
        </p:nvSpPr>
        <p:spPr>
          <a:xfrm>
            <a:off x="4983309" y="1582721"/>
            <a:ext cx="3778104" cy="2591169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800" b="1">
                <a:latin typeface="Verdana"/>
                <a:cs typeface="Verdana"/>
              </a:defRPr>
            </a:lvl1pPr>
          </a:lstStyle>
          <a:p>
            <a:r>
              <a:rPr lang="en-US" dirty="0"/>
              <a:t>TÍTULO DO GRÁFICO VERDANA BOLD CAIXA ALTA 8PT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281309" y="4611640"/>
            <a:ext cx="278877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17C9F2A-0A98-6E45-BA58-B2CFC9981699}" type="slidenum">
              <a:rPr lang="en-US" sz="700" b="1" smtClean="0">
                <a:solidFill>
                  <a:schemeClr val="accent3"/>
                </a:solidFill>
                <a:latin typeface="Verdana"/>
                <a:cs typeface="Verdana"/>
              </a:rPr>
              <a:t>‹nº›</a:t>
            </a:fld>
            <a:r>
              <a:rPr lang="en-US" sz="700" dirty="0">
                <a:solidFill>
                  <a:srgbClr val="000000"/>
                </a:solidFill>
                <a:latin typeface="Verdana"/>
                <a:cs typeface="Verdana"/>
              </a:rPr>
              <a:t> | FUNDAÇÃO RENOVA | </a:t>
            </a:r>
            <a:r>
              <a:rPr lang="en-US" sz="700" b="1" i="0" dirty="0" err="1">
                <a:solidFill>
                  <a:schemeClr val="accent3"/>
                </a:solidFill>
                <a:latin typeface="Verdana"/>
                <a:cs typeface="Verdana"/>
              </a:rPr>
              <a:t>fundacaorenova.org</a:t>
            </a:r>
            <a:endParaRPr lang="en-US" sz="700" b="1" i="0" dirty="0">
              <a:solidFill>
                <a:schemeClr val="accent3"/>
              </a:solidFill>
              <a:latin typeface="Verdana"/>
              <a:cs typeface="Verdana"/>
            </a:endParaRPr>
          </a:p>
        </p:txBody>
      </p:sp>
      <p:pic>
        <p:nvPicPr>
          <p:cNvPr id="11" name="Picture 1" descr="Terra e Água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2002" y="298262"/>
            <a:ext cx="376542" cy="37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9410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ção/Imagem de fun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>
              <a:lumMod val="85000"/>
            </a:schemeClr>
          </a:solidFill>
        </p:spPr>
        <p:txBody>
          <a:bodyPr vert="horz" anchor="ctr"/>
          <a:lstStyle>
            <a:lvl1pPr marL="0" indent="0" algn="ctr">
              <a:buNone/>
              <a:defRPr sz="800" b="1">
                <a:latin typeface="Verdana"/>
                <a:cs typeface="Verdana"/>
              </a:defRPr>
            </a:lvl1pPr>
          </a:lstStyle>
          <a:p>
            <a:r>
              <a:rPr lang="en-US" dirty="0"/>
              <a:t>IMAGEM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96402" y="301625"/>
            <a:ext cx="5378911" cy="3621937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18000"/>
              </a:lnSpc>
              <a:buNone/>
              <a:defRPr sz="2400" b="1" i="0" spc="-10" baseline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 err="1"/>
              <a:t>Citação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frase</a:t>
            </a:r>
            <a:r>
              <a:rPr lang="en-US" dirty="0"/>
              <a:t> de </a:t>
            </a:r>
            <a:r>
              <a:rPr lang="en-US" dirty="0" err="1"/>
              <a:t>impacto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Verdana Bold 24pt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92305" y="4167187"/>
            <a:ext cx="3781220" cy="2116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800" b="1" i="1" baseline="0">
                <a:solidFill>
                  <a:schemeClr val="bg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x-none" dirty="0"/>
              <a:t>Créditos da imagem / Verdana Bold Itálico 8pt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4956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/Imagem de fun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9D9D9"/>
          </a:solidFill>
        </p:spPr>
        <p:txBody>
          <a:bodyPr vert="horz" anchor="ctr"/>
          <a:lstStyle>
            <a:lvl1pPr marL="0" indent="0" algn="ctr">
              <a:buNone/>
              <a:defRPr sz="800" b="1">
                <a:latin typeface="Verdana"/>
                <a:cs typeface="Verdana"/>
              </a:defRPr>
            </a:lvl1pPr>
          </a:lstStyle>
          <a:p>
            <a:r>
              <a:rPr lang="en-US" dirty="0"/>
              <a:t>IMAGEM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92305" y="4167187"/>
            <a:ext cx="3781220" cy="2116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800" b="1" i="1" baseline="0">
                <a:solidFill>
                  <a:schemeClr val="bg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x-none" dirty="0"/>
              <a:t>Créditos da imagem / Verdana Bold Itálico 8pt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1438275"/>
            <a:ext cx="3423920" cy="2402205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" y="1438276"/>
            <a:ext cx="3423920" cy="2402204"/>
          </a:xfrm>
          <a:prstGeom prst="rect">
            <a:avLst/>
          </a:prstGeom>
          <a:solidFill>
            <a:srgbClr val="2F3192"/>
          </a:solidFill>
          <a:ln>
            <a:noFill/>
          </a:ln>
        </p:spPr>
        <p:txBody>
          <a:bodyPr vert="horz" lIns="720000" tIns="360000" rIns="360000" bIns="360000" anchor="t" anchorCtr="0"/>
          <a:lstStyle>
            <a:lvl1pPr marL="0" indent="0">
              <a:lnSpc>
                <a:spcPct val="115000"/>
              </a:lnSpc>
              <a:buNone/>
              <a:defRPr sz="1600" b="1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 err="1"/>
              <a:t>Texto</a:t>
            </a:r>
            <a:r>
              <a:rPr lang="en-US" dirty="0"/>
              <a:t> Verdana </a:t>
            </a:r>
            <a:br>
              <a:rPr lang="en-US" dirty="0"/>
            </a:br>
            <a:r>
              <a:rPr lang="en-US" dirty="0"/>
              <a:t>Bold 16pt</a:t>
            </a:r>
          </a:p>
        </p:txBody>
      </p:sp>
    </p:spTree>
    <p:extLst>
      <p:ext uri="{BB962C8B-B14F-4D97-AF65-F5344CB8AC3E}">
        <p14:creationId xmlns:p14="http://schemas.microsoft.com/office/powerpoint/2010/main" val="11907245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/Legenda/Crédi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9D9D9"/>
          </a:solidFill>
        </p:spPr>
        <p:txBody>
          <a:bodyPr vert="horz" lIns="121899" tIns="60949" rIns="121899" bIns="60949" anchor="ctr"/>
          <a:lstStyle>
            <a:lvl1pPr marL="0" indent="0" algn="ctr">
              <a:buNone/>
              <a:defRPr sz="825" b="1">
                <a:latin typeface="Verdana"/>
                <a:cs typeface="Verdana"/>
              </a:defRPr>
            </a:lvl1pPr>
          </a:lstStyle>
          <a:p>
            <a:r>
              <a:rPr lang="en-US" dirty="0"/>
              <a:t>IMAGEM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343901"/>
            <a:ext cx="9144000" cy="798410"/>
          </a:xfrm>
          <a:prstGeom prst="rect">
            <a:avLst/>
          </a:prstGeom>
          <a:solidFill>
            <a:schemeClr val="accent3">
              <a:alpha val="80000"/>
            </a:schemeClr>
          </a:solidFill>
        </p:spPr>
        <p:txBody>
          <a:bodyPr vert="horz" lIns="540000" tIns="540000" rIns="1440000" bIns="540000" anchor="ctr"/>
          <a:lstStyle>
            <a:lvl1pPr marL="0" indent="0">
              <a:lnSpc>
                <a:spcPct val="140000"/>
              </a:lnSpc>
              <a:buNone/>
              <a:defRPr sz="900" b="1" spc="0" baseline="0">
                <a:solidFill>
                  <a:schemeClr val="bg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 err="1"/>
              <a:t>Legenda</a:t>
            </a:r>
            <a:r>
              <a:rPr lang="en-US" dirty="0"/>
              <a:t> | </a:t>
            </a:r>
            <a:r>
              <a:rPr lang="en-US" dirty="0" err="1"/>
              <a:t>Créditos</a:t>
            </a:r>
            <a:r>
              <a:rPr lang="en-US" dirty="0"/>
              <a:t> da </a:t>
            </a:r>
            <a:r>
              <a:rPr lang="en-US" dirty="0" err="1"/>
              <a:t>imagem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Verdana Bold 12pts</a:t>
            </a:r>
          </a:p>
        </p:txBody>
      </p:sp>
    </p:spTree>
    <p:extLst>
      <p:ext uri="{BB962C8B-B14F-4D97-AF65-F5344CB8AC3E}">
        <p14:creationId xmlns:p14="http://schemas.microsoft.com/office/powerpoint/2010/main" val="12042896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/Tópico/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" y="0"/>
            <a:ext cx="4195097" cy="514349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95931" y="298262"/>
            <a:ext cx="3482184" cy="1150938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20000"/>
              </a:lnSpc>
              <a:buNone/>
              <a:defRPr sz="2400" b="1" i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 err="1"/>
              <a:t>Título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Verdana Bold 24pt</a:t>
            </a:r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291869" y="1582723"/>
            <a:ext cx="3486246" cy="2422208"/>
          </a:xfrm>
          <a:prstGeom prst="rect">
            <a:avLst/>
          </a:prstGeom>
        </p:spPr>
        <p:txBody>
          <a:bodyPr vert="horz"/>
          <a:lstStyle>
            <a:lvl1pPr marL="171450" indent="-171450">
              <a:lnSpc>
                <a:spcPct val="150000"/>
              </a:lnSpc>
              <a:buFont typeface="Wingdings" charset="2"/>
              <a:buChar char="§"/>
              <a:defRPr sz="120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 err="1"/>
              <a:t>Texto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tópicos</a:t>
            </a:r>
            <a:r>
              <a:rPr lang="en-US" dirty="0"/>
              <a:t> Verdana 12pt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92305" y="4167187"/>
            <a:ext cx="3485810" cy="2116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800" b="1" i="1" baseline="0">
                <a:solidFill>
                  <a:schemeClr val="bg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x-none" dirty="0"/>
              <a:t>Créditos da imagem / Verdana Bold Itálico 8pt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4195763" y="0"/>
            <a:ext cx="4948237" cy="5143500"/>
          </a:xfrm>
          <a:prstGeom prst="rect">
            <a:avLst/>
          </a:prstGeom>
          <a:solidFill>
            <a:srgbClr val="D9D9D9"/>
          </a:solidFill>
        </p:spPr>
        <p:txBody>
          <a:bodyPr vert="horz" anchor="ctr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800" b="1">
                <a:latin typeface="Verdana"/>
                <a:cs typeface="Verdana"/>
              </a:defRPr>
            </a:lvl1pPr>
          </a:lstStyle>
          <a:p>
            <a:r>
              <a:rPr lang="en-US" dirty="0"/>
              <a:t>IMAGEM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281309" y="4611640"/>
            <a:ext cx="264877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AD83C5F-2074-8145-BCDC-9C7CDFC8B277}" type="slidenum">
              <a:rPr lang="en-US" sz="700" b="1" smtClean="0">
                <a:solidFill>
                  <a:schemeClr val="bg1"/>
                </a:solidFill>
                <a:latin typeface="Verdana"/>
                <a:cs typeface="Verdana"/>
              </a:rPr>
              <a:t>‹nº›</a:t>
            </a:fld>
            <a:r>
              <a:rPr lang="en-US" sz="700" dirty="0">
                <a:solidFill>
                  <a:schemeClr val="bg1"/>
                </a:solidFill>
                <a:latin typeface="Verdana"/>
                <a:cs typeface="Verdana"/>
              </a:rPr>
              <a:t> | FUNDAÇÃO RENOVA | </a:t>
            </a:r>
            <a:r>
              <a:rPr lang="en-US" sz="700" b="1" i="0" dirty="0" err="1">
                <a:solidFill>
                  <a:schemeClr val="bg1"/>
                </a:solidFill>
                <a:latin typeface="Verdana"/>
                <a:cs typeface="Verdana"/>
              </a:rPr>
              <a:t>fundacaorenova.org</a:t>
            </a:r>
            <a:endParaRPr lang="en-US" sz="700" b="1" i="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9898714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/Texto/Imagem de fun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9D9D9"/>
          </a:solidFill>
        </p:spPr>
        <p:txBody>
          <a:bodyPr vert="horz" anchor="ctr"/>
          <a:lstStyle>
            <a:lvl1pPr marL="0" indent="0" algn="ctr">
              <a:buNone/>
              <a:defRPr sz="800" b="1">
                <a:latin typeface="Verdana"/>
                <a:cs typeface="Verdana"/>
              </a:defRPr>
            </a:lvl1pPr>
          </a:lstStyle>
          <a:p>
            <a:r>
              <a:rPr lang="en-US" dirty="0"/>
              <a:t>IMAGEM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1438275"/>
            <a:ext cx="3423920" cy="2402205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98244" y="1603775"/>
            <a:ext cx="2768926" cy="936225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lnSpc>
                <a:spcPct val="115000"/>
              </a:lnSpc>
              <a:buNone/>
              <a:defRPr sz="2400" b="1" baseline="0">
                <a:solidFill>
                  <a:schemeClr val="bg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/>
              <a:t>VERDANA BOLD 24PT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298244" y="2588025"/>
            <a:ext cx="2768926" cy="1075925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lnSpc>
                <a:spcPct val="130000"/>
              </a:lnSpc>
              <a:buNone/>
              <a:defRPr sz="1400" b="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/>
              <a:t>Verdana 14pt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92305" y="4167187"/>
            <a:ext cx="3781220" cy="2116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800" b="1" i="1" baseline="0">
                <a:solidFill>
                  <a:schemeClr val="bg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x-none" dirty="0"/>
              <a:t>Créditos da imagem / Verdana Bold Itálico 8pt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8530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/Imagem abaix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"/>
            <a:ext cx="9144000" cy="218621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238082" y="276447"/>
            <a:ext cx="3546383" cy="1659563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lnSpc>
                <a:spcPct val="190000"/>
              </a:lnSpc>
              <a:spcBef>
                <a:spcPts val="0"/>
              </a:spcBef>
              <a:buNone/>
              <a:defRPr sz="1000" b="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 err="1"/>
              <a:t>Texto</a:t>
            </a:r>
            <a:r>
              <a:rPr lang="en-US" dirty="0"/>
              <a:t> Verdana 10pt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2286000"/>
            <a:ext cx="9144000" cy="2857500"/>
          </a:xfrm>
          <a:prstGeom prst="rect">
            <a:avLst/>
          </a:prstGeom>
          <a:solidFill>
            <a:srgbClr val="D9D9D9"/>
          </a:solidFill>
        </p:spPr>
        <p:txBody>
          <a:bodyPr vert="horz" anchor="ctr"/>
          <a:lstStyle>
            <a:lvl1pPr marL="0" indent="0" algn="ctr">
              <a:buNone/>
              <a:defRPr sz="800" b="1">
                <a:latin typeface="Verdana"/>
                <a:cs typeface="Verdana"/>
              </a:defRPr>
            </a:lvl1pPr>
          </a:lstStyle>
          <a:p>
            <a:r>
              <a:rPr lang="en-US" dirty="0"/>
              <a:t>IMAGEM</a:t>
            </a:r>
          </a:p>
        </p:txBody>
      </p:sp>
    </p:spTree>
    <p:extLst>
      <p:ext uri="{BB962C8B-B14F-4D97-AF65-F5344CB8AC3E}">
        <p14:creationId xmlns:p14="http://schemas.microsoft.com/office/powerpoint/2010/main" val="11494407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9D9D9"/>
          </a:solidFill>
        </p:spPr>
        <p:txBody>
          <a:bodyPr vert="horz" anchor="ctr"/>
          <a:lstStyle>
            <a:lvl1pPr marL="0" indent="0" algn="ctr">
              <a:buNone/>
              <a:defRPr sz="800" b="1">
                <a:latin typeface="Verdana"/>
                <a:cs typeface="Verdana"/>
              </a:defRPr>
            </a:lvl1pPr>
          </a:lstStyle>
          <a:p>
            <a:r>
              <a:rPr lang="en-US" dirty="0"/>
              <a:t>IMAGEM</a:t>
            </a:r>
          </a:p>
        </p:txBody>
      </p:sp>
    </p:spTree>
    <p:extLst>
      <p:ext uri="{BB962C8B-B14F-4D97-AF65-F5344CB8AC3E}">
        <p14:creationId xmlns:p14="http://schemas.microsoft.com/office/powerpoint/2010/main" val="156893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ertura de cap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bertur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243" y="1"/>
            <a:ext cx="9165122" cy="5159964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617" y="1764100"/>
            <a:ext cx="4476909" cy="1290638"/>
          </a:xfrm>
          <a:prstGeom prst="rect">
            <a:avLst/>
          </a:prstGeom>
        </p:spPr>
        <p:txBody>
          <a:bodyPr vert="horz" anchor="ctr"/>
          <a:lstStyle>
            <a:lvl1pPr marL="0" indent="0">
              <a:lnSpc>
                <a:spcPct val="125000"/>
              </a:lnSpc>
              <a:buNone/>
              <a:defRPr sz="3000" b="1" i="0">
                <a:solidFill>
                  <a:srgbClr val="2F319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 err="1"/>
              <a:t>Título</a:t>
            </a:r>
            <a:r>
              <a:rPr lang="en-US" dirty="0"/>
              <a:t> Verdana</a:t>
            </a:r>
            <a:br>
              <a:rPr lang="en-US" dirty="0"/>
            </a:br>
            <a:r>
              <a:rPr lang="en-US" dirty="0"/>
              <a:t>Bold 30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281309" y="4611640"/>
            <a:ext cx="278877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17C9F2A-0A98-6E45-BA58-B2CFC9981699}" type="slidenum">
              <a:rPr lang="en-US" sz="700" b="1" smtClean="0">
                <a:solidFill>
                  <a:schemeClr val="accent3"/>
                </a:solidFill>
                <a:latin typeface="Verdana"/>
                <a:cs typeface="Verdana"/>
              </a:rPr>
              <a:t>‹nº›</a:t>
            </a:fld>
            <a:r>
              <a:rPr lang="en-US" sz="700" dirty="0">
                <a:solidFill>
                  <a:srgbClr val="000000"/>
                </a:solidFill>
                <a:latin typeface="Verdana"/>
                <a:cs typeface="Verdana"/>
              </a:rPr>
              <a:t> | FUNDAÇÃO RENOVA | </a:t>
            </a:r>
            <a:r>
              <a:rPr lang="en-US" sz="700" b="1" i="0" dirty="0" err="1">
                <a:solidFill>
                  <a:schemeClr val="accent3"/>
                </a:solidFill>
                <a:latin typeface="Verdana"/>
                <a:cs typeface="Verdana"/>
              </a:rPr>
              <a:t>fundacaorenova.org</a:t>
            </a:r>
            <a:endParaRPr lang="en-US" sz="700" b="1" i="0" dirty="0">
              <a:solidFill>
                <a:schemeClr val="accent3"/>
              </a:solidFill>
              <a:latin typeface="Verdana"/>
              <a:cs typeface="Verdana"/>
            </a:endParaRPr>
          </a:p>
        </p:txBody>
      </p:sp>
      <p:pic>
        <p:nvPicPr>
          <p:cNvPr id="7" name="Picture 1" descr="Terra e Água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338" y="465058"/>
            <a:ext cx="912765" cy="912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8334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pedie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imbolo_co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2002" y="4459300"/>
            <a:ext cx="389411" cy="400038"/>
          </a:xfrm>
          <a:prstGeom prst="rect">
            <a:avLst/>
          </a:prstGeom>
        </p:spPr>
      </p:pic>
      <p:pic>
        <p:nvPicPr>
          <p:cNvPr id="6" name="Picture 5" descr="Fundacao_Renova_Marca_RGB_1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01" y="474702"/>
            <a:ext cx="2351890" cy="704566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1433288" y="1581471"/>
            <a:ext cx="3346530" cy="2479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>
              <a:lnSpc>
                <a:spcPct val="180000"/>
              </a:lnSpc>
            </a:pPr>
            <a:r>
              <a:rPr lang="en-US" sz="1200" b="1" i="0" u="none" strike="noStrike" kern="1200" baseline="0" dirty="0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FALE CONOSCO</a:t>
            </a:r>
          </a:p>
          <a:p>
            <a:pPr rtl="0">
              <a:lnSpc>
                <a:spcPct val="180000"/>
              </a:lnSpc>
            </a:pPr>
            <a:r>
              <a:rPr lang="cs-CZ" sz="1000" b="0" i="0" u="none" strike="noStrike" kern="1200" baseline="0" dirty="0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0800 031 2303</a:t>
            </a:r>
          </a:p>
          <a:p>
            <a:pPr rtl="0">
              <a:lnSpc>
                <a:spcPct val="180000"/>
              </a:lnSpc>
            </a:pPr>
            <a:r>
              <a:rPr lang="cs-CZ" sz="1000" b="0" i="0" u="none" strike="noStrike" kern="1200" baseline="0" dirty="0" err="1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www.fundacaorenova.org</a:t>
            </a:r>
            <a:r>
              <a:rPr lang="cs-CZ" sz="1000" b="0" i="0" u="none" strike="noStrike" kern="1200" baseline="0" dirty="0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/fale-</a:t>
            </a:r>
            <a:r>
              <a:rPr lang="cs-CZ" sz="1000" b="0" i="0" u="none" strike="noStrike" kern="1200" baseline="0" dirty="0" err="1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conosco</a:t>
            </a:r>
            <a:endParaRPr lang="cs-CZ" sz="1000" b="0" i="0" u="none" strike="noStrike" kern="1200" baseline="0" dirty="0">
              <a:solidFill>
                <a:schemeClr val="tx1"/>
              </a:solidFill>
              <a:latin typeface="Verdana"/>
              <a:ea typeface="+mn-ea"/>
              <a:cs typeface="Verdana"/>
            </a:endParaRPr>
          </a:p>
          <a:p>
            <a:pPr rtl="0">
              <a:lnSpc>
                <a:spcPct val="180000"/>
              </a:lnSpc>
            </a:pPr>
            <a:endParaRPr lang="cs-CZ" sz="1100" b="0" i="0" u="none" strike="noStrike" kern="1200" baseline="0" dirty="0">
              <a:solidFill>
                <a:schemeClr val="tx1"/>
              </a:solidFill>
              <a:latin typeface="Verdana"/>
              <a:ea typeface="+mn-ea"/>
              <a:cs typeface="Verdana"/>
            </a:endParaRPr>
          </a:p>
          <a:p>
            <a:pPr rtl="0">
              <a:lnSpc>
                <a:spcPct val="180000"/>
              </a:lnSpc>
            </a:pPr>
            <a:r>
              <a:rPr lang="cs-CZ" sz="1200" b="1" i="0" u="none" strike="noStrike" kern="1200" baseline="0" dirty="0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OUVIDORIA</a:t>
            </a:r>
          </a:p>
          <a:p>
            <a:pPr rtl="0">
              <a:lnSpc>
                <a:spcPct val="180000"/>
              </a:lnSpc>
            </a:pPr>
            <a:r>
              <a:rPr lang="is-IS" sz="1000" b="0" i="0" u="none" strike="noStrike" kern="1200" baseline="0" dirty="0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0800 721 0717</a:t>
            </a:r>
          </a:p>
          <a:p>
            <a:pPr rtl="0">
              <a:lnSpc>
                <a:spcPct val="180000"/>
              </a:lnSpc>
            </a:pPr>
            <a:r>
              <a:rPr lang="en-US" sz="1000" b="0" i="0" u="none" strike="noStrike" kern="1200" baseline="0" dirty="0" err="1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ouvidoria@fundacaorenova.org</a:t>
            </a:r>
            <a:endParaRPr lang="en-US" sz="1000" b="0" i="0" u="none" strike="noStrike" kern="1200" baseline="0" dirty="0">
              <a:solidFill>
                <a:schemeClr val="tx1"/>
              </a:solidFill>
              <a:latin typeface="Verdana"/>
              <a:ea typeface="+mn-ea"/>
              <a:cs typeface="Verdana"/>
            </a:endParaRPr>
          </a:p>
          <a:p>
            <a:pPr rtl="0">
              <a:lnSpc>
                <a:spcPct val="180000"/>
              </a:lnSpc>
            </a:pPr>
            <a:r>
              <a:rPr lang="en-US" sz="1000" b="0" i="0" u="none" strike="noStrike" kern="1200" baseline="0" dirty="0" err="1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www.canalconfidencial.com.br</a:t>
            </a:r>
            <a:r>
              <a:rPr lang="en-US" sz="1000" b="0" i="0" u="none" strike="noStrike" kern="1200" baseline="0" dirty="0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/</a:t>
            </a:r>
            <a:r>
              <a:rPr lang="en-US" sz="1000" b="0" i="0" u="none" strike="noStrike" kern="1200" baseline="0" dirty="0" err="1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fundacaorenova</a:t>
            </a:r>
            <a:r>
              <a:rPr lang="en-US" sz="1000" b="0" i="0" u="none" strike="noStrike" kern="1200" baseline="0" dirty="0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/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281309" y="4611640"/>
            <a:ext cx="278877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17C9F2A-0A98-6E45-BA58-B2CFC9981699}" type="slidenum">
              <a:rPr lang="en-US" sz="700" b="1" smtClean="0">
                <a:solidFill>
                  <a:schemeClr val="accent3"/>
                </a:solidFill>
                <a:latin typeface="Verdana"/>
                <a:cs typeface="Verdana"/>
              </a:rPr>
              <a:t>‹nº›</a:t>
            </a:fld>
            <a:r>
              <a:rPr lang="en-US" sz="700" dirty="0">
                <a:solidFill>
                  <a:srgbClr val="000000"/>
                </a:solidFill>
                <a:latin typeface="Verdana"/>
                <a:cs typeface="Verdana"/>
              </a:rPr>
              <a:t> | FUNDAÇÃO RENOVA | </a:t>
            </a:r>
            <a:r>
              <a:rPr lang="en-US" sz="700" b="1" i="0" dirty="0" err="1">
                <a:solidFill>
                  <a:schemeClr val="accent3"/>
                </a:solidFill>
                <a:latin typeface="Verdana"/>
                <a:cs typeface="Verdana"/>
              </a:rPr>
              <a:t>fundacaorenova.org</a:t>
            </a:r>
            <a:endParaRPr lang="en-US" sz="700" b="1" i="0" dirty="0">
              <a:solidFill>
                <a:schemeClr val="accent3"/>
              </a:solidFill>
              <a:latin typeface="Verdana"/>
              <a:cs typeface="Verdana"/>
            </a:endParaRPr>
          </a:p>
        </p:txBody>
      </p:sp>
      <p:sp>
        <p:nvSpPr>
          <p:cNvPr id="8" name="Rectangle 6"/>
          <p:cNvSpPr/>
          <p:nvPr userDrawn="1"/>
        </p:nvSpPr>
        <p:spPr>
          <a:xfrm>
            <a:off x="5243290" y="1581471"/>
            <a:ext cx="2267853" cy="26961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>
              <a:lnSpc>
                <a:spcPct val="180000"/>
              </a:lnSpc>
            </a:pPr>
            <a:r>
              <a:rPr lang="en-US" sz="1200" b="1" i="0" u="none" strike="noStrike" kern="1200" baseline="0" dirty="0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SITE</a:t>
            </a:r>
          </a:p>
          <a:p>
            <a:pPr rtl="0">
              <a:lnSpc>
                <a:spcPct val="180000"/>
              </a:lnSpc>
            </a:pPr>
            <a:r>
              <a:rPr lang="en-US" sz="1000" b="0" i="0" u="none" strike="noStrike" kern="1200" baseline="0" dirty="0" err="1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www.fundacaorenova.org</a:t>
            </a:r>
            <a:endParaRPr lang="en-US" sz="1000" b="0" i="0" u="none" strike="noStrike" kern="1200" baseline="0" dirty="0">
              <a:solidFill>
                <a:schemeClr val="tx1"/>
              </a:solidFill>
              <a:latin typeface="Verdana"/>
              <a:ea typeface="+mn-ea"/>
              <a:cs typeface="Verdana"/>
            </a:endParaRPr>
          </a:p>
          <a:p>
            <a:pPr rtl="0">
              <a:lnSpc>
                <a:spcPct val="180000"/>
              </a:lnSpc>
            </a:pPr>
            <a:endParaRPr lang="en-US" sz="1000" b="0" i="0" u="none" strike="noStrike" kern="1200" baseline="0" dirty="0">
              <a:solidFill>
                <a:schemeClr val="tx1"/>
              </a:solidFill>
              <a:latin typeface="Verdana"/>
              <a:ea typeface="+mn-ea"/>
              <a:cs typeface="Verdana"/>
            </a:endParaRPr>
          </a:p>
          <a:p>
            <a:pPr rtl="0">
              <a:lnSpc>
                <a:spcPct val="180000"/>
              </a:lnSpc>
            </a:pPr>
            <a:r>
              <a:rPr lang="en-US" sz="1200" b="1" i="0" u="none" strike="noStrike" kern="1200" baseline="0" dirty="0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REDES SOCIAIS</a:t>
            </a:r>
          </a:p>
          <a:p>
            <a:pPr rtl="0">
              <a:lnSpc>
                <a:spcPct val="180000"/>
              </a:lnSpc>
            </a:pPr>
            <a:r>
              <a:rPr lang="en-US" sz="1000" b="0" i="0" u="none" strike="noStrike" kern="1200" baseline="0" dirty="0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Facebook</a:t>
            </a:r>
          </a:p>
          <a:p>
            <a:pPr marL="0" marR="0" lvl="0" indent="0" algn="l" defTabSz="457200" rtl="0" eaLnBrk="1" fontAlgn="auto" latinLnBrk="0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 u="none" strike="noStrike" kern="1200" baseline="0" dirty="0" err="1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Youtube</a:t>
            </a:r>
            <a:endParaRPr lang="en-US" sz="1000" b="0" i="0" u="none" strike="noStrike" kern="1200" baseline="0" dirty="0">
              <a:solidFill>
                <a:schemeClr val="tx1"/>
              </a:solidFill>
              <a:latin typeface="Verdana"/>
              <a:ea typeface="+mn-ea"/>
              <a:cs typeface="Verdana"/>
            </a:endParaRPr>
          </a:p>
          <a:p>
            <a:pPr marL="0" marR="0" lvl="0" indent="0" algn="l" defTabSz="457200" rtl="0" eaLnBrk="1" fontAlgn="auto" latinLnBrk="0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 u="none" strike="noStrike" kern="1200" baseline="0" dirty="0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Instagram</a:t>
            </a:r>
          </a:p>
          <a:p>
            <a:pPr marL="0" marR="0" lvl="0" indent="0" algn="l" defTabSz="457200" rtl="0" eaLnBrk="1" fontAlgn="auto" latinLnBrk="0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 u="none" strike="noStrike" kern="1200" baseline="0" dirty="0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LinkedIn</a:t>
            </a:r>
          </a:p>
          <a:p>
            <a:pPr rtl="0">
              <a:lnSpc>
                <a:spcPct val="180000"/>
              </a:lnSpc>
            </a:pPr>
            <a:r>
              <a:rPr lang="en-US" sz="1000" b="0" i="0" u="none" strike="noStrike" kern="1200" baseline="0" dirty="0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Google Plus</a:t>
            </a:r>
          </a:p>
        </p:txBody>
      </p:sp>
    </p:spTree>
    <p:extLst>
      <p:ext uri="{BB962C8B-B14F-4D97-AF65-F5344CB8AC3E}">
        <p14:creationId xmlns:p14="http://schemas.microsoft.com/office/powerpoint/2010/main" val="32048760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-cap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rca_branc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3032" y="1877786"/>
            <a:ext cx="962150" cy="138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2172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9/13/2017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23861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998" b="0" i="0">
                <a:solidFill>
                  <a:srgbClr val="231F20"/>
                </a:solidFill>
                <a:latin typeface="Cubano"/>
                <a:cs typeface="Cuban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9/13/2017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25712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998" b="0" i="0">
                <a:solidFill>
                  <a:srgbClr val="231F20"/>
                </a:solidFill>
                <a:latin typeface="Cubano"/>
                <a:cs typeface="Cuban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9/13/2017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70922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998" b="0" i="0">
                <a:solidFill>
                  <a:srgbClr val="231F20"/>
                </a:solidFill>
                <a:latin typeface="Cubano"/>
                <a:cs typeface="Cuban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9/13/2017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96873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undacao_Renova_Marca_RGB_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3538" y="1804399"/>
            <a:ext cx="5294924" cy="1586223"/>
          </a:xfrm>
          <a:prstGeom prst="rect">
            <a:avLst/>
          </a:prstGeom>
        </p:spPr>
      </p:pic>
      <p:sp>
        <p:nvSpPr>
          <p:cNvPr id="8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335622" y="4060133"/>
            <a:ext cx="3504916" cy="30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="0" i="0" spc="-1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x-none" dirty="0"/>
              <a:t>Título Verdana 14pt</a:t>
            </a:r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335338" y="4397375"/>
            <a:ext cx="3505200" cy="282575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000" b="1" i="0" baseline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x-none" dirty="0"/>
              <a:t>MÊS | 2017 VERDANA BOLD CAIXA ALTA 10PT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0085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ertura de cap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bertur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35879" cy="5143500"/>
          </a:xfrm>
          <a:prstGeom prst="rect">
            <a:avLst/>
          </a:prstGeom>
        </p:spPr>
      </p:pic>
      <p:sp>
        <p:nvSpPr>
          <p:cNvPr id="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617" y="1764100"/>
            <a:ext cx="4476909" cy="1290638"/>
          </a:xfrm>
          <a:prstGeom prst="rect">
            <a:avLst/>
          </a:prstGeom>
        </p:spPr>
        <p:txBody>
          <a:bodyPr vert="horz" anchor="ctr"/>
          <a:lstStyle>
            <a:lvl1pPr marL="0" indent="0">
              <a:lnSpc>
                <a:spcPct val="125000"/>
              </a:lnSpc>
              <a:buNone/>
              <a:defRPr sz="3000" b="1" i="0">
                <a:solidFill>
                  <a:schemeClr val="accent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 err="1"/>
              <a:t>Título</a:t>
            </a:r>
            <a:r>
              <a:rPr lang="en-US" dirty="0"/>
              <a:t> Verdana</a:t>
            </a:r>
            <a:br>
              <a:rPr lang="en-US" dirty="0"/>
            </a:br>
            <a:r>
              <a:rPr lang="en-US" dirty="0"/>
              <a:t>Bold 30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281309" y="4611640"/>
            <a:ext cx="288099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17A39D0-FA4A-894D-9EEA-77F40CB773BF}" type="slidenum">
              <a:rPr lang="en-US" sz="700" b="1" smtClean="0">
                <a:solidFill>
                  <a:schemeClr val="accent1"/>
                </a:solidFill>
                <a:latin typeface="Verdana"/>
                <a:cs typeface="Verdana"/>
              </a:rPr>
              <a:t>‹nº›</a:t>
            </a:fld>
            <a:r>
              <a:rPr lang="en-US" sz="700" dirty="0">
                <a:solidFill>
                  <a:srgbClr val="000000"/>
                </a:solidFill>
                <a:latin typeface="Verdana"/>
                <a:cs typeface="Verdana"/>
              </a:rPr>
              <a:t> | FUNDAÇÃO RENOVA | </a:t>
            </a:r>
            <a:r>
              <a:rPr lang="en-US" sz="700" b="1" i="0" dirty="0" err="1">
                <a:solidFill>
                  <a:srgbClr val="00A88E"/>
                </a:solidFill>
                <a:latin typeface="Verdana"/>
                <a:cs typeface="Verdana"/>
              </a:rPr>
              <a:t>fundacaorenova.org</a:t>
            </a:r>
            <a:endParaRPr lang="en-US" sz="700" b="1" i="0" dirty="0">
              <a:solidFill>
                <a:srgbClr val="00A88E"/>
              </a:solidFill>
              <a:latin typeface="Verdana"/>
              <a:cs typeface="Verdana"/>
            </a:endParaRPr>
          </a:p>
        </p:txBody>
      </p:sp>
      <p:pic>
        <p:nvPicPr>
          <p:cNvPr id="7" name="Picture 1" descr="Infraestrutura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617" y="555625"/>
            <a:ext cx="796583" cy="79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0628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bertura de cap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617" y="1764100"/>
            <a:ext cx="4476909" cy="1290638"/>
          </a:xfrm>
          <a:prstGeom prst="rect">
            <a:avLst/>
          </a:prstGeom>
        </p:spPr>
        <p:txBody>
          <a:bodyPr vert="horz" anchor="ctr"/>
          <a:lstStyle>
            <a:lvl1pPr marL="0" indent="0">
              <a:lnSpc>
                <a:spcPct val="125000"/>
              </a:lnSpc>
              <a:buNone/>
              <a:defRPr sz="3000" b="1" i="0">
                <a:solidFill>
                  <a:schemeClr val="accent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 err="1"/>
              <a:t>Título</a:t>
            </a:r>
            <a:r>
              <a:rPr lang="en-US" dirty="0"/>
              <a:t> Verdana</a:t>
            </a:r>
            <a:br>
              <a:rPr lang="en-US" dirty="0"/>
            </a:br>
            <a:r>
              <a:rPr lang="en-US" dirty="0"/>
              <a:t>Bold 30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281309" y="4611640"/>
            <a:ext cx="288099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17A39D0-FA4A-894D-9EEA-77F40CB773BF}" type="slidenum">
              <a:rPr lang="en-US" sz="700" b="1" smtClean="0">
                <a:solidFill>
                  <a:schemeClr val="accent1"/>
                </a:solidFill>
                <a:latin typeface="Verdana"/>
                <a:cs typeface="Verdana"/>
              </a:rPr>
              <a:t>‹nº›</a:t>
            </a:fld>
            <a:r>
              <a:rPr lang="en-US" sz="700" dirty="0">
                <a:solidFill>
                  <a:srgbClr val="000000"/>
                </a:solidFill>
                <a:latin typeface="Verdana"/>
                <a:cs typeface="Verdana"/>
              </a:rPr>
              <a:t> | FUNDAÇÃO RENOVA | </a:t>
            </a:r>
            <a:r>
              <a:rPr lang="en-US" sz="700" b="1" i="0" dirty="0" err="1">
                <a:solidFill>
                  <a:srgbClr val="00A88E"/>
                </a:solidFill>
                <a:latin typeface="Verdana"/>
                <a:cs typeface="Verdana"/>
              </a:rPr>
              <a:t>fundacaorenova.org</a:t>
            </a:r>
            <a:endParaRPr lang="en-US" sz="700" b="1" i="0" dirty="0">
              <a:solidFill>
                <a:srgbClr val="00A88E"/>
              </a:solidFill>
              <a:latin typeface="Verdana"/>
              <a:cs typeface="Verdana"/>
            </a:endParaRPr>
          </a:p>
        </p:txBody>
      </p:sp>
      <p:pic>
        <p:nvPicPr>
          <p:cNvPr id="7" name="Picture 1" descr="Infraestrutur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617" y="555625"/>
            <a:ext cx="796583" cy="79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9781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ertura de cap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bertur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  <p:sp>
        <p:nvSpPr>
          <p:cNvPr id="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617" y="1764100"/>
            <a:ext cx="4476909" cy="1290638"/>
          </a:xfrm>
          <a:prstGeom prst="rect">
            <a:avLst/>
          </a:prstGeom>
        </p:spPr>
        <p:txBody>
          <a:bodyPr vert="horz" anchor="ctr"/>
          <a:lstStyle>
            <a:lvl1pPr marL="0" indent="0">
              <a:lnSpc>
                <a:spcPct val="125000"/>
              </a:lnSpc>
              <a:buNone/>
              <a:defRPr sz="3000" b="1" i="0">
                <a:solidFill>
                  <a:schemeClr val="accent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 err="1"/>
              <a:t>Título</a:t>
            </a:r>
            <a:r>
              <a:rPr lang="en-US" dirty="0"/>
              <a:t> Verdana</a:t>
            </a:r>
            <a:br>
              <a:rPr lang="en-US" dirty="0"/>
            </a:br>
            <a:r>
              <a:rPr lang="en-US" dirty="0"/>
              <a:t>Bold 30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281309" y="4611640"/>
            <a:ext cx="288099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17A39D0-FA4A-894D-9EEA-77F40CB773BF}" type="slidenum">
              <a:rPr lang="en-US" sz="700" b="1" smtClean="0">
                <a:solidFill>
                  <a:schemeClr val="accent1"/>
                </a:solidFill>
                <a:latin typeface="Verdana"/>
                <a:cs typeface="Verdana"/>
              </a:rPr>
              <a:t>‹nº›</a:t>
            </a:fld>
            <a:r>
              <a:rPr lang="en-US" sz="700" dirty="0">
                <a:solidFill>
                  <a:srgbClr val="000000"/>
                </a:solidFill>
                <a:latin typeface="Verdana"/>
                <a:cs typeface="Verdana"/>
              </a:rPr>
              <a:t> | FUNDAÇÃO RENOVA | </a:t>
            </a:r>
            <a:r>
              <a:rPr lang="en-US" sz="700" b="1" i="0" dirty="0" err="1">
                <a:solidFill>
                  <a:srgbClr val="00A88E"/>
                </a:solidFill>
                <a:latin typeface="Verdana"/>
                <a:cs typeface="Verdana"/>
              </a:rPr>
              <a:t>fundacaorenova.org</a:t>
            </a:r>
            <a:endParaRPr lang="en-US" sz="700" b="1" i="0" dirty="0">
              <a:solidFill>
                <a:srgbClr val="00A88E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655753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bertura de cap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617" y="1764100"/>
            <a:ext cx="4476909" cy="1290638"/>
          </a:xfrm>
          <a:prstGeom prst="rect">
            <a:avLst/>
          </a:prstGeom>
        </p:spPr>
        <p:txBody>
          <a:bodyPr vert="horz" anchor="ctr"/>
          <a:lstStyle>
            <a:lvl1pPr marL="0" indent="0">
              <a:lnSpc>
                <a:spcPct val="125000"/>
              </a:lnSpc>
              <a:buNone/>
              <a:defRPr sz="3000" b="1" i="0">
                <a:solidFill>
                  <a:srgbClr val="2F319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 err="1"/>
              <a:t>Título</a:t>
            </a:r>
            <a:r>
              <a:rPr lang="en-US" dirty="0"/>
              <a:t> Verdana</a:t>
            </a:r>
            <a:br>
              <a:rPr lang="en-US" dirty="0"/>
            </a:br>
            <a:r>
              <a:rPr lang="en-US" dirty="0"/>
              <a:t>Bold 30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281309" y="4611640"/>
            <a:ext cx="278877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17C9F2A-0A98-6E45-BA58-B2CFC9981699}" type="slidenum">
              <a:rPr lang="en-US" sz="700" b="1" smtClean="0">
                <a:solidFill>
                  <a:schemeClr val="accent3"/>
                </a:solidFill>
                <a:latin typeface="Verdana"/>
                <a:cs typeface="Verdana"/>
              </a:rPr>
              <a:t>‹nº›</a:t>
            </a:fld>
            <a:r>
              <a:rPr lang="en-US" sz="700" dirty="0">
                <a:solidFill>
                  <a:srgbClr val="000000"/>
                </a:solidFill>
                <a:latin typeface="Verdana"/>
                <a:cs typeface="Verdana"/>
              </a:rPr>
              <a:t> | FUNDAÇÃO RENOVA | </a:t>
            </a:r>
            <a:r>
              <a:rPr lang="en-US" sz="700" b="1" i="0" dirty="0" err="1">
                <a:solidFill>
                  <a:schemeClr val="accent3"/>
                </a:solidFill>
                <a:latin typeface="Verdana"/>
                <a:cs typeface="Verdana"/>
              </a:rPr>
              <a:t>fundacaorenova.org</a:t>
            </a:r>
            <a:endParaRPr lang="en-US" sz="700" b="1" i="0" dirty="0">
              <a:solidFill>
                <a:schemeClr val="accent3"/>
              </a:solidFill>
              <a:latin typeface="Verdana"/>
              <a:cs typeface="Verdana"/>
            </a:endParaRPr>
          </a:p>
        </p:txBody>
      </p:sp>
      <p:pic>
        <p:nvPicPr>
          <p:cNvPr id="7" name="Picture 1" descr="Terra e Águ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338" y="465058"/>
            <a:ext cx="912765" cy="912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8391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çã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imbol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8447" y="4455648"/>
            <a:ext cx="392966" cy="403690"/>
          </a:xfrm>
          <a:prstGeom prst="rect">
            <a:avLst/>
          </a:prstGeom>
        </p:spPr>
      </p:pic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96402" y="315063"/>
            <a:ext cx="5378911" cy="385212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18000"/>
              </a:lnSpc>
              <a:buNone/>
              <a:defRPr sz="2400" b="1" i="0" spc="-10" baseline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 err="1"/>
              <a:t>Citação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frase</a:t>
            </a:r>
            <a:r>
              <a:rPr lang="en-US" dirty="0"/>
              <a:t> de </a:t>
            </a:r>
            <a:r>
              <a:rPr lang="en-US" dirty="0" err="1"/>
              <a:t>impacto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Verdana Bold 24pt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281309" y="4611640"/>
            <a:ext cx="264877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AD83C5F-2074-8145-BCDC-9C7CDFC8B277}" type="slidenum">
              <a:rPr lang="en-US" sz="700" b="1" smtClean="0">
                <a:solidFill>
                  <a:schemeClr val="bg1"/>
                </a:solidFill>
                <a:latin typeface="Verdana"/>
                <a:cs typeface="Verdana"/>
              </a:rPr>
              <a:t>‹nº›</a:t>
            </a:fld>
            <a:r>
              <a:rPr lang="en-US" sz="700" dirty="0">
                <a:solidFill>
                  <a:schemeClr val="bg1"/>
                </a:solidFill>
                <a:latin typeface="Verdana"/>
                <a:cs typeface="Verdana"/>
              </a:rPr>
              <a:t> | FUNDAÇÃO RENOVA | </a:t>
            </a:r>
            <a:r>
              <a:rPr lang="en-US" sz="700" b="1" i="0" dirty="0" err="1">
                <a:solidFill>
                  <a:schemeClr val="bg1"/>
                </a:solidFill>
                <a:latin typeface="Verdana"/>
                <a:cs typeface="Verdana"/>
              </a:rPr>
              <a:t>fundacaorenova.org</a:t>
            </a:r>
            <a:endParaRPr lang="en-US" sz="700" b="1" i="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1182498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/Tóp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imbolo_co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2002" y="4459300"/>
            <a:ext cx="389411" cy="400038"/>
          </a:xfrm>
          <a:prstGeom prst="rect">
            <a:avLst/>
          </a:prstGeom>
        </p:spPr>
      </p:pic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95929" y="298262"/>
            <a:ext cx="6204884" cy="1150938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20000"/>
              </a:lnSpc>
              <a:buNone/>
              <a:defRPr sz="2400" b="1" i="0">
                <a:solidFill>
                  <a:srgbClr val="00A88E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 err="1"/>
              <a:t>Título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Verdana Bold 24pt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297917" y="1495681"/>
            <a:ext cx="6202896" cy="33674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="1" spc="0">
                <a:solidFill>
                  <a:srgbClr val="000000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 err="1"/>
              <a:t>Subtítulo</a:t>
            </a:r>
            <a:r>
              <a:rPr lang="en-US" dirty="0"/>
              <a:t> Verdana Bold 14pt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291868" y="1875209"/>
            <a:ext cx="6208945" cy="2291979"/>
          </a:xfrm>
          <a:prstGeom prst="rect">
            <a:avLst/>
          </a:prstGeom>
        </p:spPr>
        <p:txBody>
          <a:bodyPr vert="horz"/>
          <a:lstStyle>
            <a:lvl1pPr marL="171450" indent="-171450">
              <a:lnSpc>
                <a:spcPct val="150000"/>
              </a:lnSpc>
              <a:buFont typeface="Wingdings" charset="2"/>
              <a:buChar char="§"/>
              <a:defRPr sz="1200" baseline="0">
                <a:solidFill>
                  <a:srgbClr val="000000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 err="1"/>
              <a:t>Texto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tópicos</a:t>
            </a:r>
            <a:r>
              <a:rPr lang="en-US" dirty="0"/>
              <a:t> Verdana 12pt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281309" y="4611640"/>
            <a:ext cx="288099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17A39D0-FA4A-894D-9EEA-77F40CB773BF}" type="slidenum">
              <a:rPr lang="en-US" sz="700" b="1" smtClean="0">
                <a:solidFill>
                  <a:schemeClr val="accent1"/>
                </a:solidFill>
                <a:latin typeface="Verdana"/>
                <a:cs typeface="Verdana"/>
              </a:rPr>
              <a:t>‹nº›</a:t>
            </a:fld>
            <a:r>
              <a:rPr lang="en-US" sz="700" dirty="0">
                <a:solidFill>
                  <a:srgbClr val="000000"/>
                </a:solidFill>
                <a:latin typeface="Verdana"/>
                <a:cs typeface="Verdana"/>
              </a:rPr>
              <a:t> | FUNDAÇÃO RENOVA | </a:t>
            </a:r>
            <a:r>
              <a:rPr lang="en-US" sz="700" b="1" i="0" dirty="0" err="1">
                <a:solidFill>
                  <a:srgbClr val="00A88E"/>
                </a:solidFill>
                <a:latin typeface="Verdana"/>
                <a:cs typeface="Verdana"/>
              </a:rPr>
              <a:t>fundacaorenova.org</a:t>
            </a:r>
            <a:endParaRPr lang="en-US" sz="700" b="1" i="0" dirty="0">
              <a:solidFill>
                <a:srgbClr val="00A88E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8289228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o/Tóp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imbolo_co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2002" y="4459300"/>
            <a:ext cx="389411" cy="400038"/>
          </a:xfrm>
          <a:prstGeom prst="rect">
            <a:avLst/>
          </a:prstGeom>
        </p:spPr>
      </p:pic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95929" y="298262"/>
            <a:ext cx="6204884" cy="1150938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20000"/>
              </a:lnSpc>
              <a:buNone/>
              <a:defRPr sz="2400" b="1" i="0">
                <a:solidFill>
                  <a:srgbClr val="00A88E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 err="1"/>
              <a:t>Título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Verdana Bold 24pt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297917" y="1495681"/>
            <a:ext cx="6202896" cy="33674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="1" spc="0">
                <a:solidFill>
                  <a:srgbClr val="000000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 err="1"/>
              <a:t>Subtítulo</a:t>
            </a:r>
            <a:r>
              <a:rPr lang="en-US" dirty="0"/>
              <a:t> Verdana Bold 14pt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291868" y="1875209"/>
            <a:ext cx="6208945" cy="2291979"/>
          </a:xfrm>
          <a:prstGeom prst="rect">
            <a:avLst/>
          </a:prstGeom>
        </p:spPr>
        <p:txBody>
          <a:bodyPr vert="horz"/>
          <a:lstStyle>
            <a:lvl1pPr marL="171450" indent="-171450">
              <a:lnSpc>
                <a:spcPct val="150000"/>
              </a:lnSpc>
              <a:buFont typeface="Wingdings" charset="2"/>
              <a:buChar char="§"/>
              <a:defRPr sz="1200" baseline="0">
                <a:solidFill>
                  <a:srgbClr val="000000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 err="1"/>
              <a:t>Texto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tópicos</a:t>
            </a:r>
            <a:r>
              <a:rPr lang="en-US" dirty="0"/>
              <a:t> Verdana 12pt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281309" y="4611640"/>
            <a:ext cx="288099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17A39D0-FA4A-894D-9EEA-77F40CB773BF}" type="slidenum">
              <a:rPr lang="en-US" sz="700" b="1" smtClean="0">
                <a:solidFill>
                  <a:schemeClr val="accent1"/>
                </a:solidFill>
                <a:latin typeface="Verdana"/>
                <a:cs typeface="Verdana"/>
              </a:rPr>
              <a:t>‹nº›</a:t>
            </a:fld>
            <a:r>
              <a:rPr lang="en-US" sz="700" dirty="0">
                <a:solidFill>
                  <a:srgbClr val="000000"/>
                </a:solidFill>
                <a:latin typeface="Verdana"/>
                <a:cs typeface="Verdana"/>
              </a:rPr>
              <a:t> | FUNDAÇÃO RENOVA | </a:t>
            </a:r>
            <a:r>
              <a:rPr lang="en-US" sz="700" b="1" i="0" dirty="0" err="1">
                <a:solidFill>
                  <a:srgbClr val="00A88E"/>
                </a:solidFill>
                <a:latin typeface="Verdana"/>
                <a:cs typeface="Verdana"/>
              </a:rPr>
              <a:t>fundacaorenova.org</a:t>
            </a:r>
            <a:endParaRPr lang="en-US" sz="700" b="1" i="0" dirty="0">
              <a:solidFill>
                <a:srgbClr val="00A88E"/>
              </a:solidFill>
              <a:latin typeface="Verdana"/>
              <a:cs typeface="Verdana"/>
            </a:endParaRPr>
          </a:p>
        </p:txBody>
      </p:sp>
      <p:pic>
        <p:nvPicPr>
          <p:cNvPr id="11" name="Picture 1" descr="Infraestrutura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2002" y="298262"/>
            <a:ext cx="376542" cy="37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0028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/Tópico/N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6089650" y="-53880"/>
            <a:ext cx="3115926" cy="52647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imbol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8447" y="4455648"/>
            <a:ext cx="392966" cy="403690"/>
          </a:xfrm>
          <a:prstGeom prst="rect">
            <a:avLst/>
          </a:prstGeom>
        </p:spPr>
      </p:pic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95930" y="298262"/>
            <a:ext cx="5376738" cy="1150938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20000"/>
              </a:lnSpc>
              <a:buNone/>
              <a:defRPr sz="2400" b="1" i="0">
                <a:solidFill>
                  <a:srgbClr val="00A88E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 err="1"/>
              <a:t>Título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Verdana Bold 24pt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291869" y="1582722"/>
            <a:ext cx="5380800" cy="2584465"/>
          </a:xfrm>
          <a:prstGeom prst="rect">
            <a:avLst/>
          </a:prstGeom>
        </p:spPr>
        <p:txBody>
          <a:bodyPr vert="horz"/>
          <a:lstStyle>
            <a:lvl1pPr marL="171450" indent="-171450">
              <a:lnSpc>
                <a:spcPct val="150000"/>
              </a:lnSpc>
              <a:buFont typeface="Wingdings" charset="2"/>
              <a:buChar char="§"/>
              <a:defRPr sz="1200" baseline="0">
                <a:solidFill>
                  <a:srgbClr val="000000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 err="1"/>
              <a:t>Texto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tópicos</a:t>
            </a:r>
            <a:r>
              <a:rPr lang="en-US" dirty="0"/>
              <a:t> Verdana 12pt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507163" y="388982"/>
            <a:ext cx="2254250" cy="481875"/>
          </a:xfrm>
          <a:prstGeom prst="rect">
            <a:avLst/>
          </a:prstGeom>
        </p:spPr>
        <p:txBody>
          <a:bodyPr vert="horz" lIns="0" rIns="0"/>
          <a:lstStyle>
            <a:lvl1pPr marL="0" indent="0">
              <a:lnSpc>
                <a:spcPct val="120000"/>
              </a:lnSpc>
              <a:buNone/>
              <a:defRPr sz="1800" b="1" i="0" baseline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/>
              <a:t>NOTA 18PT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515034" y="1094800"/>
            <a:ext cx="330873" cy="417105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20000"/>
              </a:lnSpc>
              <a:buNone/>
              <a:defRPr sz="2200" b="1" i="0">
                <a:solidFill>
                  <a:srgbClr val="FBFCFF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/>
              <a:t>1.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6515034" y="2522038"/>
            <a:ext cx="330873" cy="417105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20000"/>
              </a:lnSpc>
              <a:buNone/>
              <a:defRPr sz="2200" b="1" i="0">
                <a:solidFill>
                  <a:srgbClr val="FBFCFF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/>
              <a:t>2.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6803334" y="1154114"/>
            <a:ext cx="1953316" cy="117246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50000"/>
              </a:lnSpc>
              <a:buFont typeface="Wingdings" charset="2"/>
              <a:buNone/>
              <a:defRPr sz="1200" i="1" baseline="0">
                <a:solidFill>
                  <a:srgbClr val="FBFCFF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/>
              <a:t>Verdana </a:t>
            </a:r>
            <a:r>
              <a:rPr lang="en-US" dirty="0" err="1"/>
              <a:t>Itálico</a:t>
            </a:r>
            <a:r>
              <a:rPr lang="en-US" dirty="0"/>
              <a:t> 12pt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7" hasCustomPrompt="1"/>
          </p:nvPr>
        </p:nvSpPr>
        <p:spPr>
          <a:xfrm>
            <a:off x="6803334" y="2581359"/>
            <a:ext cx="1958079" cy="117246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50000"/>
              </a:lnSpc>
              <a:buFont typeface="Wingdings" charset="2"/>
              <a:buNone/>
              <a:defRPr sz="1200" i="1" baseline="0">
                <a:solidFill>
                  <a:srgbClr val="FBFCFF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/>
              <a:t>Verdana </a:t>
            </a:r>
            <a:r>
              <a:rPr lang="en-US" dirty="0" err="1"/>
              <a:t>Itálico</a:t>
            </a:r>
            <a:r>
              <a:rPr lang="en-US" dirty="0"/>
              <a:t> 12pt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281309" y="4611640"/>
            <a:ext cx="288099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17A39D0-FA4A-894D-9EEA-77F40CB773BF}" type="slidenum">
              <a:rPr lang="en-US" sz="700" b="1" smtClean="0">
                <a:solidFill>
                  <a:schemeClr val="accent1"/>
                </a:solidFill>
                <a:latin typeface="Verdana"/>
                <a:cs typeface="Verdana"/>
              </a:rPr>
              <a:t>‹nº›</a:t>
            </a:fld>
            <a:r>
              <a:rPr lang="en-US" sz="700" dirty="0">
                <a:solidFill>
                  <a:srgbClr val="000000"/>
                </a:solidFill>
                <a:latin typeface="Verdana"/>
                <a:cs typeface="Verdana"/>
              </a:rPr>
              <a:t> | FUNDAÇÃO RENOVA | </a:t>
            </a:r>
            <a:r>
              <a:rPr lang="en-US" sz="700" b="1" i="0" dirty="0" err="1">
                <a:solidFill>
                  <a:srgbClr val="00A88E"/>
                </a:solidFill>
                <a:latin typeface="Verdana"/>
                <a:cs typeface="Verdana"/>
              </a:rPr>
              <a:t>fundacaorenova.org</a:t>
            </a:r>
            <a:endParaRPr lang="en-US" sz="700" b="1" i="0" dirty="0">
              <a:solidFill>
                <a:srgbClr val="00A88E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9303698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/Tópico/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imbolo_co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2002" y="4459300"/>
            <a:ext cx="389411" cy="400038"/>
          </a:xfrm>
          <a:prstGeom prst="rect">
            <a:avLst/>
          </a:prstGeom>
        </p:spPr>
      </p:pic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95930" y="298262"/>
            <a:ext cx="3775767" cy="1150938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20000"/>
              </a:lnSpc>
              <a:buNone/>
              <a:defRPr sz="2400" b="1" i="0">
                <a:solidFill>
                  <a:srgbClr val="00A88E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 err="1"/>
              <a:t>Título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Verdana Bold 24pt</a:t>
            </a:r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291869" y="1582722"/>
            <a:ext cx="3778620" cy="2584465"/>
          </a:xfrm>
          <a:prstGeom prst="rect">
            <a:avLst/>
          </a:prstGeom>
        </p:spPr>
        <p:txBody>
          <a:bodyPr vert="horz"/>
          <a:lstStyle>
            <a:lvl1pPr marL="171450" indent="-171450">
              <a:lnSpc>
                <a:spcPct val="150000"/>
              </a:lnSpc>
              <a:buFont typeface="Wingdings" charset="2"/>
              <a:buChar char="§"/>
              <a:defRPr sz="1200" baseline="0">
                <a:solidFill>
                  <a:srgbClr val="000000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 err="1"/>
              <a:t>Texto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tópicos</a:t>
            </a:r>
            <a:r>
              <a:rPr lang="en-US" dirty="0"/>
              <a:t> Verdana 12pt</a:t>
            </a:r>
          </a:p>
        </p:txBody>
      </p:sp>
      <p:sp>
        <p:nvSpPr>
          <p:cNvPr id="6" name="Chart Placeholder 15"/>
          <p:cNvSpPr>
            <a:spLocks noGrp="1"/>
          </p:cNvSpPr>
          <p:nvPr>
            <p:ph type="chart" sz="quarter" idx="13" hasCustomPrompt="1"/>
          </p:nvPr>
        </p:nvSpPr>
        <p:spPr>
          <a:xfrm>
            <a:off x="4229100" y="1582721"/>
            <a:ext cx="4527550" cy="2591169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800" b="1">
                <a:latin typeface="Verdana"/>
                <a:cs typeface="Verdana"/>
              </a:defRPr>
            </a:lvl1pPr>
          </a:lstStyle>
          <a:p>
            <a:r>
              <a:rPr lang="en-US" dirty="0"/>
              <a:t>TÍTULO DO GRÁFICO VERDANA BOLD CAIXA ALTA 8PT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281309" y="4611640"/>
            <a:ext cx="288099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17A39D0-FA4A-894D-9EEA-77F40CB773BF}" type="slidenum">
              <a:rPr lang="en-US" sz="700" b="1" smtClean="0">
                <a:solidFill>
                  <a:schemeClr val="accent1"/>
                </a:solidFill>
                <a:latin typeface="Verdana"/>
                <a:cs typeface="Verdana"/>
              </a:rPr>
              <a:t>‹nº›</a:t>
            </a:fld>
            <a:r>
              <a:rPr lang="en-US" sz="700" dirty="0">
                <a:solidFill>
                  <a:srgbClr val="000000"/>
                </a:solidFill>
                <a:latin typeface="Verdana"/>
                <a:cs typeface="Verdana"/>
              </a:rPr>
              <a:t> | FUNDAÇÃO RENOVA | </a:t>
            </a:r>
            <a:r>
              <a:rPr lang="en-US" sz="700" b="1" i="0" dirty="0" err="1">
                <a:solidFill>
                  <a:srgbClr val="00A88E"/>
                </a:solidFill>
                <a:latin typeface="Verdana"/>
                <a:cs typeface="Verdana"/>
              </a:rPr>
              <a:t>fundacaorenova.org</a:t>
            </a:r>
            <a:endParaRPr lang="en-US" sz="700" b="1" i="0" dirty="0">
              <a:solidFill>
                <a:srgbClr val="00A88E"/>
              </a:solidFill>
              <a:latin typeface="Verdana"/>
              <a:cs typeface="Verdana"/>
            </a:endParaRPr>
          </a:p>
        </p:txBody>
      </p:sp>
      <p:pic>
        <p:nvPicPr>
          <p:cNvPr id="10" name="Picture 1" descr="Infraestrutura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4871" y="298262"/>
            <a:ext cx="376542" cy="37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7811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/Tópico/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imbolo_co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2002" y="4459300"/>
            <a:ext cx="389411" cy="400038"/>
          </a:xfrm>
          <a:prstGeom prst="rect">
            <a:avLst/>
          </a:prstGeom>
        </p:spPr>
      </p:pic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95930" y="298262"/>
            <a:ext cx="3775767" cy="1150938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20000"/>
              </a:lnSpc>
              <a:buNone/>
              <a:defRPr sz="2400" b="1" i="0">
                <a:solidFill>
                  <a:srgbClr val="00A88E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 err="1"/>
              <a:t>Título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Verdana Bold 24pt</a:t>
            </a:r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291869" y="1582722"/>
            <a:ext cx="3778620" cy="2584465"/>
          </a:xfrm>
          <a:prstGeom prst="rect">
            <a:avLst/>
          </a:prstGeom>
        </p:spPr>
        <p:txBody>
          <a:bodyPr vert="horz"/>
          <a:lstStyle>
            <a:lvl1pPr marL="171450" indent="-171450">
              <a:lnSpc>
                <a:spcPct val="150000"/>
              </a:lnSpc>
              <a:buFont typeface="Wingdings" charset="2"/>
              <a:buChar char="§"/>
              <a:defRPr sz="1200" baseline="0">
                <a:solidFill>
                  <a:srgbClr val="000000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 err="1"/>
              <a:t>Texto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tópicos</a:t>
            </a:r>
            <a:r>
              <a:rPr lang="en-US" dirty="0"/>
              <a:t> Verdana 12pt</a:t>
            </a:r>
          </a:p>
        </p:txBody>
      </p:sp>
      <p:sp>
        <p:nvSpPr>
          <p:cNvPr id="7" name="Table Placeholder 8"/>
          <p:cNvSpPr>
            <a:spLocks noGrp="1"/>
          </p:cNvSpPr>
          <p:nvPr>
            <p:ph type="tbl" sz="quarter" idx="13" hasCustomPrompt="1"/>
          </p:nvPr>
        </p:nvSpPr>
        <p:spPr>
          <a:xfrm>
            <a:off x="4221164" y="1582722"/>
            <a:ext cx="4535486" cy="2584466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800" b="1" baseline="0">
                <a:latin typeface="Verdana"/>
                <a:cs typeface="Verdana"/>
              </a:defRPr>
            </a:lvl1pPr>
          </a:lstStyle>
          <a:p>
            <a:r>
              <a:rPr lang="en-US" dirty="0"/>
              <a:t>TABELA VERDANA BOLD CAIXA ALTA 8PT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281309" y="4611640"/>
            <a:ext cx="288099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17A39D0-FA4A-894D-9EEA-77F40CB773BF}" type="slidenum">
              <a:rPr lang="en-US" sz="700" b="1" smtClean="0">
                <a:solidFill>
                  <a:schemeClr val="accent1"/>
                </a:solidFill>
                <a:latin typeface="Verdana"/>
                <a:cs typeface="Verdana"/>
              </a:rPr>
              <a:t>‹nº›</a:t>
            </a:fld>
            <a:r>
              <a:rPr lang="en-US" sz="700" dirty="0">
                <a:solidFill>
                  <a:srgbClr val="000000"/>
                </a:solidFill>
                <a:latin typeface="Verdana"/>
                <a:cs typeface="Verdana"/>
              </a:rPr>
              <a:t> | FUNDAÇÃO RENOVA | </a:t>
            </a:r>
            <a:r>
              <a:rPr lang="en-US" sz="700" b="1" i="0" dirty="0" err="1">
                <a:solidFill>
                  <a:srgbClr val="00A88E"/>
                </a:solidFill>
                <a:latin typeface="Verdana"/>
                <a:cs typeface="Verdana"/>
              </a:rPr>
              <a:t>fundacaorenova.org</a:t>
            </a:r>
            <a:endParaRPr lang="en-US" sz="700" b="1" i="0" dirty="0">
              <a:solidFill>
                <a:srgbClr val="00A88E"/>
              </a:solidFill>
              <a:latin typeface="Verdana"/>
              <a:cs typeface="Verdana"/>
            </a:endParaRPr>
          </a:p>
        </p:txBody>
      </p:sp>
      <p:pic>
        <p:nvPicPr>
          <p:cNvPr id="10" name="Picture 1" descr="Infraestrutura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4081" y="298262"/>
            <a:ext cx="376542" cy="37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5842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imbolo_co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2002" y="4459300"/>
            <a:ext cx="389411" cy="400038"/>
          </a:xfrm>
          <a:prstGeom prst="rect">
            <a:avLst/>
          </a:prstGeom>
        </p:spPr>
      </p:pic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95930" y="298262"/>
            <a:ext cx="3775767" cy="1150938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20000"/>
              </a:lnSpc>
              <a:buNone/>
              <a:defRPr sz="2400" b="1" i="0">
                <a:solidFill>
                  <a:srgbClr val="00A88E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 err="1"/>
              <a:t>Título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Verdana Bold 24pt</a:t>
            </a:r>
          </a:p>
        </p:txBody>
      </p:sp>
      <p:sp>
        <p:nvSpPr>
          <p:cNvPr id="6" name="Table Placeholder 7"/>
          <p:cNvSpPr>
            <a:spLocks noGrp="1"/>
          </p:cNvSpPr>
          <p:nvPr>
            <p:ph type="tbl" sz="quarter" idx="11" hasCustomPrompt="1"/>
          </p:nvPr>
        </p:nvSpPr>
        <p:spPr>
          <a:xfrm>
            <a:off x="295930" y="1571625"/>
            <a:ext cx="8460720" cy="259556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800" b="1">
                <a:latin typeface="Verdana"/>
                <a:cs typeface="Verdana"/>
              </a:defRPr>
            </a:lvl1pPr>
          </a:lstStyle>
          <a:p>
            <a:r>
              <a:rPr lang="en-US" dirty="0"/>
              <a:t>TABELA VERDANA BOLD CAIXA ALTA 8PT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281309" y="4611640"/>
            <a:ext cx="288099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17A39D0-FA4A-894D-9EEA-77F40CB773BF}" type="slidenum">
              <a:rPr lang="en-US" sz="700" b="1" smtClean="0">
                <a:solidFill>
                  <a:schemeClr val="accent1"/>
                </a:solidFill>
                <a:latin typeface="Verdana"/>
                <a:cs typeface="Verdana"/>
              </a:rPr>
              <a:t>‹nº›</a:t>
            </a:fld>
            <a:r>
              <a:rPr lang="en-US" sz="700" dirty="0">
                <a:solidFill>
                  <a:srgbClr val="000000"/>
                </a:solidFill>
                <a:latin typeface="Verdana"/>
                <a:cs typeface="Verdana"/>
              </a:rPr>
              <a:t> | FUNDAÇÃO RENOVA | </a:t>
            </a:r>
            <a:r>
              <a:rPr lang="en-US" sz="700" b="1" i="0" dirty="0" err="1">
                <a:solidFill>
                  <a:srgbClr val="00A88E"/>
                </a:solidFill>
                <a:latin typeface="Verdana"/>
                <a:cs typeface="Verdana"/>
              </a:rPr>
              <a:t>fundacaorenova.org</a:t>
            </a:r>
            <a:endParaRPr lang="en-US" sz="700" b="1" i="0" dirty="0">
              <a:solidFill>
                <a:srgbClr val="00A88E"/>
              </a:solidFill>
              <a:latin typeface="Verdana"/>
              <a:cs typeface="Verdana"/>
            </a:endParaRPr>
          </a:p>
        </p:txBody>
      </p:sp>
      <p:pic>
        <p:nvPicPr>
          <p:cNvPr id="9" name="Picture 1" descr="Infraestrutura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6559" y="298262"/>
            <a:ext cx="376542" cy="37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330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áfico/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imbolo_co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2002" y="4459300"/>
            <a:ext cx="389411" cy="400038"/>
          </a:xfrm>
          <a:prstGeom prst="rect">
            <a:avLst/>
          </a:prstGeom>
        </p:spPr>
      </p:pic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95930" y="298262"/>
            <a:ext cx="3775767" cy="1150938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20000"/>
              </a:lnSpc>
              <a:buNone/>
              <a:defRPr sz="2400" b="1" i="0">
                <a:solidFill>
                  <a:srgbClr val="00A88E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 err="1"/>
              <a:t>Título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Verdana Bold 24pt</a:t>
            </a:r>
          </a:p>
        </p:txBody>
      </p:sp>
      <p:sp>
        <p:nvSpPr>
          <p:cNvPr id="6" name="Chart Placeholder 15"/>
          <p:cNvSpPr>
            <a:spLocks noGrp="1"/>
          </p:cNvSpPr>
          <p:nvPr>
            <p:ph type="chart" sz="quarter" idx="14" hasCustomPrompt="1"/>
          </p:nvPr>
        </p:nvSpPr>
        <p:spPr>
          <a:xfrm>
            <a:off x="295421" y="1582721"/>
            <a:ext cx="3778104" cy="2591169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800" b="1">
                <a:latin typeface="Verdana"/>
                <a:cs typeface="Verdana"/>
              </a:defRPr>
            </a:lvl1pPr>
          </a:lstStyle>
          <a:p>
            <a:r>
              <a:rPr lang="en-US" dirty="0"/>
              <a:t>TÍTULO DO GRÁFICO VERDANA BOLD CAIXA ALTA 8PT</a:t>
            </a:r>
          </a:p>
        </p:txBody>
      </p:sp>
      <p:sp>
        <p:nvSpPr>
          <p:cNvPr id="7" name="Chart Placeholder 15"/>
          <p:cNvSpPr>
            <a:spLocks noGrp="1"/>
          </p:cNvSpPr>
          <p:nvPr>
            <p:ph type="chart" sz="quarter" idx="15" hasCustomPrompt="1"/>
          </p:nvPr>
        </p:nvSpPr>
        <p:spPr>
          <a:xfrm>
            <a:off x="4983309" y="1582721"/>
            <a:ext cx="3778104" cy="2591169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800" b="1">
                <a:latin typeface="Verdana"/>
                <a:cs typeface="Verdana"/>
              </a:defRPr>
            </a:lvl1pPr>
          </a:lstStyle>
          <a:p>
            <a:r>
              <a:rPr lang="en-US" dirty="0"/>
              <a:t>TÍTULO DO GRÁFICO VERDANA BOLD CAIXA ALTA 8PT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281309" y="4611640"/>
            <a:ext cx="288099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17A39D0-FA4A-894D-9EEA-77F40CB773BF}" type="slidenum">
              <a:rPr lang="en-US" sz="700" b="1" smtClean="0">
                <a:solidFill>
                  <a:schemeClr val="accent1"/>
                </a:solidFill>
                <a:latin typeface="Verdana"/>
                <a:cs typeface="Verdana"/>
              </a:rPr>
              <a:t>‹nº›</a:t>
            </a:fld>
            <a:r>
              <a:rPr lang="en-US" sz="700" dirty="0">
                <a:solidFill>
                  <a:srgbClr val="000000"/>
                </a:solidFill>
                <a:latin typeface="Verdana"/>
                <a:cs typeface="Verdana"/>
              </a:rPr>
              <a:t> | FUNDAÇÃO RENOVA | </a:t>
            </a:r>
            <a:r>
              <a:rPr lang="en-US" sz="700" b="1" i="0" dirty="0" err="1">
                <a:solidFill>
                  <a:srgbClr val="00A88E"/>
                </a:solidFill>
                <a:latin typeface="Verdana"/>
                <a:cs typeface="Verdana"/>
              </a:rPr>
              <a:t>fundacaorenova.org</a:t>
            </a:r>
            <a:endParaRPr lang="en-US" sz="700" b="1" i="0" dirty="0">
              <a:solidFill>
                <a:srgbClr val="00A88E"/>
              </a:solidFill>
              <a:latin typeface="Verdana"/>
              <a:cs typeface="Verdana"/>
            </a:endParaRPr>
          </a:p>
        </p:txBody>
      </p:sp>
      <p:pic>
        <p:nvPicPr>
          <p:cNvPr id="10" name="Picture 1" descr="Infraestrutura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4871" y="298262"/>
            <a:ext cx="376542" cy="37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6802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ção/Imagem de fun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9D9D9"/>
          </a:solidFill>
        </p:spPr>
        <p:txBody>
          <a:bodyPr vert="horz" anchor="ctr"/>
          <a:lstStyle>
            <a:lvl1pPr marL="0" indent="0" algn="ctr">
              <a:buNone/>
              <a:defRPr sz="800" b="1">
                <a:latin typeface="Verdana"/>
                <a:cs typeface="Verdana"/>
              </a:defRPr>
            </a:lvl1pPr>
          </a:lstStyle>
          <a:p>
            <a:r>
              <a:rPr lang="en-US" dirty="0"/>
              <a:t>IMAGEM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96402" y="301625"/>
            <a:ext cx="5378911" cy="3621937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18000"/>
              </a:lnSpc>
              <a:buNone/>
              <a:defRPr sz="2400" b="1" i="0" spc="-10" baseline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 err="1"/>
              <a:t>Citação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frase</a:t>
            </a:r>
            <a:r>
              <a:rPr lang="en-US" dirty="0"/>
              <a:t> de </a:t>
            </a:r>
            <a:r>
              <a:rPr lang="en-US" dirty="0" err="1"/>
              <a:t>impacto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Verdana Bold 24pt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92305" y="4167187"/>
            <a:ext cx="3781220" cy="2116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800" b="1" i="1" baseline="0">
                <a:solidFill>
                  <a:schemeClr val="bg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x-none" dirty="0"/>
              <a:t>Créditos da imagem / Verdana Bold Itálico 8pt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2159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/Imagem de fun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9D9D9"/>
          </a:solidFill>
        </p:spPr>
        <p:txBody>
          <a:bodyPr vert="horz" anchor="ctr"/>
          <a:lstStyle>
            <a:lvl1pPr marL="0" indent="0" algn="ctr">
              <a:buNone/>
              <a:defRPr sz="800" b="1">
                <a:latin typeface="Verdana"/>
                <a:cs typeface="Verdana"/>
              </a:defRPr>
            </a:lvl1pPr>
          </a:lstStyle>
          <a:p>
            <a:r>
              <a:rPr lang="en-US" dirty="0"/>
              <a:t>IMAGEM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92305" y="4167187"/>
            <a:ext cx="3781220" cy="2116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800" b="1" i="1" baseline="0">
                <a:solidFill>
                  <a:schemeClr val="bg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x-none" dirty="0"/>
              <a:t>Créditos da imagem / Verdana Bold Itálico 8pt</a:t>
            </a:r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1" y="1438276"/>
            <a:ext cx="3423920" cy="24022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lIns="720000" tIns="360000" rIns="360000" bIns="360000" anchor="t" anchorCtr="0"/>
          <a:lstStyle>
            <a:lvl1pPr marL="0" indent="0">
              <a:lnSpc>
                <a:spcPct val="115000"/>
              </a:lnSpc>
              <a:buNone/>
              <a:defRPr sz="1600" b="1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 err="1"/>
              <a:t>Texto</a:t>
            </a:r>
            <a:r>
              <a:rPr lang="en-US" dirty="0"/>
              <a:t> Verdana </a:t>
            </a:r>
            <a:br>
              <a:rPr lang="en-US" dirty="0"/>
            </a:br>
            <a:r>
              <a:rPr lang="en-US" dirty="0"/>
              <a:t>Bold 16pt</a:t>
            </a:r>
          </a:p>
        </p:txBody>
      </p:sp>
    </p:spTree>
    <p:extLst>
      <p:ext uri="{BB962C8B-B14F-4D97-AF65-F5344CB8AC3E}">
        <p14:creationId xmlns:p14="http://schemas.microsoft.com/office/powerpoint/2010/main" val="2930705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ertura de cap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bertur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617" y="1764100"/>
            <a:ext cx="4476909" cy="1290638"/>
          </a:xfrm>
          <a:prstGeom prst="rect">
            <a:avLst/>
          </a:prstGeom>
        </p:spPr>
        <p:txBody>
          <a:bodyPr vert="horz" anchor="ctr"/>
          <a:lstStyle>
            <a:lvl1pPr marL="0" indent="0">
              <a:lnSpc>
                <a:spcPct val="125000"/>
              </a:lnSpc>
              <a:buNone/>
              <a:defRPr sz="3000" b="1" i="0">
                <a:solidFill>
                  <a:srgbClr val="2F319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 err="1"/>
              <a:t>Título</a:t>
            </a:r>
            <a:r>
              <a:rPr lang="en-US" dirty="0"/>
              <a:t> Verdana</a:t>
            </a:r>
            <a:br>
              <a:rPr lang="en-US" dirty="0"/>
            </a:br>
            <a:r>
              <a:rPr lang="en-US" dirty="0"/>
              <a:t>Bold 30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281309" y="4611640"/>
            <a:ext cx="278877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17C9F2A-0A98-6E45-BA58-B2CFC9981699}" type="slidenum">
              <a:rPr lang="en-US" sz="700" b="1" smtClean="0">
                <a:solidFill>
                  <a:schemeClr val="accent3"/>
                </a:solidFill>
                <a:latin typeface="Verdana"/>
                <a:cs typeface="Verdana"/>
              </a:rPr>
              <a:t>‹nº›</a:t>
            </a:fld>
            <a:r>
              <a:rPr lang="en-US" sz="700" dirty="0">
                <a:solidFill>
                  <a:srgbClr val="000000"/>
                </a:solidFill>
                <a:latin typeface="Verdana"/>
                <a:cs typeface="Verdana"/>
              </a:rPr>
              <a:t> | FUNDAÇÃO RENOVA | </a:t>
            </a:r>
            <a:r>
              <a:rPr lang="en-US" sz="700" b="1" i="0" dirty="0" err="1">
                <a:solidFill>
                  <a:schemeClr val="accent3"/>
                </a:solidFill>
                <a:latin typeface="Verdana"/>
                <a:cs typeface="Verdana"/>
              </a:rPr>
              <a:t>fundacaorenova.org</a:t>
            </a:r>
            <a:endParaRPr lang="en-US" sz="700" b="1" i="0" dirty="0">
              <a:solidFill>
                <a:schemeClr val="accent3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1478490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/Legenda/Crédi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9D9D9"/>
          </a:solidFill>
        </p:spPr>
        <p:txBody>
          <a:bodyPr vert="horz" lIns="121899" tIns="60949" rIns="121899" bIns="60949" anchor="ctr"/>
          <a:lstStyle>
            <a:lvl1pPr marL="0" indent="0" algn="ctr">
              <a:buNone/>
              <a:defRPr sz="825" b="1">
                <a:latin typeface="Verdana"/>
                <a:cs typeface="Verdana"/>
              </a:defRPr>
            </a:lvl1pPr>
          </a:lstStyle>
          <a:p>
            <a:r>
              <a:rPr lang="en-US" dirty="0"/>
              <a:t>IMAGEM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343901"/>
            <a:ext cx="9144000" cy="798410"/>
          </a:xfrm>
          <a:prstGeom prst="rect">
            <a:avLst/>
          </a:prstGeom>
          <a:solidFill>
            <a:schemeClr val="accent1">
              <a:alpha val="80000"/>
            </a:schemeClr>
          </a:solidFill>
        </p:spPr>
        <p:txBody>
          <a:bodyPr vert="horz" lIns="540000" tIns="540000" rIns="1440000" bIns="540000" anchor="ctr"/>
          <a:lstStyle>
            <a:lvl1pPr marL="0" indent="0">
              <a:lnSpc>
                <a:spcPct val="140000"/>
              </a:lnSpc>
              <a:buNone/>
              <a:defRPr sz="900" b="1" spc="0" baseline="0">
                <a:solidFill>
                  <a:schemeClr val="bg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 err="1"/>
              <a:t>Legenda</a:t>
            </a:r>
            <a:r>
              <a:rPr lang="en-US" dirty="0"/>
              <a:t> | </a:t>
            </a:r>
            <a:r>
              <a:rPr lang="en-US" dirty="0" err="1"/>
              <a:t>Créditos</a:t>
            </a:r>
            <a:r>
              <a:rPr lang="en-US" dirty="0"/>
              <a:t> da </a:t>
            </a:r>
            <a:r>
              <a:rPr lang="en-US" dirty="0" err="1"/>
              <a:t>imagem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Verdana Bold 12pts</a:t>
            </a:r>
          </a:p>
        </p:txBody>
      </p:sp>
    </p:spTree>
    <p:extLst>
      <p:ext uri="{BB962C8B-B14F-4D97-AF65-F5344CB8AC3E}">
        <p14:creationId xmlns:p14="http://schemas.microsoft.com/office/powerpoint/2010/main" val="21980189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/Tópico/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" y="0"/>
            <a:ext cx="4195097" cy="51434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95931" y="298262"/>
            <a:ext cx="3482184" cy="1150938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20000"/>
              </a:lnSpc>
              <a:buNone/>
              <a:defRPr sz="2400" b="1" i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 err="1"/>
              <a:t>Título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Verdana Bold 24pt</a:t>
            </a:r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291869" y="1582723"/>
            <a:ext cx="3486246" cy="2422208"/>
          </a:xfrm>
          <a:prstGeom prst="rect">
            <a:avLst/>
          </a:prstGeom>
        </p:spPr>
        <p:txBody>
          <a:bodyPr vert="horz"/>
          <a:lstStyle>
            <a:lvl1pPr marL="171450" indent="-171450">
              <a:lnSpc>
                <a:spcPct val="150000"/>
              </a:lnSpc>
              <a:buFont typeface="Wingdings" charset="2"/>
              <a:buChar char="§"/>
              <a:defRPr sz="120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 err="1"/>
              <a:t>Texto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tópicos</a:t>
            </a:r>
            <a:r>
              <a:rPr lang="en-US" dirty="0"/>
              <a:t> Verdana 12pt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92305" y="4167187"/>
            <a:ext cx="3485810" cy="2116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800" b="1" i="1" baseline="0">
                <a:solidFill>
                  <a:schemeClr val="bg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x-none" dirty="0"/>
              <a:t>Créditos da imagem / Verdana Bold Itálico 8pt</a:t>
            </a:r>
            <a:endParaRPr lang="en-US"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4195763" y="0"/>
            <a:ext cx="4948237" cy="5143500"/>
          </a:xfrm>
          <a:prstGeom prst="rect">
            <a:avLst/>
          </a:prstGeom>
          <a:solidFill>
            <a:srgbClr val="D9D9D9"/>
          </a:solidFill>
        </p:spPr>
        <p:txBody>
          <a:bodyPr vert="horz" anchor="ctr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800" b="1">
                <a:latin typeface="Verdana"/>
                <a:cs typeface="Verdana"/>
              </a:defRPr>
            </a:lvl1pPr>
          </a:lstStyle>
          <a:p>
            <a:r>
              <a:rPr lang="en-US" dirty="0"/>
              <a:t>IMAGEM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281309" y="4611640"/>
            <a:ext cx="264877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AD83C5F-2074-8145-BCDC-9C7CDFC8B277}" type="slidenum">
              <a:rPr lang="en-US" sz="700" b="1" smtClean="0">
                <a:solidFill>
                  <a:schemeClr val="bg1"/>
                </a:solidFill>
                <a:latin typeface="Verdana"/>
                <a:cs typeface="Verdana"/>
              </a:rPr>
              <a:t>‹nº›</a:t>
            </a:fld>
            <a:r>
              <a:rPr lang="en-US" sz="700" dirty="0">
                <a:solidFill>
                  <a:schemeClr val="bg1"/>
                </a:solidFill>
                <a:latin typeface="Verdana"/>
                <a:cs typeface="Verdana"/>
              </a:rPr>
              <a:t> | FUNDAÇÃO RENOVA | </a:t>
            </a:r>
            <a:r>
              <a:rPr lang="en-US" sz="700" b="1" i="0" dirty="0" err="1">
                <a:solidFill>
                  <a:schemeClr val="bg1"/>
                </a:solidFill>
                <a:latin typeface="Verdana"/>
                <a:cs typeface="Verdana"/>
              </a:rPr>
              <a:t>fundacaorenova.org</a:t>
            </a:r>
            <a:endParaRPr lang="en-US" sz="700" b="1" i="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1116826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/Texto/Imagem de fun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9D9D9"/>
          </a:solidFill>
        </p:spPr>
        <p:txBody>
          <a:bodyPr vert="horz" anchor="ctr"/>
          <a:lstStyle>
            <a:lvl1pPr marL="0" indent="0" algn="ctr">
              <a:buNone/>
              <a:defRPr sz="800" b="1">
                <a:latin typeface="Verdana"/>
                <a:cs typeface="Verdana"/>
              </a:defRPr>
            </a:lvl1pPr>
          </a:lstStyle>
          <a:p>
            <a:r>
              <a:rPr lang="en-US" dirty="0"/>
              <a:t>IMAGEM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1438275"/>
            <a:ext cx="3423920" cy="2402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98244" y="1603775"/>
            <a:ext cx="2768926" cy="936225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lnSpc>
                <a:spcPct val="115000"/>
              </a:lnSpc>
              <a:buNone/>
              <a:defRPr sz="2400" b="1" baseline="0">
                <a:solidFill>
                  <a:schemeClr val="bg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/>
              <a:t>VERDANA BOLD 24PT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298244" y="2588025"/>
            <a:ext cx="2768926" cy="1075925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lnSpc>
                <a:spcPct val="130000"/>
              </a:lnSpc>
              <a:buNone/>
              <a:defRPr sz="1400" b="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/>
              <a:t>Verdana 14pt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92305" y="4167187"/>
            <a:ext cx="3781220" cy="2116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800" b="1" i="1" baseline="0">
                <a:solidFill>
                  <a:schemeClr val="bg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x-none" dirty="0"/>
              <a:t>Créditos da imagem / Verdana Bold Itálico 8pt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7160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/Imagem abaix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"/>
            <a:ext cx="9144000" cy="21862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238082" y="276447"/>
            <a:ext cx="3546383" cy="1659563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lnSpc>
                <a:spcPct val="190000"/>
              </a:lnSpc>
              <a:spcBef>
                <a:spcPts val="0"/>
              </a:spcBef>
              <a:buNone/>
              <a:defRPr sz="1000" b="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 err="1"/>
              <a:t>Texto</a:t>
            </a:r>
            <a:r>
              <a:rPr lang="en-US" dirty="0"/>
              <a:t> Verdana 10pt</a:t>
            </a:r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2286000"/>
            <a:ext cx="9144000" cy="2857500"/>
          </a:xfrm>
          <a:prstGeom prst="rect">
            <a:avLst/>
          </a:prstGeom>
          <a:solidFill>
            <a:srgbClr val="D9D9D9"/>
          </a:solidFill>
        </p:spPr>
        <p:txBody>
          <a:bodyPr vert="horz" anchor="ctr"/>
          <a:lstStyle>
            <a:lvl1pPr marL="0" indent="0" algn="ctr">
              <a:buNone/>
              <a:defRPr sz="800" b="1">
                <a:latin typeface="Verdana"/>
                <a:cs typeface="Verdana"/>
              </a:defRPr>
            </a:lvl1pPr>
          </a:lstStyle>
          <a:p>
            <a:r>
              <a:rPr lang="en-US" dirty="0"/>
              <a:t>IMAGEM</a:t>
            </a:r>
          </a:p>
        </p:txBody>
      </p:sp>
    </p:spTree>
    <p:extLst>
      <p:ext uri="{BB962C8B-B14F-4D97-AF65-F5344CB8AC3E}">
        <p14:creationId xmlns:p14="http://schemas.microsoft.com/office/powerpoint/2010/main" val="27642486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9D9D9"/>
          </a:solidFill>
        </p:spPr>
        <p:txBody>
          <a:bodyPr vert="horz" anchor="ctr"/>
          <a:lstStyle>
            <a:lvl1pPr marL="0" indent="0" algn="ctr">
              <a:buNone/>
              <a:defRPr sz="800" b="1">
                <a:latin typeface="Verdana"/>
                <a:cs typeface="Verdana"/>
              </a:defRPr>
            </a:lvl1pPr>
          </a:lstStyle>
          <a:p>
            <a:r>
              <a:rPr lang="en-US" dirty="0"/>
              <a:t>IMAGEM</a:t>
            </a:r>
          </a:p>
        </p:txBody>
      </p:sp>
    </p:spTree>
    <p:extLst>
      <p:ext uri="{BB962C8B-B14F-4D97-AF65-F5344CB8AC3E}">
        <p14:creationId xmlns:p14="http://schemas.microsoft.com/office/powerpoint/2010/main" val="3743000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pedie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imbolo_co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2002" y="4459300"/>
            <a:ext cx="389411" cy="400038"/>
          </a:xfrm>
          <a:prstGeom prst="rect">
            <a:avLst/>
          </a:prstGeom>
        </p:spPr>
      </p:pic>
      <p:pic>
        <p:nvPicPr>
          <p:cNvPr id="5" name="Picture 4" descr="Fundacao_Renova_Marca_RGB_1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01" y="474702"/>
            <a:ext cx="2351890" cy="704566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1433288" y="1581471"/>
            <a:ext cx="3325748" cy="2479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>
              <a:lnSpc>
                <a:spcPct val="180000"/>
              </a:lnSpc>
            </a:pPr>
            <a:r>
              <a:rPr lang="en-US" sz="1200" b="1" i="0" u="none" strike="noStrike" kern="1200" baseline="0" dirty="0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FALE CONOSCO</a:t>
            </a:r>
          </a:p>
          <a:p>
            <a:pPr rtl="0">
              <a:lnSpc>
                <a:spcPct val="180000"/>
              </a:lnSpc>
            </a:pPr>
            <a:r>
              <a:rPr lang="cs-CZ" sz="1000" b="0" i="0" u="none" strike="noStrike" kern="1200" baseline="0" dirty="0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0800 031 2303</a:t>
            </a:r>
          </a:p>
          <a:p>
            <a:pPr rtl="0">
              <a:lnSpc>
                <a:spcPct val="180000"/>
              </a:lnSpc>
            </a:pPr>
            <a:r>
              <a:rPr lang="cs-CZ" sz="1000" b="0" i="0" u="none" strike="noStrike" kern="1200" baseline="0" dirty="0" err="1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www.fundacaorenova.org</a:t>
            </a:r>
            <a:r>
              <a:rPr lang="cs-CZ" sz="1000" b="0" i="0" u="none" strike="noStrike" kern="1200" baseline="0" dirty="0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/fale-</a:t>
            </a:r>
            <a:r>
              <a:rPr lang="cs-CZ" sz="1000" b="0" i="0" u="none" strike="noStrike" kern="1200" baseline="0" dirty="0" err="1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conosco</a:t>
            </a:r>
            <a:endParaRPr lang="cs-CZ" sz="1000" b="0" i="0" u="none" strike="noStrike" kern="1200" baseline="0" dirty="0">
              <a:solidFill>
                <a:schemeClr val="tx1"/>
              </a:solidFill>
              <a:latin typeface="Verdana"/>
              <a:ea typeface="+mn-ea"/>
              <a:cs typeface="Verdana"/>
            </a:endParaRPr>
          </a:p>
          <a:p>
            <a:pPr rtl="0">
              <a:lnSpc>
                <a:spcPct val="180000"/>
              </a:lnSpc>
            </a:pPr>
            <a:endParaRPr lang="cs-CZ" sz="1100" b="0" i="0" u="none" strike="noStrike" kern="1200" baseline="0" dirty="0">
              <a:solidFill>
                <a:schemeClr val="tx1"/>
              </a:solidFill>
              <a:latin typeface="Verdana"/>
              <a:ea typeface="+mn-ea"/>
              <a:cs typeface="Verdana"/>
            </a:endParaRPr>
          </a:p>
          <a:p>
            <a:pPr rtl="0">
              <a:lnSpc>
                <a:spcPct val="180000"/>
              </a:lnSpc>
            </a:pPr>
            <a:r>
              <a:rPr lang="cs-CZ" sz="1200" b="1" i="0" u="none" strike="noStrike" kern="1200" baseline="0" dirty="0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OUVIDORIA</a:t>
            </a:r>
          </a:p>
          <a:p>
            <a:pPr rtl="0">
              <a:lnSpc>
                <a:spcPct val="180000"/>
              </a:lnSpc>
            </a:pPr>
            <a:r>
              <a:rPr lang="is-IS" sz="1000" b="0" i="0" u="none" strike="noStrike" kern="1200" baseline="0" dirty="0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0800 721 0717</a:t>
            </a:r>
          </a:p>
          <a:p>
            <a:pPr rtl="0">
              <a:lnSpc>
                <a:spcPct val="180000"/>
              </a:lnSpc>
            </a:pPr>
            <a:r>
              <a:rPr lang="en-US" sz="1000" b="0" i="0" u="none" strike="noStrike" kern="1200" baseline="0" dirty="0" err="1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ouvidoria@fundacaorenova.org</a:t>
            </a:r>
            <a:endParaRPr lang="en-US" sz="1000" b="0" i="0" u="none" strike="noStrike" kern="1200" baseline="0" dirty="0">
              <a:solidFill>
                <a:schemeClr val="tx1"/>
              </a:solidFill>
              <a:latin typeface="Verdana"/>
              <a:ea typeface="+mn-ea"/>
              <a:cs typeface="Verdana"/>
            </a:endParaRPr>
          </a:p>
          <a:p>
            <a:pPr rtl="0">
              <a:lnSpc>
                <a:spcPct val="180000"/>
              </a:lnSpc>
            </a:pPr>
            <a:r>
              <a:rPr lang="en-US" sz="1000" b="0" i="0" u="none" strike="noStrike" kern="1200" baseline="0" dirty="0" err="1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www.canalconfidencial.com.br</a:t>
            </a:r>
            <a:r>
              <a:rPr lang="en-US" sz="1000" b="0" i="0" u="none" strike="noStrike" kern="1200" baseline="0" dirty="0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/</a:t>
            </a:r>
            <a:r>
              <a:rPr lang="en-US" sz="1000" b="0" i="0" u="none" strike="noStrike" kern="1200" baseline="0" dirty="0" err="1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fundacaorenova</a:t>
            </a:r>
            <a:r>
              <a:rPr lang="en-US" sz="1000" b="0" i="0" u="none" strike="noStrike" kern="1200" baseline="0" dirty="0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/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281309" y="4611640"/>
            <a:ext cx="288099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17A39D0-FA4A-894D-9EEA-77F40CB773BF}" type="slidenum">
              <a:rPr lang="en-US" sz="700" b="1" smtClean="0">
                <a:solidFill>
                  <a:schemeClr val="accent1"/>
                </a:solidFill>
                <a:latin typeface="Verdana"/>
                <a:cs typeface="Verdana"/>
              </a:rPr>
              <a:t>‹nº›</a:t>
            </a:fld>
            <a:r>
              <a:rPr lang="en-US" sz="700" dirty="0">
                <a:solidFill>
                  <a:srgbClr val="000000"/>
                </a:solidFill>
                <a:latin typeface="Verdana"/>
                <a:cs typeface="Verdana"/>
              </a:rPr>
              <a:t> | FUNDAÇÃO RENOVA | </a:t>
            </a:r>
            <a:r>
              <a:rPr lang="en-US" sz="700" b="1" i="0" dirty="0" err="1">
                <a:solidFill>
                  <a:srgbClr val="00A88E"/>
                </a:solidFill>
                <a:latin typeface="Verdana"/>
                <a:cs typeface="Verdana"/>
              </a:rPr>
              <a:t>fundacaorenova.org</a:t>
            </a:r>
            <a:endParaRPr lang="en-US" sz="700" b="1" i="0" dirty="0">
              <a:solidFill>
                <a:srgbClr val="00A88E"/>
              </a:solidFill>
              <a:latin typeface="Verdana"/>
              <a:cs typeface="Verdana"/>
            </a:endParaRPr>
          </a:p>
        </p:txBody>
      </p:sp>
      <p:sp>
        <p:nvSpPr>
          <p:cNvPr id="9" name="Rectangle 6"/>
          <p:cNvSpPr/>
          <p:nvPr userDrawn="1"/>
        </p:nvSpPr>
        <p:spPr>
          <a:xfrm>
            <a:off x="5243290" y="1581471"/>
            <a:ext cx="2267853" cy="26961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>
              <a:lnSpc>
                <a:spcPct val="180000"/>
              </a:lnSpc>
            </a:pPr>
            <a:r>
              <a:rPr lang="en-US" sz="1200" b="1" i="0" u="none" strike="noStrike" kern="1200" baseline="0" dirty="0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SITE</a:t>
            </a:r>
          </a:p>
          <a:p>
            <a:pPr rtl="0">
              <a:lnSpc>
                <a:spcPct val="180000"/>
              </a:lnSpc>
            </a:pPr>
            <a:r>
              <a:rPr lang="en-US" sz="1000" b="0" i="0" u="none" strike="noStrike" kern="1200" baseline="0" dirty="0" err="1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www.fundacaorenova.org</a:t>
            </a:r>
            <a:endParaRPr lang="en-US" sz="1000" b="0" i="0" u="none" strike="noStrike" kern="1200" baseline="0" dirty="0">
              <a:solidFill>
                <a:schemeClr val="tx1"/>
              </a:solidFill>
              <a:latin typeface="Verdana"/>
              <a:ea typeface="+mn-ea"/>
              <a:cs typeface="Verdana"/>
            </a:endParaRPr>
          </a:p>
          <a:p>
            <a:pPr rtl="0">
              <a:lnSpc>
                <a:spcPct val="180000"/>
              </a:lnSpc>
            </a:pPr>
            <a:endParaRPr lang="en-US" sz="1000" b="0" i="0" u="none" strike="noStrike" kern="1200" baseline="0" dirty="0">
              <a:solidFill>
                <a:schemeClr val="tx1"/>
              </a:solidFill>
              <a:latin typeface="Verdana"/>
              <a:ea typeface="+mn-ea"/>
              <a:cs typeface="Verdana"/>
            </a:endParaRPr>
          </a:p>
          <a:p>
            <a:pPr rtl="0">
              <a:lnSpc>
                <a:spcPct val="180000"/>
              </a:lnSpc>
            </a:pPr>
            <a:r>
              <a:rPr lang="en-US" sz="1200" b="1" i="0" u="none" strike="noStrike" kern="1200" baseline="0" dirty="0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REDES SOCIAIS</a:t>
            </a:r>
          </a:p>
          <a:p>
            <a:pPr rtl="0">
              <a:lnSpc>
                <a:spcPct val="180000"/>
              </a:lnSpc>
            </a:pPr>
            <a:r>
              <a:rPr lang="en-US" sz="1000" b="0" i="0" u="none" strike="noStrike" kern="1200" baseline="0" dirty="0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Facebook</a:t>
            </a:r>
          </a:p>
          <a:p>
            <a:pPr marL="0" marR="0" lvl="0" indent="0" algn="l" defTabSz="457200" rtl="0" eaLnBrk="1" fontAlgn="auto" latinLnBrk="0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 u="none" strike="noStrike" kern="1200" baseline="0" dirty="0" err="1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Youtube</a:t>
            </a:r>
            <a:endParaRPr lang="en-US" sz="1000" b="0" i="0" u="none" strike="noStrike" kern="1200" baseline="0" dirty="0">
              <a:solidFill>
                <a:schemeClr val="tx1"/>
              </a:solidFill>
              <a:latin typeface="Verdana"/>
              <a:ea typeface="+mn-ea"/>
              <a:cs typeface="Verdana"/>
            </a:endParaRPr>
          </a:p>
          <a:p>
            <a:pPr marL="0" marR="0" lvl="0" indent="0" algn="l" defTabSz="457200" rtl="0" eaLnBrk="1" fontAlgn="auto" latinLnBrk="0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 u="none" strike="noStrike" kern="1200" baseline="0" dirty="0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Instagram</a:t>
            </a:r>
          </a:p>
          <a:p>
            <a:pPr marL="0" marR="0" lvl="0" indent="0" algn="l" defTabSz="457200" rtl="0" eaLnBrk="1" fontAlgn="auto" latinLnBrk="0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 u="none" strike="noStrike" kern="1200" baseline="0" dirty="0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LinkedIn</a:t>
            </a:r>
          </a:p>
          <a:p>
            <a:pPr rtl="0">
              <a:lnSpc>
                <a:spcPct val="180000"/>
              </a:lnSpc>
            </a:pPr>
            <a:r>
              <a:rPr lang="en-US" sz="1000" b="0" i="0" u="none" strike="noStrike" kern="1200" baseline="0" dirty="0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Google Plus</a:t>
            </a:r>
          </a:p>
        </p:txBody>
      </p:sp>
    </p:spTree>
    <p:extLst>
      <p:ext uri="{BB962C8B-B14F-4D97-AF65-F5344CB8AC3E}">
        <p14:creationId xmlns:p14="http://schemas.microsoft.com/office/powerpoint/2010/main" val="12934023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-cap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rca_branc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3032" y="1877786"/>
            <a:ext cx="962150" cy="138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2379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Azul/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imbolo_c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003" y="4459300"/>
            <a:ext cx="389411" cy="400038"/>
          </a:xfrm>
          <a:prstGeom prst="rect">
            <a:avLst/>
          </a:prstGeom>
        </p:spPr>
      </p:pic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95929" y="298262"/>
            <a:ext cx="6204884" cy="1150938"/>
          </a:xfrm>
          <a:prstGeom prst="rect">
            <a:avLst/>
          </a:prstGeom>
        </p:spPr>
        <p:txBody>
          <a:bodyPr vert="horz" lIns="121899" tIns="60949" rIns="121899" bIns="60949"/>
          <a:lstStyle>
            <a:lvl1pPr marL="0" indent="0">
              <a:lnSpc>
                <a:spcPct val="120000"/>
              </a:lnSpc>
              <a:buNone/>
              <a:defRPr sz="2400" b="1" i="0">
                <a:solidFill>
                  <a:schemeClr val="accent3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 err="1"/>
              <a:t>Título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Verdana Bold 32pt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297917" y="1495682"/>
            <a:ext cx="6202896" cy="336748"/>
          </a:xfrm>
          <a:prstGeom prst="rect">
            <a:avLst/>
          </a:prstGeom>
        </p:spPr>
        <p:txBody>
          <a:bodyPr vert="horz" lIns="121899" tIns="60949" rIns="121899" bIns="60949"/>
          <a:lstStyle>
            <a:lvl1pPr marL="0" indent="0">
              <a:buNone/>
              <a:defRPr sz="1425" b="1" spc="0">
                <a:solidFill>
                  <a:srgbClr val="000000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 err="1"/>
              <a:t>Subtítulo</a:t>
            </a:r>
            <a:r>
              <a:rPr lang="en-US" dirty="0"/>
              <a:t> Verdana Bold 19pt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291869" y="1875209"/>
            <a:ext cx="6208945" cy="2291979"/>
          </a:xfrm>
          <a:prstGeom prst="rect">
            <a:avLst/>
          </a:prstGeom>
        </p:spPr>
        <p:txBody>
          <a:bodyPr vert="horz" lIns="121899" tIns="60949" rIns="121899" bIns="60949"/>
          <a:lstStyle>
            <a:lvl1pPr marL="171420" indent="-171420">
              <a:lnSpc>
                <a:spcPct val="150000"/>
              </a:lnSpc>
              <a:buFont typeface="Wingdings" charset="2"/>
              <a:buChar char="§"/>
              <a:defRPr sz="1200" baseline="0">
                <a:solidFill>
                  <a:srgbClr val="000000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 err="1"/>
              <a:t>Texto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tópicos</a:t>
            </a:r>
            <a:r>
              <a:rPr lang="en-US" dirty="0"/>
              <a:t> Verdana 16pt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281309" y="4611641"/>
            <a:ext cx="2602820" cy="196191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fld id="{63EF4C96-E1DF-BE4D-8017-F1C029622898}" type="slidenum">
              <a:rPr lang="en-US" sz="675" b="1" smtClean="0">
                <a:solidFill>
                  <a:srgbClr val="000000"/>
                </a:solidFill>
                <a:latin typeface="Verdana"/>
                <a:cs typeface="Verdana"/>
              </a:rPr>
              <a:t>‹nº›</a:t>
            </a:fld>
            <a:r>
              <a:rPr lang="en-US" sz="675" dirty="0">
                <a:solidFill>
                  <a:srgbClr val="000000"/>
                </a:solidFill>
                <a:latin typeface="Verdana"/>
                <a:cs typeface="Verdana"/>
              </a:rPr>
              <a:t> | FUNDAÇÃO RENOVA | </a:t>
            </a:r>
            <a:r>
              <a:rPr lang="en-US" sz="675" b="1" i="0" dirty="0">
                <a:solidFill>
                  <a:srgbClr val="000000"/>
                </a:solidFill>
                <a:latin typeface="Verdana"/>
                <a:cs typeface="Verdana"/>
              </a:rPr>
              <a:t>fundacaorenova.org</a:t>
            </a:r>
          </a:p>
        </p:txBody>
      </p:sp>
    </p:spTree>
    <p:extLst>
      <p:ext uri="{BB962C8B-B14F-4D97-AF65-F5344CB8AC3E}">
        <p14:creationId xmlns:p14="http://schemas.microsoft.com/office/powerpoint/2010/main" val="17605474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undacao_Renova_Marca_RGB_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3538" y="1804399"/>
            <a:ext cx="5294924" cy="1586223"/>
          </a:xfrm>
          <a:prstGeom prst="rect">
            <a:avLst/>
          </a:prstGeom>
        </p:spPr>
      </p:pic>
      <p:sp>
        <p:nvSpPr>
          <p:cNvPr id="8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335622" y="4060133"/>
            <a:ext cx="3504916" cy="30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="0" i="0" spc="-1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x-none" dirty="0"/>
              <a:t>Título Verdana 14pt</a:t>
            </a:r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335338" y="4397375"/>
            <a:ext cx="3505200" cy="282575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000" b="1" i="0" baseline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x-none" dirty="0"/>
              <a:t>MÊS | 2017 VERDANA BOLD CAIXA ALTA 10PT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0887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ertura de cap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bertur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  <p:sp>
        <p:nvSpPr>
          <p:cNvPr id="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617" y="1764100"/>
            <a:ext cx="4476909" cy="1290638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25000"/>
              </a:lnSpc>
              <a:buNone/>
              <a:defRPr sz="3000" b="1" i="0">
                <a:solidFill>
                  <a:schemeClr val="accent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 err="1"/>
              <a:t>Título</a:t>
            </a:r>
            <a:r>
              <a:rPr lang="en-US" dirty="0"/>
              <a:t> Verdana</a:t>
            </a:r>
            <a:br>
              <a:rPr lang="en-US" dirty="0"/>
            </a:br>
            <a:r>
              <a:rPr lang="en-US" dirty="0"/>
              <a:t>Bold 30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281309" y="4611640"/>
            <a:ext cx="260282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3EF4C96-E1DF-BE4D-8017-F1C029622898}" type="slidenum">
              <a:rPr lang="en-US" sz="700" b="1" smtClean="0">
                <a:solidFill>
                  <a:schemeClr val="accent2"/>
                </a:solidFill>
                <a:latin typeface="Verdana"/>
                <a:cs typeface="Verdana"/>
              </a:rPr>
              <a:t>‹nº›</a:t>
            </a:fld>
            <a:r>
              <a:rPr lang="en-US" sz="700" dirty="0">
                <a:solidFill>
                  <a:srgbClr val="000000"/>
                </a:solidFill>
                <a:latin typeface="Verdana"/>
                <a:cs typeface="Verdana"/>
              </a:rPr>
              <a:t> | FUNDAÇÃO RENOVA | </a:t>
            </a:r>
            <a:r>
              <a:rPr lang="en-US" sz="700" b="1" i="0" dirty="0" err="1">
                <a:solidFill>
                  <a:srgbClr val="F26622"/>
                </a:solidFill>
                <a:latin typeface="Verdana"/>
                <a:cs typeface="Verdana"/>
              </a:rPr>
              <a:t>fundacaorenova.org</a:t>
            </a:r>
            <a:endParaRPr lang="en-US" sz="700" b="1" i="0" dirty="0">
              <a:solidFill>
                <a:srgbClr val="F26622"/>
              </a:solidFill>
              <a:latin typeface="Verdana"/>
              <a:cs typeface="Verdana"/>
            </a:endParaRPr>
          </a:p>
        </p:txBody>
      </p:sp>
      <p:pic>
        <p:nvPicPr>
          <p:cNvPr id="6" name="Picture 5" descr="Pessoas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766" y="521107"/>
            <a:ext cx="672661" cy="672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981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ção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imbol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8447" y="4455648"/>
            <a:ext cx="392966" cy="403690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281309" y="4611640"/>
            <a:ext cx="264877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AD83C5F-2074-8145-BCDC-9C7CDFC8B277}" type="slidenum">
              <a:rPr lang="en-US" sz="700" b="1" smtClean="0">
                <a:solidFill>
                  <a:schemeClr val="bg1"/>
                </a:solidFill>
                <a:latin typeface="Verdana"/>
                <a:cs typeface="Verdana"/>
              </a:rPr>
              <a:t>‹nº›</a:t>
            </a:fld>
            <a:r>
              <a:rPr lang="en-US" sz="700" dirty="0">
                <a:solidFill>
                  <a:schemeClr val="bg1"/>
                </a:solidFill>
                <a:latin typeface="Verdana"/>
                <a:cs typeface="Verdana"/>
              </a:rPr>
              <a:t> | FUNDAÇÃO RENOVA | </a:t>
            </a:r>
            <a:r>
              <a:rPr lang="en-US" sz="700" b="1" i="0" dirty="0" err="1">
                <a:solidFill>
                  <a:schemeClr val="bg1"/>
                </a:solidFill>
                <a:latin typeface="Verdana"/>
                <a:cs typeface="Verdana"/>
              </a:rPr>
              <a:t>fundacaorenova.org</a:t>
            </a:r>
            <a:endParaRPr lang="en-US" sz="700" b="1" i="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96402" y="315063"/>
            <a:ext cx="5378911" cy="385212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18000"/>
              </a:lnSpc>
              <a:buNone/>
              <a:defRPr sz="2400" b="1" i="0" spc="-10" baseline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 err="1"/>
              <a:t>Citação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frase</a:t>
            </a:r>
            <a:r>
              <a:rPr lang="en-US" dirty="0"/>
              <a:t> de </a:t>
            </a:r>
            <a:r>
              <a:rPr lang="en-US" dirty="0" err="1"/>
              <a:t>impacto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Verdana Bold 24pt</a:t>
            </a:r>
          </a:p>
        </p:txBody>
      </p:sp>
    </p:spTree>
    <p:extLst>
      <p:ext uri="{BB962C8B-B14F-4D97-AF65-F5344CB8AC3E}">
        <p14:creationId xmlns:p14="http://schemas.microsoft.com/office/powerpoint/2010/main" val="980211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bertura de cap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617" y="1764100"/>
            <a:ext cx="4476909" cy="1290638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25000"/>
              </a:lnSpc>
              <a:buNone/>
              <a:defRPr sz="3000" b="1" i="0">
                <a:solidFill>
                  <a:schemeClr val="accent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 err="1"/>
              <a:t>Título</a:t>
            </a:r>
            <a:r>
              <a:rPr lang="en-US" dirty="0"/>
              <a:t> Verdana</a:t>
            </a:r>
            <a:br>
              <a:rPr lang="en-US" dirty="0"/>
            </a:br>
            <a:r>
              <a:rPr lang="en-US" dirty="0"/>
              <a:t>Bold 30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281309" y="4611640"/>
            <a:ext cx="260282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3EF4C96-E1DF-BE4D-8017-F1C029622898}" type="slidenum">
              <a:rPr lang="en-US" sz="700" b="1" smtClean="0">
                <a:solidFill>
                  <a:schemeClr val="accent2"/>
                </a:solidFill>
                <a:latin typeface="Verdana"/>
                <a:cs typeface="Verdana"/>
              </a:rPr>
              <a:t>‹nº›</a:t>
            </a:fld>
            <a:r>
              <a:rPr lang="en-US" sz="700" dirty="0">
                <a:solidFill>
                  <a:srgbClr val="000000"/>
                </a:solidFill>
                <a:latin typeface="Verdana"/>
                <a:cs typeface="Verdana"/>
              </a:rPr>
              <a:t> | FUNDAÇÃO RENOVA | </a:t>
            </a:r>
            <a:r>
              <a:rPr lang="en-US" sz="700" b="1" i="0" dirty="0" err="1">
                <a:solidFill>
                  <a:srgbClr val="F26622"/>
                </a:solidFill>
                <a:latin typeface="Verdana"/>
                <a:cs typeface="Verdana"/>
              </a:rPr>
              <a:t>fundacaorenova.org</a:t>
            </a:r>
            <a:endParaRPr lang="en-US" sz="700" b="1" i="0" dirty="0">
              <a:solidFill>
                <a:srgbClr val="F26622"/>
              </a:solidFill>
              <a:latin typeface="Verdana"/>
              <a:cs typeface="Verdana"/>
            </a:endParaRPr>
          </a:p>
        </p:txBody>
      </p:sp>
      <p:pic>
        <p:nvPicPr>
          <p:cNvPr id="6" name="Picture 5" descr="Pessoas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766" y="521107"/>
            <a:ext cx="672661" cy="672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9270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ertura de cap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bertur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  <p:sp>
        <p:nvSpPr>
          <p:cNvPr id="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617" y="1764100"/>
            <a:ext cx="4476909" cy="1290638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25000"/>
              </a:lnSpc>
              <a:buNone/>
              <a:defRPr sz="3000" b="1" i="0">
                <a:solidFill>
                  <a:schemeClr val="accent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 err="1"/>
              <a:t>Título</a:t>
            </a:r>
            <a:r>
              <a:rPr lang="en-US" dirty="0"/>
              <a:t> Verdana</a:t>
            </a:r>
            <a:br>
              <a:rPr lang="en-US" dirty="0"/>
            </a:br>
            <a:r>
              <a:rPr lang="en-US" dirty="0"/>
              <a:t>Bold 30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281309" y="4611640"/>
            <a:ext cx="260282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3EF4C96-E1DF-BE4D-8017-F1C029622898}" type="slidenum">
              <a:rPr lang="en-US" sz="700" b="1" smtClean="0">
                <a:solidFill>
                  <a:schemeClr val="accent2"/>
                </a:solidFill>
                <a:latin typeface="Verdana"/>
                <a:cs typeface="Verdana"/>
              </a:rPr>
              <a:t>‹nº›</a:t>
            </a:fld>
            <a:r>
              <a:rPr lang="en-US" sz="700" dirty="0">
                <a:solidFill>
                  <a:srgbClr val="000000"/>
                </a:solidFill>
                <a:latin typeface="Verdana"/>
                <a:cs typeface="Verdana"/>
              </a:rPr>
              <a:t> | FUNDAÇÃO RENOVA | </a:t>
            </a:r>
            <a:r>
              <a:rPr lang="en-US" sz="700" b="1" i="0" dirty="0" err="1">
                <a:solidFill>
                  <a:srgbClr val="F26622"/>
                </a:solidFill>
                <a:latin typeface="Verdana"/>
                <a:cs typeface="Verdana"/>
              </a:rPr>
              <a:t>fundacaorenova.org</a:t>
            </a:r>
            <a:endParaRPr lang="en-US" sz="700" b="1" i="0" dirty="0">
              <a:solidFill>
                <a:srgbClr val="F26622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684391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çã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imbol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8447" y="4455648"/>
            <a:ext cx="392966" cy="403690"/>
          </a:xfrm>
          <a:prstGeom prst="rect">
            <a:avLst/>
          </a:prstGeom>
        </p:spPr>
      </p:pic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96402" y="315063"/>
            <a:ext cx="5378911" cy="385212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18000"/>
              </a:lnSpc>
              <a:buNone/>
              <a:defRPr sz="2400" b="1" i="0" spc="-10" baseline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 err="1"/>
              <a:t>Citação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frase</a:t>
            </a:r>
            <a:r>
              <a:rPr lang="en-US" dirty="0"/>
              <a:t> de </a:t>
            </a:r>
            <a:r>
              <a:rPr lang="en-US" dirty="0" err="1"/>
              <a:t>impacto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Verdana Bold 24pt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281309" y="4611640"/>
            <a:ext cx="264877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AD83C5F-2074-8145-BCDC-9C7CDFC8B277}" type="slidenum">
              <a:rPr lang="en-US" sz="700" b="1" smtClean="0">
                <a:solidFill>
                  <a:schemeClr val="bg1"/>
                </a:solidFill>
                <a:latin typeface="Verdana"/>
                <a:cs typeface="Verdana"/>
              </a:rPr>
              <a:t>‹nº›</a:t>
            </a:fld>
            <a:r>
              <a:rPr lang="en-US" sz="700" dirty="0">
                <a:solidFill>
                  <a:schemeClr val="bg1"/>
                </a:solidFill>
                <a:latin typeface="Verdana"/>
                <a:cs typeface="Verdana"/>
              </a:rPr>
              <a:t> | FUNDAÇÃO RENOVA | </a:t>
            </a:r>
            <a:r>
              <a:rPr lang="en-US" sz="700" b="1" i="0" dirty="0" err="1">
                <a:solidFill>
                  <a:schemeClr val="bg1"/>
                </a:solidFill>
                <a:latin typeface="Verdana"/>
                <a:cs typeface="Verdana"/>
              </a:rPr>
              <a:t>fundacaorenova.org</a:t>
            </a:r>
            <a:endParaRPr lang="en-US" sz="700" b="1" i="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6487878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o/Tóp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imbolo_co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2002" y="4459300"/>
            <a:ext cx="389411" cy="400038"/>
          </a:xfrm>
          <a:prstGeom prst="rect">
            <a:avLst/>
          </a:prstGeom>
        </p:spPr>
      </p:pic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95929" y="298262"/>
            <a:ext cx="6204884" cy="1150938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20000"/>
              </a:lnSpc>
              <a:buNone/>
              <a:defRPr sz="2400" b="1" i="0">
                <a:solidFill>
                  <a:srgbClr val="F2662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 err="1"/>
              <a:t>Título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Verdana Bold 24pt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297917" y="1495681"/>
            <a:ext cx="6202896" cy="33674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="1" spc="0">
                <a:solidFill>
                  <a:srgbClr val="000000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 err="1"/>
              <a:t>Subtítulo</a:t>
            </a:r>
            <a:r>
              <a:rPr lang="en-US" dirty="0"/>
              <a:t> Verdana Bold 14pt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291868" y="1875209"/>
            <a:ext cx="6208945" cy="2291979"/>
          </a:xfrm>
          <a:prstGeom prst="rect">
            <a:avLst/>
          </a:prstGeom>
        </p:spPr>
        <p:txBody>
          <a:bodyPr vert="horz"/>
          <a:lstStyle>
            <a:lvl1pPr marL="171450" indent="-171450">
              <a:lnSpc>
                <a:spcPct val="150000"/>
              </a:lnSpc>
              <a:buFont typeface="Wingdings" charset="2"/>
              <a:buChar char="§"/>
              <a:defRPr sz="1200" baseline="0">
                <a:solidFill>
                  <a:srgbClr val="000000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 err="1"/>
              <a:t>Texto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tópicos</a:t>
            </a:r>
            <a:r>
              <a:rPr lang="en-US" dirty="0"/>
              <a:t> Verdana 12pt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281309" y="4611640"/>
            <a:ext cx="260282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3EF4C96-E1DF-BE4D-8017-F1C029622898}" type="slidenum">
              <a:rPr lang="en-US" sz="700" b="1" smtClean="0">
                <a:solidFill>
                  <a:schemeClr val="accent2"/>
                </a:solidFill>
                <a:latin typeface="Verdana"/>
                <a:cs typeface="Verdana"/>
              </a:rPr>
              <a:t>‹nº›</a:t>
            </a:fld>
            <a:r>
              <a:rPr lang="en-US" sz="700" dirty="0">
                <a:solidFill>
                  <a:srgbClr val="000000"/>
                </a:solidFill>
                <a:latin typeface="Verdana"/>
                <a:cs typeface="Verdana"/>
              </a:rPr>
              <a:t> | FUNDAÇÃO RENOVA | </a:t>
            </a:r>
            <a:r>
              <a:rPr lang="en-US" sz="700" b="1" i="0" dirty="0" err="1">
                <a:solidFill>
                  <a:srgbClr val="F26622"/>
                </a:solidFill>
                <a:latin typeface="Verdana"/>
                <a:cs typeface="Verdana"/>
              </a:rPr>
              <a:t>fundacaorenova.org</a:t>
            </a:r>
            <a:endParaRPr lang="en-US" sz="700" b="1" i="0" dirty="0">
              <a:solidFill>
                <a:srgbClr val="F26622"/>
              </a:solidFill>
              <a:latin typeface="Verdana"/>
              <a:cs typeface="Verdana"/>
            </a:endParaRPr>
          </a:p>
        </p:txBody>
      </p:sp>
      <p:pic>
        <p:nvPicPr>
          <p:cNvPr id="10" name="Picture 5" descr="Pessoas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6245" y="361237"/>
            <a:ext cx="270164" cy="27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7463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/Tóp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imbolo_co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2002" y="4459300"/>
            <a:ext cx="389411" cy="400038"/>
          </a:xfrm>
          <a:prstGeom prst="rect">
            <a:avLst/>
          </a:prstGeom>
        </p:spPr>
      </p:pic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95929" y="298262"/>
            <a:ext cx="6204884" cy="1150938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20000"/>
              </a:lnSpc>
              <a:buNone/>
              <a:defRPr sz="2400" b="1" i="0">
                <a:solidFill>
                  <a:srgbClr val="F2662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 err="1"/>
              <a:t>Título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Verdana Bold 24pt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297917" y="1495681"/>
            <a:ext cx="6202896" cy="33674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="1" spc="0">
                <a:solidFill>
                  <a:srgbClr val="000000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 err="1"/>
              <a:t>Subtítulo</a:t>
            </a:r>
            <a:r>
              <a:rPr lang="en-US" dirty="0"/>
              <a:t> Verdana Bold 14pt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291868" y="1875209"/>
            <a:ext cx="6208945" cy="2291979"/>
          </a:xfrm>
          <a:prstGeom prst="rect">
            <a:avLst/>
          </a:prstGeom>
        </p:spPr>
        <p:txBody>
          <a:bodyPr vert="horz"/>
          <a:lstStyle>
            <a:lvl1pPr marL="171450" indent="-171450">
              <a:lnSpc>
                <a:spcPct val="150000"/>
              </a:lnSpc>
              <a:buFont typeface="Wingdings" charset="2"/>
              <a:buChar char="§"/>
              <a:defRPr sz="1200" baseline="0">
                <a:solidFill>
                  <a:srgbClr val="000000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 err="1"/>
              <a:t>Texto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tópicos</a:t>
            </a:r>
            <a:r>
              <a:rPr lang="en-US" dirty="0"/>
              <a:t> Verdana 12pt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281309" y="4611640"/>
            <a:ext cx="260282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3EF4C96-E1DF-BE4D-8017-F1C029622898}" type="slidenum">
              <a:rPr lang="en-US" sz="700" b="1" smtClean="0">
                <a:solidFill>
                  <a:schemeClr val="accent2"/>
                </a:solidFill>
                <a:latin typeface="Verdana"/>
                <a:cs typeface="Verdana"/>
              </a:rPr>
              <a:t>‹nº›</a:t>
            </a:fld>
            <a:r>
              <a:rPr lang="en-US" sz="700" dirty="0">
                <a:solidFill>
                  <a:srgbClr val="000000"/>
                </a:solidFill>
                <a:latin typeface="Verdana"/>
                <a:cs typeface="Verdana"/>
              </a:rPr>
              <a:t> | FUNDAÇÃO RENOVA | </a:t>
            </a:r>
            <a:r>
              <a:rPr lang="en-US" sz="700" b="1" i="0" dirty="0" err="1">
                <a:solidFill>
                  <a:srgbClr val="F26622"/>
                </a:solidFill>
                <a:latin typeface="Verdana"/>
                <a:cs typeface="Verdana"/>
              </a:rPr>
              <a:t>fundacaorenova.org</a:t>
            </a:r>
            <a:endParaRPr lang="en-US" sz="700" b="1" i="0" dirty="0">
              <a:solidFill>
                <a:srgbClr val="F26622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325356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/Tópico/N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6089650" y="-53880"/>
            <a:ext cx="3115926" cy="526472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imbol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8447" y="4455648"/>
            <a:ext cx="392966" cy="403690"/>
          </a:xfrm>
          <a:prstGeom prst="rect">
            <a:avLst/>
          </a:prstGeom>
        </p:spPr>
      </p:pic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95930" y="298262"/>
            <a:ext cx="5376738" cy="1150938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20000"/>
              </a:lnSpc>
              <a:buNone/>
              <a:defRPr sz="2400" b="1" i="0">
                <a:solidFill>
                  <a:srgbClr val="F2662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 err="1"/>
              <a:t>Título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Verdana Bold 24pt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291869" y="1582722"/>
            <a:ext cx="5380800" cy="2584465"/>
          </a:xfrm>
          <a:prstGeom prst="rect">
            <a:avLst/>
          </a:prstGeom>
        </p:spPr>
        <p:txBody>
          <a:bodyPr vert="horz"/>
          <a:lstStyle>
            <a:lvl1pPr marL="171450" indent="-171450">
              <a:lnSpc>
                <a:spcPct val="150000"/>
              </a:lnSpc>
              <a:buFont typeface="Wingdings" charset="2"/>
              <a:buChar char="§"/>
              <a:defRPr sz="1200" baseline="0">
                <a:solidFill>
                  <a:srgbClr val="000000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 err="1"/>
              <a:t>Texto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tópicos</a:t>
            </a:r>
            <a:r>
              <a:rPr lang="en-US" dirty="0"/>
              <a:t> Verdana 12pt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507163" y="388982"/>
            <a:ext cx="2254250" cy="481875"/>
          </a:xfrm>
          <a:prstGeom prst="rect">
            <a:avLst/>
          </a:prstGeom>
        </p:spPr>
        <p:txBody>
          <a:bodyPr vert="horz" lIns="0" rIns="0"/>
          <a:lstStyle>
            <a:lvl1pPr marL="0" indent="0">
              <a:lnSpc>
                <a:spcPct val="120000"/>
              </a:lnSpc>
              <a:buNone/>
              <a:defRPr sz="1800" b="1" i="0" baseline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/>
              <a:t>NOTA 18PT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515034" y="1094800"/>
            <a:ext cx="330873" cy="417105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20000"/>
              </a:lnSpc>
              <a:buNone/>
              <a:defRPr sz="2200" b="1" i="0">
                <a:solidFill>
                  <a:srgbClr val="FBFCFF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/>
              <a:t>1.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6515034" y="2522038"/>
            <a:ext cx="330873" cy="417105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20000"/>
              </a:lnSpc>
              <a:buNone/>
              <a:defRPr sz="2200" b="1" i="0">
                <a:solidFill>
                  <a:srgbClr val="FBFCFF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/>
              <a:t>2.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6803334" y="1154114"/>
            <a:ext cx="1953316" cy="117246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50000"/>
              </a:lnSpc>
              <a:buFont typeface="Wingdings" charset="2"/>
              <a:buNone/>
              <a:defRPr sz="1200" i="1" baseline="0">
                <a:solidFill>
                  <a:srgbClr val="FBFCFF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/>
              <a:t>Verdana </a:t>
            </a:r>
            <a:r>
              <a:rPr lang="en-US" dirty="0" err="1"/>
              <a:t>Itálico</a:t>
            </a:r>
            <a:r>
              <a:rPr lang="en-US" dirty="0"/>
              <a:t> 12pt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7" hasCustomPrompt="1"/>
          </p:nvPr>
        </p:nvSpPr>
        <p:spPr>
          <a:xfrm>
            <a:off x="6803334" y="2581359"/>
            <a:ext cx="1958079" cy="117246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50000"/>
              </a:lnSpc>
              <a:buFont typeface="Wingdings" charset="2"/>
              <a:buNone/>
              <a:defRPr sz="1200" i="1" baseline="0">
                <a:solidFill>
                  <a:srgbClr val="FBFCFF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/>
              <a:t>Verdana </a:t>
            </a:r>
            <a:r>
              <a:rPr lang="en-US" dirty="0" err="1"/>
              <a:t>Itálico</a:t>
            </a:r>
            <a:r>
              <a:rPr lang="en-US" dirty="0"/>
              <a:t> 12pt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281309" y="4611640"/>
            <a:ext cx="260282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3EF4C96-E1DF-BE4D-8017-F1C029622898}" type="slidenum">
              <a:rPr lang="en-US" sz="700" b="1" smtClean="0">
                <a:solidFill>
                  <a:schemeClr val="accent2"/>
                </a:solidFill>
                <a:latin typeface="Verdana"/>
                <a:cs typeface="Verdana"/>
              </a:rPr>
              <a:t>‹nº›</a:t>
            </a:fld>
            <a:r>
              <a:rPr lang="en-US" sz="700" dirty="0">
                <a:solidFill>
                  <a:srgbClr val="000000"/>
                </a:solidFill>
                <a:latin typeface="Verdana"/>
                <a:cs typeface="Verdana"/>
              </a:rPr>
              <a:t> | FUNDAÇÃO RENOVA | </a:t>
            </a:r>
            <a:r>
              <a:rPr lang="en-US" sz="700" b="1" i="0" dirty="0" err="1">
                <a:solidFill>
                  <a:srgbClr val="F26622"/>
                </a:solidFill>
                <a:latin typeface="Verdana"/>
                <a:cs typeface="Verdana"/>
              </a:rPr>
              <a:t>fundacaorenova.org</a:t>
            </a:r>
            <a:endParaRPr lang="en-US" sz="700" b="1" i="0" dirty="0">
              <a:solidFill>
                <a:srgbClr val="F26622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6091954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/Tópico/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imbolo_co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2002" y="4459300"/>
            <a:ext cx="389411" cy="400038"/>
          </a:xfrm>
          <a:prstGeom prst="rect">
            <a:avLst/>
          </a:prstGeom>
        </p:spPr>
      </p:pic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95930" y="298262"/>
            <a:ext cx="3775767" cy="1150938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20000"/>
              </a:lnSpc>
              <a:buNone/>
              <a:defRPr sz="2400" b="1" i="0">
                <a:solidFill>
                  <a:srgbClr val="F2662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 err="1"/>
              <a:t>Título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Verdana Bold 24pt</a:t>
            </a:r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291869" y="1582722"/>
            <a:ext cx="3778620" cy="2584465"/>
          </a:xfrm>
          <a:prstGeom prst="rect">
            <a:avLst/>
          </a:prstGeom>
        </p:spPr>
        <p:txBody>
          <a:bodyPr vert="horz"/>
          <a:lstStyle>
            <a:lvl1pPr marL="171450" indent="-171450">
              <a:lnSpc>
                <a:spcPct val="150000"/>
              </a:lnSpc>
              <a:buFont typeface="Wingdings" charset="2"/>
              <a:buChar char="§"/>
              <a:defRPr sz="1200" baseline="0">
                <a:solidFill>
                  <a:srgbClr val="000000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 err="1"/>
              <a:t>Texto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tópicos</a:t>
            </a:r>
            <a:r>
              <a:rPr lang="en-US" dirty="0"/>
              <a:t> Verdana 12pt</a:t>
            </a:r>
          </a:p>
        </p:txBody>
      </p:sp>
      <p:sp>
        <p:nvSpPr>
          <p:cNvPr id="6" name="Chart Placeholder 15"/>
          <p:cNvSpPr>
            <a:spLocks noGrp="1"/>
          </p:cNvSpPr>
          <p:nvPr>
            <p:ph type="chart" sz="quarter" idx="13" hasCustomPrompt="1"/>
          </p:nvPr>
        </p:nvSpPr>
        <p:spPr>
          <a:xfrm>
            <a:off x="4229100" y="1582721"/>
            <a:ext cx="4527550" cy="2591169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800" b="1">
                <a:latin typeface="Verdana"/>
                <a:cs typeface="Verdana"/>
              </a:defRPr>
            </a:lvl1pPr>
          </a:lstStyle>
          <a:p>
            <a:r>
              <a:rPr lang="en-US" dirty="0"/>
              <a:t>TÍTULO DO GRÁFICO VERDANA BOLD CAIXA ALTA 8PT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281309" y="4611640"/>
            <a:ext cx="260282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3EF4C96-E1DF-BE4D-8017-F1C029622898}" type="slidenum">
              <a:rPr lang="en-US" sz="700" b="1" smtClean="0">
                <a:solidFill>
                  <a:schemeClr val="accent2"/>
                </a:solidFill>
                <a:latin typeface="Verdana"/>
                <a:cs typeface="Verdana"/>
              </a:rPr>
              <a:t>‹nº›</a:t>
            </a:fld>
            <a:r>
              <a:rPr lang="en-US" sz="700" dirty="0">
                <a:solidFill>
                  <a:srgbClr val="000000"/>
                </a:solidFill>
                <a:latin typeface="Verdana"/>
                <a:cs typeface="Verdana"/>
              </a:rPr>
              <a:t> | FUNDAÇÃO RENOVA | </a:t>
            </a:r>
            <a:r>
              <a:rPr lang="en-US" sz="700" b="1" i="0" dirty="0" err="1">
                <a:solidFill>
                  <a:srgbClr val="F26622"/>
                </a:solidFill>
                <a:latin typeface="Verdana"/>
                <a:cs typeface="Verdana"/>
              </a:rPr>
              <a:t>fundacaorenova.org</a:t>
            </a:r>
            <a:endParaRPr lang="en-US" sz="700" b="1" i="0" dirty="0">
              <a:solidFill>
                <a:srgbClr val="F26622"/>
              </a:solidFill>
              <a:latin typeface="Verdana"/>
              <a:cs typeface="Verdana"/>
            </a:endParaRPr>
          </a:p>
        </p:txBody>
      </p:sp>
      <p:pic>
        <p:nvPicPr>
          <p:cNvPr id="11" name="Picture 5" descr="Pessoas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6245" y="361237"/>
            <a:ext cx="270164" cy="27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0700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/Tópico/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imbolo_co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2002" y="4459300"/>
            <a:ext cx="389411" cy="400038"/>
          </a:xfrm>
          <a:prstGeom prst="rect">
            <a:avLst/>
          </a:prstGeom>
        </p:spPr>
      </p:pic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95930" y="298262"/>
            <a:ext cx="3775767" cy="1150938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20000"/>
              </a:lnSpc>
              <a:buNone/>
              <a:defRPr sz="2400" b="1" i="0">
                <a:solidFill>
                  <a:srgbClr val="F2662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 err="1"/>
              <a:t>Título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Verdana Bold 24pt</a:t>
            </a:r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291869" y="1582722"/>
            <a:ext cx="3778620" cy="2584465"/>
          </a:xfrm>
          <a:prstGeom prst="rect">
            <a:avLst/>
          </a:prstGeom>
        </p:spPr>
        <p:txBody>
          <a:bodyPr vert="horz"/>
          <a:lstStyle>
            <a:lvl1pPr marL="171450" indent="-171450">
              <a:lnSpc>
                <a:spcPct val="150000"/>
              </a:lnSpc>
              <a:buFont typeface="Wingdings" charset="2"/>
              <a:buChar char="§"/>
              <a:defRPr sz="1200" baseline="0">
                <a:solidFill>
                  <a:srgbClr val="000000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 err="1"/>
              <a:t>Texto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tópicos</a:t>
            </a:r>
            <a:r>
              <a:rPr lang="en-US" dirty="0"/>
              <a:t> Verdana 12pt</a:t>
            </a:r>
          </a:p>
        </p:txBody>
      </p:sp>
      <p:sp>
        <p:nvSpPr>
          <p:cNvPr id="7" name="Table Placeholder 8"/>
          <p:cNvSpPr>
            <a:spLocks noGrp="1"/>
          </p:cNvSpPr>
          <p:nvPr>
            <p:ph type="tbl" sz="quarter" idx="13" hasCustomPrompt="1"/>
          </p:nvPr>
        </p:nvSpPr>
        <p:spPr>
          <a:xfrm>
            <a:off x="4221164" y="1582722"/>
            <a:ext cx="4535486" cy="2584466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800" b="1" baseline="0">
                <a:latin typeface="Verdana"/>
                <a:cs typeface="Verdana"/>
              </a:defRPr>
            </a:lvl1pPr>
          </a:lstStyle>
          <a:p>
            <a:r>
              <a:rPr lang="en-US" dirty="0"/>
              <a:t>TABELA VERDANA BOLD CAIXA ALTA 8PT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281309" y="4611640"/>
            <a:ext cx="260282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3EF4C96-E1DF-BE4D-8017-F1C029622898}" type="slidenum">
              <a:rPr lang="en-US" sz="700" b="1" smtClean="0">
                <a:solidFill>
                  <a:schemeClr val="accent2"/>
                </a:solidFill>
                <a:latin typeface="Verdana"/>
                <a:cs typeface="Verdana"/>
              </a:rPr>
              <a:t>‹nº›</a:t>
            </a:fld>
            <a:r>
              <a:rPr lang="en-US" sz="700" dirty="0">
                <a:solidFill>
                  <a:srgbClr val="000000"/>
                </a:solidFill>
                <a:latin typeface="Verdana"/>
                <a:cs typeface="Verdana"/>
              </a:rPr>
              <a:t> | FUNDAÇÃO RENOVA | </a:t>
            </a:r>
            <a:r>
              <a:rPr lang="en-US" sz="700" b="1" i="0" dirty="0" err="1">
                <a:solidFill>
                  <a:srgbClr val="F26622"/>
                </a:solidFill>
                <a:latin typeface="Verdana"/>
                <a:cs typeface="Verdana"/>
              </a:rPr>
              <a:t>fundacaorenova.org</a:t>
            </a:r>
            <a:endParaRPr lang="en-US" sz="700" b="1" i="0" dirty="0">
              <a:solidFill>
                <a:srgbClr val="F26622"/>
              </a:solidFill>
              <a:latin typeface="Verdana"/>
              <a:cs typeface="Verdana"/>
            </a:endParaRPr>
          </a:p>
        </p:txBody>
      </p:sp>
      <p:pic>
        <p:nvPicPr>
          <p:cNvPr id="10" name="Picture 5" descr="Pessoas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6245" y="361237"/>
            <a:ext cx="270164" cy="27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7688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imbolo_co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2002" y="4459300"/>
            <a:ext cx="389411" cy="400038"/>
          </a:xfrm>
          <a:prstGeom prst="rect">
            <a:avLst/>
          </a:prstGeom>
        </p:spPr>
      </p:pic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95930" y="298262"/>
            <a:ext cx="3775767" cy="1150938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20000"/>
              </a:lnSpc>
              <a:buNone/>
              <a:defRPr sz="2400" b="1" i="0">
                <a:solidFill>
                  <a:srgbClr val="F2662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 err="1"/>
              <a:t>Título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Verdana Bold 24pt</a:t>
            </a:r>
          </a:p>
        </p:txBody>
      </p:sp>
      <p:sp>
        <p:nvSpPr>
          <p:cNvPr id="6" name="Table Placeholder 7"/>
          <p:cNvSpPr>
            <a:spLocks noGrp="1"/>
          </p:cNvSpPr>
          <p:nvPr>
            <p:ph type="tbl" sz="quarter" idx="11" hasCustomPrompt="1"/>
          </p:nvPr>
        </p:nvSpPr>
        <p:spPr>
          <a:xfrm>
            <a:off x="295930" y="1571625"/>
            <a:ext cx="8460720" cy="259556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800" b="1">
                <a:latin typeface="Verdana"/>
                <a:cs typeface="Verdana"/>
              </a:defRPr>
            </a:lvl1pPr>
          </a:lstStyle>
          <a:p>
            <a:r>
              <a:rPr lang="en-US" dirty="0"/>
              <a:t>TABELA VERDANA BOLD CAIXA ALTA 8PT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281309" y="4611640"/>
            <a:ext cx="260282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3EF4C96-E1DF-BE4D-8017-F1C029622898}" type="slidenum">
              <a:rPr lang="en-US" sz="700" b="1" smtClean="0">
                <a:solidFill>
                  <a:schemeClr val="accent2"/>
                </a:solidFill>
                <a:latin typeface="Verdana"/>
                <a:cs typeface="Verdana"/>
              </a:rPr>
              <a:t>‹nº›</a:t>
            </a:fld>
            <a:r>
              <a:rPr lang="en-US" sz="700" dirty="0">
                <a:solidFill>
                  <a:srgbClr val="000000"/>
                </a:solidFill>
                <a:latin typeface="Verdana"/>
                <a:cs typeface="Verdana"/>
              </a:rPr>
              <a:t> | FUNDAÇÃO RENOVA | </a:t>
            </a:r>
            <a:r>
              <a:rPr lang="en-US" sz="700" b="1" i="0" dirty="0" err="1">
                <a:solidFill>
                  <a:srgbClr val="F26622"/>
                </a:solidFill>
                <a:latin typeface="Verdana"/>
                <a:cs typeface="Verdana"/>
              </a:rPr>
              <a:t>fundacaorenova.org</a:t>
            </a:r>
            <a:endParaRPr lang="en-US" sz="700" b="1" i="0" dirty="0">
              <a:solidFill>
                <a:srgbClr val="F26622"/>
              </a:solidFill>
              <a:latin typeface="Verdana"/>
              <a:cs typeface="Verdana"/>
            </a:endParaRPr>
          </a:p>
        </p:txBody>
      </p:sp>
      <p:pic>
        <p:nvPicPr>
          <p:cNvPr id="9" name="Picture 5" descr="Pessoas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6245" y="361237"/>
            <a:ext cx="270164" cy="27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9062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áfico/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imbolo_co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2002" y="4459300"/>
            <a:ext cx="389411" cy="400038"/>
          </a:xfrm>
          <a:prstGeom prst="rect">
            <a:avLst/>
          </a:prstGeom>
        </p:spPr>
      </p:pic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95930" y="298262"/>
            <a:ext cx="3775767" cy="1150938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20000"/>
              </a:lnSpc>
              <a:buNone/>
              <a:defRPr sz="2400" b="1" i="0">
                <a:solidFill>
                  <a:srgbClr val="F2662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 err="1"/>
              <a:t>Título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Verdana Bold 24pt</a:t>
            </a:r>
          </a:p>
        </p:txBody>
      </p:sp>
      <p:sp>
        <p:nvSpPr>
          <p:cNvPr id="6" name="Chart Placeholder 15"/>
          <p:cNvSpPr>
            <a:spLocks noGrp="1"/>
          </p:cNvSpPr>
          <p:nvPr>
            <p:ph type="chart" sz="quarter" idx="14" hasCustomPrompt="1"/>
          </p:nvPr>
        </p:nvSpPr>
        <p:spPr>
          <a:xfrm>
            <a:off x="295421" y="1582721"/>
            <a:ext cx="3778104" cy="2591169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800" b="1">
                <a:latin typeface="Verdana"/>
                <a:cs typeface="Verdana"/>
              </a:defRPr>
            </a:lvl1pPr>
          </a:lstStyle>
          <a:p>
            <a:r>
              <a:rPr lang="en-US" dirty="0"/>
              <a:t>TÍTULO DO GRÁFICO VERDANA BOLD CAIXA ALTA 8PT</a:t>
            </a:r>
          </a:p>
        </p:txBody>
      </p:sp>
      <p:sp>
        <p:nvSpPr>
          <p:cNvPr id="7" name="Chart Placeholder 15"/>
          <p:cNvSpPr>
            <a:spLocks noGrp="1"/>
          </p:cNvSpPr>
          <p:nvPr>
            <p:ph type="chart" sz="quarter" idx="15" hasCustomPrompt="1"/>
          </p:nvPr>
        </p:nvSpPr>
        <p:spPr>
          <a:xfrm>
            <a:off x="4983309" y="1582721"/>
            <a:ext cx="3778104" cy="2591169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800" b="1">
                <a:latin typeface="Verdana"/>
                <a:cs typeface="Verdana"/>
              </a:defRPr>
            </a:lvl1pPr>
          </a:lstStyle>
          <a:p>
            <a:r>
              <a:rPr lang="en-US" dirty="0"/>
              <a:t>TÍTULO DO GRÁFICO VERDANA BOLD CAIXA ALTA 8PT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281309" y="4611640"/>
            <a:ext cx="260282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3EF4C96-E1DF-BE4D-8017-F1C029622898}" type="slidenum">
              <a:rPr lang="en-US" sz="700" b="1" smtClean="0">
                <a:solidFill>
                  <a:schemeClr val="accent2"/>
                </a:solidFill>
                <a:latin typeface="Verdana"/>
                <a:cs typeface="Verdana"/>
              </a:rPr>
              <a:t>‹nº›</a:t>
            </a:fld>
            <a:r>
              <a:rPr lang="en-US" sz="700" dirty="0">
                <a:solidFill>
                  <a:srgbClr val="000000"/>
                </a:solidFill>
                <a:latin typeface="Verdana"/>
                <a:cs typeface="Verdana"/>
              </a:rPr>
              <a:t> | FUNDAÇÃO RENOVA | </a:t>
            </a:r>
            <a:r>
              <a:rPr lang="en-US" sz="700" b="1" i="0" dirty="0" err="1">
                <a:solidFill>
                  <a:srgbClr val="F26622"/>
                </a:solidFill>
                <a:latin typeface="Verdana"/>
                <a:cs typeface="Verdana"/>
              </a:rPr>
              <a:t>fundacaorenova.org</a:t>
            </a:r>
            <a:endParaRPr lang="en-US" sz="700" b="1" i="0" dirty="0">
              <a:solidFill>
                <a:srgbClr val="F26622"/>
              </a:solidFill>
              <a:latin typeface="Verdana"/>
              <a:cs typeface="Verdana"/>
            </a:endParaRPr>
          </a:p>
        </p:txBody>
      </p:sp>
      <p:pic>
        <p:nvPicPr>
          <p:cNvPr id="10" name="Picture 5" descr="Pessoas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6245" y="361237"/>
            <a:ext cx="270164" cy="27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424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/Tóp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imbolo_co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2002" y="4459300"/>
            <a:ext cx="389411" cy="400038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95929" y="298262"/>
            <a:ext cx="6204884" cy="1150938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20000"/>
              </a:lnSpc>
              <a:buNone/>
              <a:defRPr sz="2400" b="1" i="0">
                <a:solidFill>
                  <a:schemeClr val="accent3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 err="1"/>
              <a:t>Título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Verdana Bold 24pt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297917" y="1495681"/>
            <a:ext cx="6202896" cy="33674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="1" spc="0">
                <a:solidFill>
                  <a:srgbClr val="000000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 err="1"/>
              <a:t>Subtítulo</a:t>
            </a:r>
            <a:r>
              <a:rPr lang="en-US" dirty="0"/>
              <a:t> Verdana Bold 14pt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291868" y="1875209"/>
            <a:ext cx="6208945" cy="2291979"/>
          </a:xfrm>
          <a:prstGeom prst="rect">
            <a:avLst/>
          </a:prstGeom>
        </p:spPr>
        <p:txBody>
          <a:bodyPr vert="horz"/>
          <a:lstStyle>
            <a:lvl1pPr marL="171450" indent="-171450">
              <a:lnSpc>
                <a:spcPct val="150000"/>
              </a:lnSpc>
              <a:buFont typeface="Wingdings" charset="2"/>
              <a:buChar char="§"/>
              <a:defRPr sz="1200" baseline="0">
                <a:solidFill>
                  <a:srgbClr val="000000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 err="1"/>
              <a:t>Texto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tópicos</a:t>
            </a:r>
            <a:r>
              <a:rPr lang="en-US" dirty="0"/>
              <a:t> Verdana 12pt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281309" y="4611640"/>
            <a:ext cx="278877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17C9F2A-0A98-6E45-BA58-B2CFC9981699}" type="slidenum">
              <a:rPr lang="en-US" sz="700" b="1" smtClean="0">
                <a:solidFill>
                  <a:schemeClr val="tx2"/>
                </a:solidFill>
                <a:latin typeface="Verdana"/>
                <a:cs typeface="Verdana"/>
              </a:rPr>
              <a:t>‹nº›</a:t>
            </a:fld>
            <a:r>
              <a:rPr lang="en-US" sz="700" dirty="0">
                <a:solidFill>
                  <a:schemeClr val="tx2"/>
                </a:solidFill>
                <a:latin typeface="Verdana"/>
                <a:cs typeface="Verdana"/>
              </a:rPr>
              <a:t> | FUNDAÇÃO RENOVA | </a:t>
            </a:r>
            <a:r>
              <a:rPr lang="en-US" sz="700" b="1" i="0" dirty="0" err="1">
                <a:solidFill>
                  <a:schemeClr val="tx2"/>
                </a:solidFill>
                <a:latin typeface="Verdana"/>
                <a:cs typeface="Verdana"/>
              </a:rPr>
              <a:t>fundacaorenova.org</a:t>
            </a:r>
            <a:endParaRPr lang="en-US" sz="700" b="1" i="0" dirty="0">
              <a:solidFill>
                <a:schemeClr val="tx2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9392550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ção/Imagem de fun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9D9D9"/>
          </a:solidFill>
        </p:spPr>
        <p:txBody>
          <a:bodyPr vert="horz" anchor="ctr"/>
          <a:lstStyle>
            <a:lvl1pPr marL="0" indent="0" algn="ctr">
              <a:buNone/>
              <a:defRPr sz="800" b="1">
                <a:latin typeface="Verdana"/>
                <a:cs typeface="Verdana"/>
              </a:defRPr>
            </a:lvl1pPr>
          </a:lstStyle>
          <a:p>
            <a:r>
              <a:rPr lang="en-US" dirty="0"/>
              <a:t>IMAGEM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96402" y="301625"/>
            <a:ext cx="5378911" cy="3621937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18000"/>
              </a:lnSpc>
              <a:buNone/>
              <a:defRPr sz="2400" b="1" i="0" spc="-10" baseline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 err="1"/>
              <a:t>Citação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frase</a:t>
            </a:r>
            <a:r>
              <a:rPr lang="en-US" dirty="0"/>
              <a:t> de </a:t>
            </a:r>
            <a:r>
              <a:rPr lang="en-US" dirty="0" err="1"/>
              <a:t>impacto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Verdana Bold 24pt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92305" y="4167187"/>
            <a:ext cx="3781220" cy="2116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800" b="1" i="1" baseline="0">
                <a:solidFill>
                  <a:schemeClr val="bg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x-none" dirty="0"/>
              <a:t>Créditos da imagem / Verdana Bold Itálico 8pt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4617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/Imagem de fun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9D9D9"/>
          </a:solidFill>
        </p:spPr>
        <p:txBody>
          <a:bodyPr vert="horz" anchor="ctr"/>
          <a:lstStyle>
            <a:lvl1pPr marL="0" indent="0" algn="ctr">
              <a:buNone/>
              <a:defRPr sz="800" b="1">
                <a:latin typeface="Verdana"/>
                <a:cs typeface="Verdana"/>
              </a:defRPr>
            </a:lvl1pPr>
          </a:lstStyle>
          <a:p>
            <a:r>
              <a:rPr lang="en-US" dirty="0"/>
              <a:t>IMAGEM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92305" y="4167187"/>
            <a:ext cx="3781220" cy="2116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800" b="1" i="1" baseline="0">
                <a:solidFill>
                  <a:schemeClr val="bg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x-none" dirty="0"/>
              <a:t>Créditos da imagem / Verdana Bold Itálico 8pt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1" y="1438276"/>
            <a:ext cx="3423920" cy="24022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lIns="720000" tIns="360000" rIns="360000" bIns="360000" anchor="t" anchorCtr="0"/>
          <a:lstStyle>
            <a:lvl1pPr marL="0" indent="0">
              <a:lnSpc>
                <a:spcPct val="115000"/>
              </a:lnSpc>
              <a:buNone/>
              <a:defRPr sz="1600" b="1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 err="1"/>
              <a:t>Texto</a:t>
            </a:r>
            <a:r>
              <a:rPr lang="en-US" dirty="0"/>
              <a:t> Verdana </a:t>
            </a:r>
            <a:br>
              <a:rPr lang="en-US" dirty="0"/>
            </a:br>
            <a:r>
              <a:rPr lang="en-US" dirty="0"/>
              <a:t>Bold 16pt</a:t>
            </a:r>
          </a:p>
        </p:txBody>
      </p:sp>
    </p:spTree>
    <p:extLst>
      <p:ext uri="{BB962C8B-B14F-4D97-AF65-F5344CB8AC3E}">
        <p14:creationId xmlns:p14="http://schemas.microsoft.com/office/powerpoint/2010/main" val="193909494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/Legenda/Crédi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9D9D9"/>
          </a:solidFill>
        </p:spPr>
        <p:txBody>
          <a:bodyPr vert="horz" lIns="121899" tIns="60949" rIns="121899" bIns="60949" anchor="ctr"/>
          <a:lstStyle>
            <a:lvl1pPr marL="0" indent="0" algn="ctr">
              <a:buNone/>
              <a:defRPr sz="825" b="1">
                <a:latin typeface="Verdana"/>
                <a:cs typeface="Verdana"/>
              </a:defRPr>
            </a:lvl1pPr>
          </a:lstStyle>
          <a:p>
            <a:r>
              <a:rPr lang="en-US" dirty="0"/>
              <a:t>IMAGEM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343901"/>
            <a:ext cx="9144000" cy="798410"/>
          </a:xfrm>
          <a:prstGeom prst="rect">
            <a:avLst/>
          </a:prstGeom>
          <a:solidFill>
            <a:schemeClr val="accent2">
              <a:alpha val="80000"/>
            </a:schemeClr>
          </a:solidFill>
        </p:spPr>
        <p:txBody>
          <a:bodyPr vert="horz" lIns="540000" tIns="540000" rIns="1440000" bIns="540000" anchor="ctr"/>
          <a:lstStyle>
            <a:lvl1pPr marL="0" indent="0">
              <a:lnSpc>
                <a:spcPct val="140000"/>
              </a:lnSpc>
              <a:buNone/>
              <a:defRPr sz="900" b="1" spc="0" baseline="0">
                <a:solidFill>
                  <a:schemeClr val="bg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 err="1"/>
              <a:t>Legenda</a:t>
            </a:r>
            <a:r>
              <a:rPr lang="en-US" dirty="0"/>
              <a:t> | </a:t>
            </a:r>
            <a:r>
              <a:rPr lang="en-US" dirty="0" err="1"/>
              <a:t>Créditos</a:t>
            </a:r>
            <a:r>
              <a:rPr lang="en-US" dirty="0"/>
              <a:t> da </a:t>
            </a:r>
            <a:r>
              <a:rPr lang="en-US" dirty="0" err="1"/>
              <a:t>imagem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Verdana Bold 12pts</a:t>
            </a:r>
          </a:p>
        </p:txBody>
      </p:sp>
    </p:spTree>
    <p:extLst>
      <p:ext uri="{BB962C8B-B14F-4D97-AF65-F5344CB8AC3E}">
        <p14:creationId xmlns:p14="http://schemas.microsoft.com/office/powerpoint/2010/main" val="19798232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/Tópico/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" y="0"/>
            <a:ext cx="4195097" cy="5143499"/>
          </a:xfrm>
          <a:prstGeom prst="rect">
            <a:avLst/>
          </a:prstGeom>
          <a:solidFill>
            <a:srgbClr val="F266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95931" y="298262"/>
            <a:ext cx="3482184" cy="1150938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20000"/>
              </a:lnSpc>
              <a:buNone/>
              <a:defRPr sz="2400" b="1" i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 err="1"/>
              <a:t>Título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Verdana Bold 24pt</a:t>
            </a:r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291869" y="1582723"/>
            <a:ext cx="3486246" cy="2422208"/>
          </a:xfrm>
          <a:prstGeom prst="rect">
            <a:avLst/>
          </a:prstGeom>
        </p:spPr>
        <p:txBody>
          <a:bodyPr vert="horz"/>
          <a:lstStyle>
            <a:lvl1pPr marL="171450" indent="-171450">
              <a:lnSpc>
                <a:spcPct val="150000"/>
              </a:lnSpc>
              <a:buFont typeface="Wingdings" charset="2"/>
              <a:buChar char="§"/>
              <a:defRPr sz="120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 err="1"/>
              <a:t>Texto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tópicos</a:t>
            </a:r>
            <a:r>
              <a:rPr lang="en-US" dirty="0"/>
              <a:t> Verdana 12pt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92305" y="4167187"/>
            <a:ext cx="3485810" cy="2116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800" b="1" i="1" baseline="0">
                <a:solidFill>
                  <a:schemeClr val="bg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x-none" dirty="0"/>
              <a:t>Créditos da imagem / Verdana Bold Itálico 8pt</a:t>
            </a:r>
            <a:endParaRPr lang="en-US"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4195763" y="0"/>
            <a:ext cx="4948237" cy="5143500"/>
          </a:xfrm>
          <a:prstGeom prst="rect">
            <a:avLst/>
          </a:prstGeom>
          <a:solidFill>
            <a:srgbClr val="D9D9D9"/>
          </a:solidFill>
        </p:spPr>
        <p:txBody>
          <a:bodyPr vert="horz" anchor="ctr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800" b="1">
                <a:latin typeface="Verdana"/>
                <a:cs typeface="Verdana"/>
              </a:defRPr>
            </a:lvl1pPr>
          </a:lstStyle>
          <a:p>
            <a:r>
              <a:rPr lang="en-US" dirty="0"/>
              <a:t>IMAGEM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281309" y="4611640"/>
            <a:ext cx="264877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AD83C5F-2074-8145-BCDC-9C7CDFC8B277}" type="slidenum">
              <a:rPr lang="en-US" sz="700" b="1" smtClean="0">
                <a:solidFill>
                  <a:schemeClr val="bg1"/>
                </a:solidFill>
                <a:latin typeface="Verdana"/>
                <a:cs typeface="Verdana"/>
              </a:rPr>
              <a:t>‹nº›</a:t>
            </a:fld>
            <a:r>
              <a:rPr lang="en-US" sz="700" dirty="0">
                <a:solidFill>
                  <a:schemeClr val="bg1"/>
                </a:solidFill>
                <a:latin typeface="Verdana"/>
                <a:cs typeface="Verdana"/>
              </a:rPr>
              <a:t> | FUNDAÇÃO RENOVA | </a:t>
            </a:r>
            <a:r>
              <a:rPr lang="en-US" sz="700" b="1" i="0" dirty="0" err="1">
                <a:solidFill>
                  <a:schemeClr val="bg1"/>
                </a:solidFill>
                <a:latin typeface="Verdana"/>
                <a:cs typeface="Verdana"/>
              </a:rPr>
              <a:t>fundacaorenova.org</a:t>
            </a:r>
            <a:endParaRPr lang="en-US" sz="700" b="1" i="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6912485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/Texto/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9D9D9"/>
          </a:solidFill>
        </p:spPr>
        <p:txBody>
          <a:bodyPr vert="horz" anchor="ctr"/>
          <a:lstStyle>
            <a:lvl1pPr marL="0" indent="0" algn="ctr">
              <a:buNone/>
              <a:defRPr sz="800" b="1">
                <a:latin typeface="Verdana"/>
                <a:cs typeface="Verdana"/>
              </a:defRPr>
            </a:lvl1pPr>
          </a:lstStyle>
          <a:p>
            <a:r>
              <a:rPr lang="en-US" dirty="0"/>
              <a:t>IMAGEM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1438275"/>
            <a:ext cx="3423920" cy="2402205"/>
          </a:xfrm>
          <a:prstGeom prst="rect">
            <a:avLst/>
          </a:prstGeom>
          <a:solidFill>
            <a:srgbClr val="F266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98244" y="1603775"/>
            <a:ext cx="2768926" cy="936225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lnSpc>
                <a:spcPct val="115000"/>
              </a:lnSpc>
              <a:buNone/>
              <a:defRPr sz="2400" b="1" baseline="0">
                <a:solidFill>
                  <a:schemeClr val="bg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/>
              <a:t>VERDANA BOLD 24PT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298244" y="2588025"/>
            <a:ext cx="2768926" cy="1075925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lnSpc>
                <a:spcPct val="130000"/>
              </a:lnSpc>
              <a:buNone/>
              <a:defRPr sz="1400" b="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/>
              <a:t>Verdana 14pt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92305" y="4167187"/>
            <a:ext cx="3781220" cy="2116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800" b="1" i="1" baseline="0">
                <a:solidFill>
                  <a:schemeClr val="bg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x-none" dirty="0"/>
              <a:t>Créditos da imagem / Verdana Bold Itálico 8pt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16860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/Imagem abaix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"/>
            <a:ext cx="9144000" cy="2186214"/>
          </a:xfrm>
          <a:prstGeom prst="rect">
            <a:avLst/>
          </a:prstGeom>
          <a:solidFill>
            <a:srgbClr val="F2662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238082" y="276447"/>
            <a:ext cx="3546383" cy="1659563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lnSpc>
                <a:spcPct val="190000"/>
              </a:lnSpc>
              <a:spcBef>
                <a:spcPts val="0"/>
              </a:spcBef>
              <a:buNone/>
              <a:defRPr sz="1000" b="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 err="1"/>
              <a:t>Texto</a:t>
            </a:r>
            <a:r>
              <a:rPr lang="en-US" dirty="0"/>
              <a:t> Verdana 10pt</a:t>
            </a:r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2286000"/>
            <a:ext cx="9144000" cy="2857500"/>
          </a:xfrm>
          <a:prstGeom prst="rect">
            <a:avLst/>
          </a:prstGeom>
          <a:solidFill>
            <a:srgbClr val="D9D9D9"/>
          </a:solidFill>
        </p:spPr>
        <p:txBody>
          <a:bodyPr vert="horz" anchor="ctr"/>
          <a:lstStyle>
            <a:lvl1pPr marL="0" indent="0" algn="ctr">
              <a:buNone/>
              <a:defRPr sz="800" b="1">
                <a:latin typeface="Verdana"/>
                <a:cs typeface="Verdana"/>
              </a:defRPr>
            </a:lvl1pPr>
          </a:lstStyle>
          <a:p>
            <a:r>
              <a:rPr lang="en-US" dirty="0"/>
              <a:t>IMAGEM</a:t>
            </a:r>
          </a:p>
        </p:txBody>
      </p:sp>
    </p:spTree>
    <p:extLst>
      <p:ext uri="{BB962C8B-B14F-4D97-AF65-F5344CB8AC3E}">
        <p14:creationId xmlns:p14="http://schemas.microsoft.com/office/powerpoint/2010/main" val="17718602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9D9D9"/>
          </a:solidFill>
        </p:spPr>
        <p:txBody>
          <a:bodyPr vert="horz" anchor="ctr"/>
          <a:lstStyle>
            <a:lvl1pPr marL="0" indent="0" algn="ctr">
              <a:buNone/>
              <a:defRPr sz="800" b="1">
                <a:latin typeface="Verdana"/>
                <a:cs typeface="Verdana"/>
              </a:defRPr>
            </a:lvl1pPr>
          </a:lstStyle>
          <a:p>
            <a:r>
              <a:rPr lang="en-US" dirty="0"/>
              <a:t>IMAGEM</a:t>
            </a:r>
          </a:p>
        </p:txBody>
      </p:sp>
    </p:spTree>
    <p:extLst>
      <p:ext uri="{BB962C8B-B14F-4D97-AF65-F5344CB8AC3E}">
        <p14:creationId xmlns:p14="http://schemas.microsoft.com/office/powerpoint/2010/main" val="21273645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pedie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imbolo_co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2002" y="4459300"/>
            <a:ext cx="389411" cy="400038"/>
          </a:xfrm>
          <a:prstGeom prst="rect">
            <a:avLst/>
          </a:prstGeom>
        </p:spPr>
      </p:pic>
      <p:pic>
        <p:nvPicPr>
          <p:cNvPr id="5" name="Picture 4" descr="Fundacao_Renova_Marca_RGB_1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01" y="474702"/>
            <a:ext cx="2351890" cy="704566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1433288" y="1581471"/>
            <a:ext cx="3367312" cy="2479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>
              <a:lnSpc>
                <a:spcPct val="180000"/>
              </a:lnSpc>
            </a:pPr>
            <a:r>
              <a:rPr lang="en-US" sz="1200" b="1" i="0" u="none" strike="noStrike" kern="1200" baseline="0" dirty="0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FALE CONOSCO</a:t>
            </a:r>
          </a:p>
          <a:p>
            <a:pPr rtl="0">
              <a:lnSpc>
                <a:spcPct val="180000"/>
              </a:lnSpc>
            </a:pPr>
            <a:r>
              <a:rPr lang="cs-CZ" sz="1000" b="0" i="0" u="none" strike="noStrike" kern="1200" baseline="0" dirty="0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0800 031 2303</a:t>
            </a:r>
          </a:p>
          <a:p>
            <a:pPr rtl="0">
              <a:lnSpc>
                <a:spcPct val="180000"/>
              </a:lnSpc>
            </a:pPr>
            <a:r>
              <a:rPr lang="cs-CZ" sz="1000" b="0" i="0" u="none" strike="noStrike" kern="1200" baseline="0" dirty="0" err="1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www.fundacaorenova.org</a:t>
            </a:r>
            <a:r>
              <a:rPr lang="cs-CZ" sz="1000" b="0" i="0" u="none" strike="noStrike" kern="1200" baseline="0" dirty="0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/fale-</a:t>
            </a:r>
            <a:r>
              <a:rPr lang="cs-CZ" sz="1000" b="0" i="0" u="none" strike="noStrike" kern="1200" baseline="0" dirty="0" err="1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conosco</a:t>
            </a:r>
            <a:endParaRPr lang="cs-CZ" sz="1000" b="0" i="0" u="none" strike="noStrike" kern="1200" baseline="0" dirty="0">
              <a:solidFill>
                <a:schemeClr val="tx1"/>
              </a:solidFill>
              <a:latin typeface="Verdana"/>
              <a:ea typeface="+mn-ea"/>
              <a:cs typeface="Verdana"/>
            </a:endParaRPr>
          </a:p>
          <a:p>
            <a:pPr rtl="0">
              <a:lnSpc>
                <a:spcPct val="180000"/>
              </a:lnSpc>
            </a:pPr>
            <a:endParaRPr lang="cs-CZ" sz="1100" b="0" i="0" u="none" strike="noStrike" kern="1200" baseline="0" dirty="0">
              <a:solidFill>
                <a:schemeClr val="tx1"/>
              </a:solidFill>
              <a:latin typeface="Verdana"/>
              <a:ea typeface="+mn-ea"/>
              <a:cs typeface="Verdana"/>
            </a:endParaRPr>
          </a:p>
          <a:p>
            <a:pPr rtl="0">
              <a:lnSpc>
                <a:spcPct val="180000"/>
              </a:lnSpc>
            </a:pPr>
            <a:r>
              <a:rPr lang="cs-CZ" sz="1200" b="1" i="0" u="none" strike="noStrike" kern="1200" baseline="0" dirty="0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OUVIDORIA</a:t>
            </a:r>
          </a:p>
          <a:p>
            <a:pPr rtl="0">
              <a:lnSpc>
                <a:spcPct val="180000"/>
              </a:lnSpc>
            </a:pPr>
            <a:r>
              <a:rPr lang="is-IS" sz="1000" b="0" i="0" u="none" strike="noStrike" kern="1200" baseline="0" dirty="0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0800 721 0717</a:t>
            </a:r>
          </a:p>
          <a:p>
            <a:pPr rtl="0">
              <a:lnSpc>
                <a:spcPct val="180000"/>
              </a:lnSpc>
            </a:pPr>
            <a:r>
              <a:rPr lang="en-US" sz="1000" b="0" i="0" u="none" strike="noStrike" kern="1200" baseline="0" dirty="0" err="1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ouvidoria@fundacaorenova.org</a:t>
            </a:r>
            <a:endParaRPr lang="en-US" sz="1000" b="0" i="0" u="none" strike="noStrike" kern="1200" baseline="0" dirty="0">
              <a:solidFill>
                <a:schemeClr val="tx1"/>
              </a:solidFill>
              <a:latin typeface="Verdana"/>
              <a:ea typeface="+mn-ea"/>
              <a:cs typeface="Verdana"/>
            </a:endParaRPr>
          </a:p>
          <a:p>
            <a:pPr rtl="0">
              <a:lnSpc>
                <a:spcPct val="180000"/>
              </a:lnSpc>
            </a:pPr>
            <a:r>
              <a:rPr lang="en-US" sz="1000" b="0" i="0" u="none" strike="noStrike" kern="1200" baseline="0" dirty="0" err="1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www.canalconfidencial.com.br</a:t>
            </a:r>
            <a:r>
              <a:rPr lang="en-US" sz="1000" b="0" i="0" u="none" strike="noStrike" kern="1200" baseline="0" dirty="0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/</a:t>
            </a:r>
            <a:r>
              <a:rPr lang="en-US" sz="1000" b="0" i="0" u="none" strike="noStrike" kern="1200" baseline="0" dirty="0" err="1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fundacaorenova</a:t>
            </a:r>
            <a:r>
              <a:rPr lang="en-US" sz="1000" b="0" i="0" u="none" strike="noStrike" kern="1200" baseline="0" dirty="0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/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281309" y="4611640"/>
            <a:ext cx="260282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3EF4C96-E1DF-BE4D-8017-F1C029622898}" type="slidenum">
              <a:rPr lang="en-US" sz="700" b="1" smtClean="0">
                <a:solidFill>
                  <a:schemeClr val="accent2"/>
                </a:solidFill>
                <a:latin typeface="Verdana"/>
                <a:cs typeface="Verdana"/>
              </a:rPr>
              <a:t>‹nº›</a:t>
            </a:fld>
            <a:r>
              <a:rPr lang="en-US" sz="700" dirty="0">
                <a:solidFill>
                  <a:srgbClr val="000000"/>
                </a:solidFill>
                <a:latin typeface="Verdana"/>
                <a:cs typeface="Verdana"/>
              </a:rPr>
              <a:t> | FUNDAÇÃO RENOVA | </a:t>
            </a:r>
            <a:r>
              <a:rPr lang="en-US" sz="700" b="1" i="0" dirty="0" err="1">
                <a:solidFill>
                  <a:srgbClr val="F26622"/>
                </a:solidFill>
                <a:latin typeface="Verdana"/>
                <a:cs typeface="Verdana"/>
              </a:rPr>
              <a:t>fundacaorenova.org</a:t>
            </a:r>
            <a:endParaRPr lang="en-US" sz="700" b="1" i="0" dirty="0">
              <a:solidFill>
                <a:srgbClr val="F26622"/>
              </a:solidFill>
              <a:latin typeface="Verdana"/>
              <a:cs typeface="Verdana"/>
            </a:endParaRPr>
          </a:p>
        </p:txBody>
      </p:sp>
      <p:sp>
        <p:nvSpPr>
          <p:cNvPr id="9" name="Rectangle 6"/>
          <p:cNvSpPr/>
          <p:nvPr userDrawn="1"/>
        </p:nvSpPr>
        <p:spPr>
          <a:xfrm>
            <a:off x="5243290" y="1581471"/>
            <a:ext cx="2267853" cy="26961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>
              <a:lnSpc>
                <a:spcPct val="180000"/>
              </a:lnSpc>
            </a:pPr>
            <a:r>
              <a:rPr lang="en-US" sz="1200" b="1" i="0" u="none" strike="noStrike" kern="1200" baseline="0" dirty="0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SITE</a:t>
            </a:r>
          </a:p>
          <a:p>
            <a:pPr rtl="0">
              <a:lnSpc>
                <a:spcPct val="180000"/>
              </a:lnSpc>
            </a:pPr>
            <a:r>
              <a:rPr lang="en-US" sz="1000" b="0" i="0" u="none" strike="noStrike" kern="1200" baseline="0" dirty="0" err="1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www.fundacaorenova.org</a:t>
            </a:r>
            <a:endParaRPr lang="en-US" sz="1000" b="0" i="0" u="none" strike="noStrike" kern="1200" baseline="0" dirty="0">
              <a:solidFill>
                <a:schemeClr val="tx1"/>
              </a:solidFill>
              <a:latin typeface="Verdana"/>
              <a:ea typeface="+mn-ea"/>
              <a:cs typeface="Verdana"/>
            </a:endParaRPr>
          </a:p>
          <a:p>
            <a:pPr rtl="0">
              <a:lnSpc>
                <a:spcPct val="180000"/>
              </a:lnSpc>
            </a:pPr>
            <a:endParaRPr lang="en-US" sz="1000" b="0" i="0" u="none" strike="noStrike" kern="1200" baseline="0" dirty="0">
              <a:solidFill>
                <a:schemeClr val="tx1"/>
              </a:solidFill>
              <a:latin typeface="Verdana"/>
              <a:ea typeface="+mn-ea"/>
              <a:cs typeface="Verdana"/>
            </a:endParaRPr>
          </a:p>
          <a:p>
            <a:pPr rtl="0">
              <a:lnSpc>
                <a:spcPct val="180000"/>
              </a:lnSpc>
            </a:pPr>
            <a:r>
              <a:rPr lang="en-US" sz="1200" b="1" i="0" u="none" strike="noStrike" kern="1200" baseline="0" dirty="0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REDES SOCIAIS</a:t>
            </a:r>
          </a:p>
          <a:p>
            <a:pPr rtl="0">
              <a:lnSpc>
                <a:spcPct val="180000"/>
              </a:lnSpc>
            </a:pPr>
            <a:r>
              <a:rPr lang="en-US" sz="1000" b="0" i="0" u="none" strike="noStrike" kern="1200" baseline="0" dirty="0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Facebook</a:t>
            </a:r>
          </a:p>
          <a:p>
            <a:pPr marL="0" marR="0" lvl="0" indent="0" algn="l" defTabSz="457200" rtl="0" eaLnBrk="1" fontAlgn="auto" latinLnBrk="0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 u="none" strike="noStrike" kern="1200" baseline="0" dirty="0" err="1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Youtube</a:t>
            </a:r>
            <a:endParaRPr lang="en-US" sz="1000" b="0" i="0" u="none" strike="noStrike" kern="1200" baseline="0" dirty="0">
              <a:solidFill>
                <a:schemeClr val="tx1"/>
              </a:solidFill>
              <a:latin typeface="Verdana"/>
              <a:ea typeface="+mn-ea"/>
              <a:cs typeface="Verdana"/>
            </a:endParaRPr>
          </a:p>
          <a:p>
            <a:pPr marL="0" marR="0" lvl="0" indent="0" algn="l" defTabSz="457200" rtl="0" eaLnBrk="1" fontAlgn="auto" latinLnBrk="0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 u="none" strike="noStrike" kern="1200" baseline="0" dirty="0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Instagram</a:t>
            </a:r>
          </a:p>
          <a:p>
            <a:pPr marL="0" marR="0" lvl="0" indent="0" algn="l" defTabSz="457200" rtl="0" eaLnBrk="1" fontAlgn="auto" latinLnBrk="0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 u="none" strike="noStrike" kern="1200" baseline="0" dirty="0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LinkedIn</a:t>
            </a:r>
          </a:p>
          <a:p>
            <a:pPr rtl="0">
              <a:lnSpc>
                <a:spcPct val="180000"/>
              </a:lnSpc>
            </a:pPr>
            <a:r>
              <a:rPr lang="en-US" sz="1000" b="0" i="0" u="none" strike="noStrike" kern="1200" baseline="0" dirty="0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Google Plus</a:t>
            </a:r>
          </a:p>
        </p:txBody>
      </p:sp>
    </p:spTree>
    <p:extLst>
      <p:ext uri="{BB962C8B-B14F-4D97-AF65-F5344CB8AC3E}">
        <p14:creationId xmlns:p14="http://schemas.microsoft.com/office/powerpoint/2010/main" val="305967162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-cap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rca_branc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3032" y="1877786"/>
            <a:ext cx="962150" cy="138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95240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1E7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48"/>
          </a:p>
        </p:txBody>
      </p:sp>
      <p:sp>
        <p:nvSpPr>
          <p:cNvPr id="17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E5E0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495" tIns="34248" rIns="68495" bIns="34248" numCol="1" anchor="t" anchorCtr="0" compatLnSpc="1">
            <a:prstTxWarp prst="textNoShape">
              <a:avLst/>
            </a:prstTxWarp>
          </a:bodyPr>
          <a:lstStyle/>
          <a:p>
            <a:endParaRPr lang="pt-BR" sz="1348"/>
          </a:p>
        </p:txBody>
      </p:sp>
      <p:sp>
        <p:nvSpPr>
          <p:cNvPr id="9" name="AutoShape 3"/>
          <p:cNvSpPr>
            <a:spLocks noChangeAspect="1" noChangeArrowheads="1" noTextEdit="1"/>
          </p:cNvSpPr>
          <p:nvPr userDrawn="1"/>
        </p:nvSpPr>
        <p:spPr bwMode="auto">
          <a:xfrm>
            <a:off x="0" y="0"/>
            <a:ext cx="9144000" cy="5144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495" tIns="34248" rIns="68495" bIns="34248" numCol="1" anchor="t" anchorCtr="0" compatLnSpc="1">
            <a:prstTxWarp prst="textNoShape">
              <a:avLst/>
            </a:prstTxWarp>
          </a:bodyPr>
          <a:lstStyle/>
          <a:p>
            <a:endParaRPr lang="pt-BR" sz="1348"/>
          </a:p>
        </p:txBody>
      </p:sp>
      <p:sp>
        <p:nvSpPr>
          <p:cNvPr id="20" name="Text Placeholder 148"/>
          <p:cNvSpPr>
            <a:spLocks noGrp="1"/>
          </p:cNvSpPr>
          <p:nvPr>
            <p:ph type="body" sz="quarter" idx="32" hasCustomPrompt="1"/>
          </p:nvPr>
        </p:nvSpPr>
        <p:spPr>
          <a:xfrm>
            <a:off x="180975" y="209551"/>
            <a:ext cx="2705099" cy="272053"/>
          </a:xfrm>
          <a:noFill/>
        </p:spPr>
        <p:txBody>
          <a:bodyPr lIns="0" tIns="0" rIns="0" bIns="0" anchor="ctr">
            <a:noAutofit/>
          </a:bodyPr>
          <a:lstStyle>
            <a:lvl1pPr algn="l">
              <a:defRPr sz="2247" b="1" cap="all" baseline="0">
                <a:solidFill>
                  <a:srgbClr val="2F3690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O ROMPIMETO DA</a:t>
            </a:r>
            <a:endParaRPr lang="pt-BR" dirty="0"/>
          </a:p>
        </p:txBody>
      </p:sp>
      <p:sp>
        <p:nvSpPr>
          <p:cNvPr id="21" name="Text Placeholder 148"/>
          <p:cNvSpPr>
            <a:spLocks noGrp="1"/>
          </p:cNvSpPr>
          <p:nvPr>
            <p:ph type="body" sz="quarter" idx="33" hasCustomPrompt="1"/>
          </p:nvPr>
        </p:nvSpPr>
        <p:spPr>
          <a:xfrm>
            <a:off x="180975" y="481604"/>
            <a:ext cx="2705099" cy="928097"/>
          </a:xfrm>
          <a:noFill/>
        </p:spPr>
        <p:txBody>
          <a:bodyPr lIns="0" tIns="0" rIns="0" bIns="0" anchor="ctr">
            <a:noAutofit/>
          </a:bodyPr>
          <a:lstStyle>
            <a:lvl1pPr algn="l">
              <a:defRPr sz="2697" b="0" cap="all" baseline="0">
                <a:solidFill>
                  <a:srgbClr val="2F3690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/>
              <a:t>BARRAGEM DE FUNDÃO</a:t>
            </a:r>
            <a:endParaRPr lang="pt-BR" dirty="0"/>
          </a:p>
        </p:txBody>
      </p:sp>
      <p:sp>
        <p:nvSpPr>
          <p:cNvPr id="23" name="Freeform 22"/>
          <p:cNvSpPr/>
          <p:nvPr userDrawn="1"/>
        </p:nvSpPr>
        <p:spPr>
          <a:xfrm>
            <a:off x="7113985" y="-1"/>
            <a:ext cx="2030016" cy="5143500"/>
          </a:xfrm>
          <a:custGeom>
            <a:avLst/>
            <a:gdLst>
              <a:gd name="connsiteX0" fmla="*/ 1931987 w 2706688"/>
              <a:gd name="connsiteY0" fmla="*/ 0 h 6858000"/>
              <a:gd name="connsiteX1" fmla="*/ 2706687 w 2706688"/>
              <a:gd name="connsiteY1" fmla="*/ 0 h 6858000"/>
              <a:gd name="connsiteX2" fmla="*/ 2706687 w 2706688"/>
              <a:gd name="connsiteY2" fmla="*/ 732631 h 6858000"/>
              <a:gd name="connsiteX3" fmla="*/ 2706688 w 2706688"/>
              <a:gd name="connsiteY3" fmla="*/ 732631 h 6858000"/>
              <a:gd name="connsiteX4" fmla="*/ 2706688 w 2706688"/>
              <a:gd name="connsiteY4" fmla="*/ 6125369 h 6858000"/>
              <a:gd name="connsiteX5" fmla="*/ 2706687 w 2706688"/>
              <a:gd name="connsiteY5" fmla="*/ 6125369 h 6858000"/>
              <a:gd name="connsiteX6" fmla="*/ 2706687 w 2706688"/>
              <a:gd name="connsiteY6" fmla="*/ 6858000 h 6858000"/>
              <a:gd name="connsiteX7" fmla="*/ 0 w 2706688"/>
              <a:gd name="connsiteY7" fmla="*/ 6858000 h 6858000"/>
              <a:gd name="connsiteX8" fmla="*/ 0 w 2706688"/>
              <a:gd name="connsiteY8" fmla="*/ 6125369 h 6858000"/>
              <a:gd name="connsiteX9" fmla="*/ 29853 w 2706688"/>
              <a:gd name="connsiteY9" fmla="*/ 5931171 h 6858000"/>
              <a:gd name="connsiteX10" fmla="*/ 358238 w 2706688"/>
              <a:gd name="connsiteY10" fmla="*/ 5378453 h 6858000"/>
              <a:gd name="connsiteX11" fmla="*/ 333360 w 2706688"/>
              <a:gd name="connsiteY11" fmla="*/ 5296292 h 6858000"/>
              <a:gd name="connsiteX12" fmla="*/ 333360 w 2706688"/>
              <a:gd name="connsiteY12" fmla="*/ 5214131 h 6858000"/>
              <a:gd name="connsiteX13" fmla="*/ 450285 w 2706688"/>
              <a:gd name="connsiteY13" fmla="*/ 5214131 h 6858000"/>
              <a:gd name="connsiteX14" fmla="*/ 624429 w 2706688"/>
              <a:gd name="connsiteY14" fmla="*/ 4945241 h 6858000"/>
              <a:gd name="connsiteX15" fmla="*/ 694086 w 2706688"/>
              <a:gd name="connsiteY15" fmla="*/ 4770960 h 6858000"/>
              <a:gd name="connsiteX16" fmla="*/ 624429 w 2706688"/>
              <a:gd name="connsiteY16" fmla="*/ 4636515 h 6858000"/>
              <a:gd name="connsiteX17" fmla="*/ 716476 w 2706688"/>
              <a:gd name="connsiteY17" fmla="*/ 4601659 h 6858000"/>
              <a:gd name="connsiteX18" fmla="*/ 723939 w 2706688"/>
              <a:gd name="connsiteY18" fmla="*/ 4531947 h 6858000"/>
              <a:gd name="connsiteX19" fmla="*/ 806036 w 2706688"/>
              <a:gd name="connsiteY19" fmla="*/ 4330280 h 6858000"/>
              <a:gd name="connsiteX20" fmla="*/ 920473 w 2706688"/>
              <a:gd name="connsiteY20" fmla="*/ 4225711 h 6858000"/>
              <a:gd name="connsiteX21" fmla="*/ 970228 w 2706688"/>
              <a:gd name="connsiteY21" fmla="*/ 4106205 h 6858000"/>
              <a:gd name="connsiteX22" fmla="*/ 1029935 w 2706688"/>
              <a:gd name="connsiteY22" fmla="*/ 3991677 h 6858000"/>
              <a:gd name="connsiteX23" fmla="*/ 1156811 w 2706688"/>
              <a:gd name="connsiteY23" fmla="*/ 3874660 h 6858000"/>
              <a:gd name="connsiteX24" fmla="*/ 1288662 w 2706688"/>
              <a:gd name="connsiteY24" fmla="*/ 3790010 h 6858000"/>
              <a:gd name="connsiteX25" fmla="*/ 1393148 w 2706688"/>
              <a:gd name="connsiteY25" fmla="*/ 3725277 h 6858000"/>
              <a:gd name="connsiteX26" fmla="*/ 1485195 w 2706688"/>
              <a:gd name="connsiteY26" fmla="*/ 3692911 h 6858000"/>
              <a:gd name="connsiteX27" fmla="*/ 1644413 w 2706688"/>
              <a:gd name="connsiteY27" fmla="*/ 3630668 h 6858000"/>
              <a:gd name="connsiteX28" fmla="*/ 1925530 w 2706688"/>
              <a:gd name="connsiteY28" fmla="*/ 3162600 h 6858000"/>
              <a:gd name="connsiteX29" fmla="*/ 1995187 w 2706688"/>
              <a:gd name="connsiteY29" fmla="*/ 2975871 h 6858000"/>
              <a:gd name="connsiteX30" fmla="*/ 2025041 w 2706688"/>
              <a:gd name="connsiteY30" fmla="*/ 2828977 h 6858000"/>
              <a:gd name="connsiteX31" fmla="*/ 2002651 w 2706688"/>
              <a:gd name="connsiteY31" fmla="*/ 2706981 h 6858000"/>
              <a:gd name="connsiteX32" fmla="*/ 1960359 w 2706688"/>
              <a:gd name="connsiteY32" fmla="*/ 2343481 h 6858000"/>
              <a:gd name="connsiteX33" fmla="*/ 1937969 w 2706688"/>
              <a:gd name="connsiteY33" fmla="*/ 2261321 h 6858000"/>
              <a:gd name="connsiteX34" fmla="*/ 1855873 w 2706688"/>
              <a:gd name="connsiteY34" fmla="*/ 1922718 h 6858000"/>
              <a:gd name="connsiteX35" fmla="*/ 1855873 w 2706688"/>
              <a:gd name="connsiteY35" fmla="*/ 1305267 h 6858000"/>
              <a:gd name="connsiteX36" fmla="*/ 1898165 w 2706688"/>
              <a:gd name="connsiteY36" fmla="*/ 1185761 h 6858000"/>
              <a:gd name="connsiteX37" fmla="*/ 1935481 w 2706688"/>
              <a:gd name="connsiteY37" fmla="*/ 911891 h 6858000"/>
              <a:gd name="connsiteX38" fmla="*/ 1935481 w 2706688"/>
              <a:gd name="connsiteY38" fmla="*/ 732631 h 6858000"/>
              <a:gd name="connsiteX39" fmla="*/ 1931987 w 2706688"/>
              <a:gd name="connsiteY39" fmla="*/ 73263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706688" h="6858000">
                <a:moveTo>
                  <a:pt x="1931987" y="0"/>
                </a:moveTo>
                <a:lnTo>
                  <a:pt x="2706687" y="0"/>
                </a:lnTo>
                <a:lnTo>
                  <a:pt x="2706687" y="732631"/>
                </a:lnTo>
                <a:lnTo>
                  <a:pt x="2706688" y="732631"/>
                </a:lnTo>
                <a:cubicBezTo>
                  <a:pt x="2706688" y="732631"/>
                  <a:pt x="2706688" y="732631"/>
                  <a:pt x="2706688" y="6125369"/>
                </a:cubicBezTo>
                <a:lnTo>
                  <a:pt x="2706687" y="6125369"/>
                </a:lnTo>
                <a:lnTo>
                  <a:pt x="2706687" y="6858000"/>
                </a:lnTo>
                <a:lnTo>
                  <a:pt x="0" y="6858000"/>
                </a:lnTo>
                <a:lnTo>
                  <a:pt x="0" y="6125369"/>
                </a:lnTo>
                <a:cubicBezTo>
                  <a:pt x="12439" y="6053167"/>
                  <a:pt x="34829" y="5931171"/>
                  <a:pt x="29853" y="5931171"/>
                </a:cubicBezTo>
                <a:cubicBezTo>
                  <a:pt x="27365" y="5931171"/>
                  <a:pt x="358238" y="5378453"/>
                  <a:pt x="358238" y="5378453"/>
                </a:cubicBezTo>
                <a:cubicBezTo>
                  <a:pt x="358238" y="5378453"/>
                  <a:pt x="330873" y="5308740"/>
                  <a:pt x="333360" y="5296292"/>
                </a:cubicBezTo>
                <a:cubicBezTo>
                  <a:pt x="338336" y="5281353"/>
                  <a:pt x="333360" y="5214131"/>
                  <a:pt x="333360" y="5214131"/>
                </a:cubicBezTo>
                <a:cubicBezTo>
                  <a:pt x="333360" y="5214131"/>
                  <a:pt x="333360" y="5214131"/>
                  <a:pt x="450285" y="5214131"/>
                </a:cubicBezTo>
                <a:cubicBezTo>
                  <a:pt x="450285" y="5214131"/>
                  <a:pt x="450285" y="5214131"/>
                  <a:pt x="624429" y="4945241"/>
                </a:cubicBezTo>
                <a:cubicBezTo>
                  <a:pt x="624429" y="4945241"/>
                  <a:pt x="624429" y="4945241"/>
                  <a:pt x="694086" y="4770960"/>
                </a:cubicBezTo>
                <a:cubicBezTo>
                  <a:pt x="694086" y="4770960"/>
                  <a:pt x="694086" y="4770960"/>
                  <a:pt x="624429" y="4636515"/>
                </a:cubicBezTo>
                <a:cubicBezTo>
                  <a:pt x="624429" y="4636515"/>
                  <a:pt x="624429" y="4636515"/>
                  <a:pt x="716476" y="4601659"/>
                </a:cubicBezTo>
                <a:cubicBezTo>
                  <a:pt x="716476" y="4601659"/>
                  <a:pt x="716476" y="4601659"/>
                  <a:pt x="723939" y="4531947"/>
                </a:cubicBezTo>
                <a:cubicBezTo>
                  <a:pt x="723939" y="4531947"/>
                  <a:pt x="793597" y="4335259"/>
                  <a:pt x="806036" y="4330280"/>
                </a:cubicBezTo>
                <a:cubicBezTo>
                  <a:pt x="818475" y="4322810"/>
                  <a:pt x="910522" y="4233180"/>
                  <a:pt x="920473" y="4225711"/>
                </a:cubicBezTo>
                <a:cubicBezTo>
                  <a:pt x="930424" y="4215752"/>
                  <a:pt x="970228" y="4113674"/>
                  <a:pt x="970228" y="4106205"/>
                </a:cubicBezTo>
                <a:cubicBezTo>
                  <a:pt x="970228" y="4096246"/>
                  <a:pt x="1022471" y="3996657"/>
                  <a:pt x="1029935" y="3991677"/>
                </a:cubicBezTo>
                <a:cubicBezTo>
                  <a:pt x="1039886" y="3986698"/>
                  <a:pt x="1141884" y="3889599"/>
                  <a:pt x="1156811" y="3874660"/>
                </a:cubicBezTo>
                <a:cubicBezTo>
                  <a:pt x="1171737" y="3859722"/>
                  <a:pt x="1281199" y="3797479"/>
                  <a:pt x="1288662" y="3790010"/>
                </a:cubicBezTo>
                <a:cubicBezTo>
                  <a:pt x="1293638" y="3780051"/>
                  <a:pt x="1393148" y="3725277"/>
                  <a:pt x="1393148" y="3725277"/>
                </a:cubicBezTo>
                <a:cubicBezTo>
                  <a:pt x="1393148" y="3725277"/>
                  <a:pt x="1393148" y="3725277"/>
                  <a:pt x="1485195" y="3692911"/>
                </a:cubicBezTo>
                <a:cubicBezTo>
                  <a:pt x="1485195" y="3692911"/>
                  <a:pt x="1485195" y="3692911"/>
                  <a:pt x="1644413" y="3630668"/>
                </a:cubicBezTo>
                <a:cubicBezTo>
                  <a:pt x="1644413" y="3630668"/>
                  <a:pt x="1644413" y="3630668"/>
                  <a:pt x="1925530" y="3162600"/>
                </a:cubicBezTo>
                <a:cubicBezTo>
                  <a:pt x="1925530" y="3162600"/>
                  <a:pt x="1990212" y="2985830"/>
                  <a:pt x="1995187" y="2975871"/>
                </a:cubicBezTo>
                <a:cubicBezTo>
                  <a:pt x="2002651" y="2965912"/>
                  <a:pt x="2025041" y="2828977"/>
                  <a:pt x="2025041" y="2828977"/>
                </a:cubicBezTo>
                <a:cubicBezTo>
                  <a:pt x="2025041" y="2828977"/>
                  <a:pt x="2025041" y="2828977"/>
                  <a:pt x="2002651" y="2706981"/>
                </a:cubicBezTo>
                <a:cubicBezTo>
                  <a:pt x="2002651" y="2706981"/>
                  <a:pt x="2002651" y="2706981"/>
                  <a:pt x="1960359" y="2343481"/>
                </a:cubicBezTo>
                <a:cubicBezTo>
                  <a:pt x="1960359" y="2343481"/>
                  <a:pt x="1960359" y="2343481"/>
                  <a:pt x="1937969" y="2261321"/>
                </a:cubicBezTo>
                <a:cubicBezTo>
                  <a:pt x="1937969" y="2261321"/>
                  <a:pt x="1937969" y="2261321"/>
                  <a:pt x="1855873" y="1922718"/>
                </a:cubicBezTo>
                <a:cubicBezTo>
                  <a:pt x="1855873" y="1922718"/>
                  <a:pt x="1855873" y="1922718"/>
                  <a:pt x="1855873" y="1305267"/>
                </a:cubicBezTo>
                <a:cubicBezTo>
                  <a:pt x="1855873" y="1305267"/>
                  <a:pt x="1855873" y="1305267"/>
                  <a:pt x="1898165" y="1185761"/>
                </a:cubicBezTo>
                <a:cubicBezTo>
                  <a:pt x="1898165" y="1185761"/>
                  <a:pt x="1898165" y="1185761"/>
                  <a:pt x="1935481" y="911891"/>
                </a:cubicBezTo>
                <a:lnTo>
                  <a:pt x="1935481" y="732631"/>
                </a:lnTo>
                <a:lnTo>
                  <a:pt x="1931987" y="732631"/>
                </a:lnTo>
                <a:close/>
              </a:path>
            </a:pathLst>
          </a:custGeom>
          <a:solidFill>
            <a:srgbClr val="5BCB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495" tIns="34248" rIns="68495" bIns="34248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pt-BR" sz="1348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643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o/Tóp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imbolo_co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2002" y="4459300"/>
            <a:ext cx="389411" cy="400038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95929" y="298262"/>
            <a:ext cx="6204884" cy="1150938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20000"/>
              </a:lnSpc>
              <a:buNone/>
              <a:defRPr sz="2400" b="1" i="0">
                <a:solidFill>
                  <a:schemeClr val="accent3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 err="1"/>
              <a:t>Título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Verdana Bold 24pt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297917" y="1495681"/>
            <a:ext cx="6202896" cy="33674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="1" spc="0">
                <a:solidFill>
                  <a:srgbClr val="000000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 err="1"/>
              <a:t>Subtítulo</a:t>
            </a:r>
            <a:r>
              <a:rPr lang="en-US" dirty="0"/>
              <a:t> Verdana Bold 14pt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291868" y="1875209"/>
            <a:ext cx="6208945" cy="2291979"/>
          </a:xfrm>
          <a:prstGeom prst="rect">
            <a:avLst/>
          </a:prstGeom>
        </p:spPr>
        <p:txBody>
          <a:bodyPr vert="horz"/>
          <a:lstStyle>
            <a:lvl1pPr marL="171450" indent="-171450">
              <a:lnSpc>
                <a:spcPct val="150000"/>
              </a:lnSpc>
              <a:buFont typeface="Wingdings" charset="2"/>
              <a:buChar char="§"/>
              <a:defRPr sz="1200" baseline="0">
                <a:solidFill>
                  <a:srgbClr val="000000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 err="1"/>
              <a:t>Texto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tópicos</a:t>
            </a:r>
            <a:r>
              <a:rPr lang="en-US" dirty="0"/>
              <a:t> Verdana 12pt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281309" y="4611640"/>
            <a:ext cx="278877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17C9F2A-0A98-6E45-BA58-B2CFC9981699}" type="slidenum">
              <a:rPr lang="en-US" sz="700" b="1" smtClean="0">
                <a:solidFill>
                  <a:schemeClr val="accent3"/>
                </a:solidFill>
                <a:latin typeface="Verdana"/>
                <a:cs typeface="Verdana"/>
              </a:rPr>
              <a:t>‹nº›</a:t>
            </a:fld>
            <a:r>
              <a:rPr lang="en-US" sz="700" dirty="0">
                <a:solidFill>
                  <a:srgbClr val="000000"/>
                </a:solidFill>
                <a:latin typeface="Verdana"/>
                <a:cs typeface="Verdana"/>
              </a:rPr>
              <a:t> | FUNDAÇÃO RENOVA | </a:t>
            </a:r>
            <a:r>
              <a:rPr lang="en-US" sz="700" b="1" i="0" dirty="0" err="1">
                <a:solidFill>
                  <a:schemeClr val="accent3"/>
                </a:solidFill>
                <a:latin typeface="Verdana"/>
                <a:cs typeface="Verdana"/>
              </a:rPr>
              <a:t>fundacaorenova.org</a:t>
            </a:r>
            <a:endParaRPr lang="en-US" sz="700" b="1" i="0" dirty="0">
              <a:solidFill>
                <a:schemeClr val="accent3"/>
              </a:solidFill>
              <a:latin typeface="Verdana"/>
              <a:cs typeface="Verdana"/>
            </a:endParaRPr>
          </a:p>
        </p:txBody>
      </p:sp>
      <p:pic>
        <p:nvPicPr>
          <p:cNvPr id="12" name="Picture 1" descr="Terra e Água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2002" y="298262"/>
            <a:ext cx="376542" cy="37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59270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Azul/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imbolo_co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2003" y="4459300"/>
            <a:ext cx="389411" cy="400038"/>
          </a:xfrm>
          <a:prstGeom prst="rect">
            <a:avLst/>
          </a:prstGeom>
        </p:spPr>
      </p:pic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95929" y="298262"/>
            <a:ext cx="6204884" cy="1150938"/>
          </a:xfrm>
          <a:prstGeom prst="rect">
            <a:avLst/>
          </a:prstGeom>
        </p:spPr>
        <p:txBody>
          <a:bodyPr vert="horz" lIns="121899" tIns="60949" rIns="121899" bIns="60949"/>
          <a:lstStyle>
            <a:lvl1pPr marL="0" indent="0">
              <a:lnSpc>
                <a:spcPct val="120000"/>
              </a:lnSpc>
              <a:buNone/>
              <a:defRPr sz="2400" b="1" i="0">
                <a:solidFill>
                  <a:schemeClr val="accent3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 err="1"/>
              <a:t>Título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Verdana Bold 32pt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297917" y="1495682"/>
            <a:ext cx="6202896" cy="336748"/>
          </a:xfrm>
          <a:prstGeom prst="rect">
            <a:avLst/>
          </a:prstGeom>
        </p:spPr>
        <p:txBody>
          <a:bodyPr vert="horz" lIns="121899" tIns="60949" rIns="121899" bIns="60949"/>
          <a:lstStyle>
            <a:lvl1pPr marL="0" indent="0">
              <a:buNone/>
              <a:defRPr sz="1425" b="1" spc="0">
                <a:solidFill>
                  <a:srgbClr val="000000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 err="1"/>
              <a:t>Subtítulo</a:t>
            </a:r>
            <a:r>
              <a:rPr lang="en-US" dirty="0"/>
              <a:t> Verdana Bold 19pt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291869" y="1875209"/>
            <a:ext cx="6208945" cy="2291979"/>
          </a:xfrm>
          <a:prstGeom prst="rect">
            <a:avLst/>
          </a:prstGeom>
        </p:spPr>
        <p:txBody>
          <a:bodyPr vert="horz" lIns="121899" tIns="60949" rIns="121899" bIns="60949"/>
          <a:lstStyle>
            <a:lvl1pPr marL="171420" indent="-171420">
              <a:lnSpc>
                <a:spcPct val="150000"/>
              </a:lnSpc>
              <a:buFont typeface="Wingdings" charset="2"/>
              <a:buChar char="§"/>
              <a:defRPr sz="1200" baseline="0">
                <a:solidFill>
                  <a:srgbClr val="000000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 err="1"/>
              <a:t>Texto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tópicos</a:t>
            </a:r>
            <a:r>
              <a:rPr lang="en-US" dirty="0"/>
              <a:t> Verdana 16pt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281309" y="4611641"/>
            <a:ext cx="2602820" cy="196191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fld id="{63EF4C96-E1DF-BE4D-8017-F1C029622898}" type="slidenum">
              <a:rPr lang="en-US" sz="675" b="1" smtClean="0">
                <a:solidFill>
                  <a:srgbClr val="000000"/>
                </a:solidFill>
                <a:latin typeface="Verdana"/>
                <a:cs typeface="Verdana"/>
              </a:rPr>
              <a:t>‹nº›</a:t>
            </a:fld>
            <a:r>
              <a:rPr lang="en-US" sz="675" dirty="0">
                <a:solidFill>
                  <a:srgbClr val="000000"/>
                </a:solidFill>
                <a:latin typeface="Verdana"/>
                <a:cs typeface="Verdana"/>
              </a:rPr>
              <a:t> | FUNDAÇÃO RENOVA | </a:t>
            </a:r>
            <a:r>
              <a:rPr lang="en-US" sz="675" b="1" i="0" dirty="0">
                <a:solidFill>
                  <a:srgbClr val="000000"/>
                </a:solidFill>
                <a:latin typeface="Verdana"/>
                <a:cs typeface="Verdana"/>
              </a:rPr>
              <a:t>fundacaorenova.org</a:t>
            </a:r>
          </a:p>
        </p:txBody>
      </p:sp>
    </p:spTree>
    <p:extLst>
      <p:ext uri="{BB962C8B-B14F-4D97-AF65-F5344CB8AC3E}">
        <p14:creationId xmlns:p14="http://schemas.microsoft.com/office/powerpoint/2010/main" val="253345121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undacao_Renova_Marca_RGB_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3538" y="1804399"/>
            <a:ext cx="5294924" cy="1586223"/>
          </a:xfrm>
          <a:prstGeom prst="rect">
            <a:avLst/>
          </a:prstGeom>
        </p:spPr>
      </p:pic>
      <p:sp>
        <p:nvSpPr>
          <p:cNvPr id="8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335622" y="4060133"/>
            <a:ext cx="3504916" cy="30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="0" i="0" spc="-1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x-none" dirty="0"/>
              <a:t>Título Verdana 14pt</a:t>
            </a:r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335338" y="4397375"/>
            <a:ext cx="3505200" cy="282575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000" b="1" i="0" baseline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x-none" dirty="0"/>
              <a:t>MÊS | 2017 VERDANA BOLD CAIXA ALTA 10PT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38059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ertura de cap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bertur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1" y="0"/>
            <a:ext cx="9135879" cy="5143500"/>
          </a:xfrm>
          <a:prstGeom prst="rect">
            <a:avLst/>
          </a:prstGeom>
        </p:spPr>
      </p:pic>
      <p:sp>
        <p:nvSpPr>
          <p:cNvPr id="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617" y="1764100"/>
            <a:ext cx="4476909" cy="1290638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25000"/>
              </a:lnSpc>
              <a:buNone/>
              <a:defRPr sz="3000" b="1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 err="1"/>
              <a:t>Título</a:t>
            </a:r>
            <a:r>
              <a:rPr lang="en-US" dirty="0"/>
              <a:t> Verdana</a:t>
            </a:r>
            <a:br>
              <a:rPr lang="en-US" dirty="0"/>
            </a:br>
            <a:r>
              <a:rPr lang="en-US" dirty="0"/>
              <a:t>Bold 30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281309" y="4611640"/>
            <a:ext cx="260282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3EF4C96-E1DF-BE4D-8017-F1C029622898}" type="slidenum">
              <a:rPr lang="en-US" sz="700" b="1" smtClean="0">
                <a:solidFill>
                  <a:schemeClr val="tx1"/>
                </a:solidFill>
                <a:latin typeface="Verdana"/>
                <a:cs typeface="Verdana"/>
              </a:rPr>
              <a:t>‹nº›</a:t>
            </a:fld>
            <a:r>
              <a:rPr lang="en-US" sz="700" dirty="0">
                <a:solidFill>
                  <a:srgbClr val="000000"/>
                </a:solidFill>
                <a:latin typeface="Verdana"/>
                <a:cs typeface="Verdana"/>
              </a:rPr>
              <a:t> | FUNDAÇÃO RENOVA | </a:t>
            </a:r>
            <a:r>
              <a:rPr lang="en-US" sz="700" b="1" i="0" dirty="0" err="1">
                <a:solidFill>
                  <a:schemeClr val="tx1"/>
                </a:solidFill>
                <a:latin typeface="Verdana"/>
                <a:cs typeface="Verdana"/>
              </a:rPr>
              <a:t>fundacaorenova.org</a:t>
            </a:r>
            <a:endParaRPr lang="en-US" sz="700" b="1" i="0" dirty="0">
              <a:solidFill>
                <a:schemeClr val="tx1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9850196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çã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imbol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8447" y="4455648"/>
            <a:ext cx="392966" cy="403690"/>
          </a:xfrm>
          <a:prstGeom prst="rect">
            <a:avLst/>
          </a:prstGeom>
        </p:spPr>
      </p:pic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96402" y="315063"/>
            <a:ext cx="5378911" cy="385212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18000"/>
              </a:lnSpc>
              <a:buNone/>
              <a:defRPr sz="2400" b="1" i="0" spc="-10" baseline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 err="1"/>
              <a:t>Citação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frase</a:t>
            </a:r>
            <a:r>
              <a:rPr lang="en-US" dirty="0"/>
              <a:t> de </a:t>
            </a:r>
            <a:r>
              <a:rPr lang="en-US" dirty="0" err="1"/>
              <a:t>impacto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Verdana Bold 24pt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281309" y="4611640"/>
            <a:ext cx="264877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AD83C5F-2074-8145-BCDC-9C7CDFC8B277}" type="slidenum">
              <a:rPr lang="en-US" sz="700" b="1" smtClean="0">
                <a:solidFill>
                  <a:schemeClr val="bg1"/>
                </a:solidFill>
                <a:latin typeface="Verdana"/>
                <a:cs typeface="Verdana"/>
              </a:rPr>
              <a:t>‹nº›</a:t>
            </a:fld>
            <a:r>
              <a:rPr lang="en-US" sz="700" dirty="0">
                <a:solidFill>
                  <a:schemeClr val="bg1"/>
                </a:solidFill>
                <a:latin typeface="Verdana"/>
                <a:cs typeface="Verdana"/>
              </a:rPr>
              <a:t> | FUNDAÇÃO RENOVA | </a:t>
            </a:r>
            <a:r>
              <a:rPr lang="en-US" sz="700" b="1" i="0" dirty="0" err="1">
                <a:solidFill>
                  <a:schemeClr val="bg1"/>
                </a:solidFill>
                <a:latin typeface="Verdana"/>
                <a:cs typeface="Verdana"/>
              </a:rPr>
              <a:t>fundacaorenova.org</a:t>
            </a:r>
            <a:endParaRPr lang="en-US" sz="700" b="1" i="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2068748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/Tóp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imbolo_co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2002" y="4459300"/>
            <a:ext cx="389411" cy="400038"/>
          </a:xfrm>
          <a:prstGeom prst="rect">
            <a:avLst/>
          </a:prstGeom>
        </p:spPr>
      </p:pic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95929" y="298262"/>
            <a:ext cx="6204884" cy="1150938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20000"/>
              </a:lnSpc>
              <a:buNone/>
              <a:defRPr sz="2400" b="1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 err="1"/>
              <a:t>Título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Verdana Bold 24pt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297917" y="1495681"/>
            <a:ext cx="6202896" cy="33674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="1" spc="0">
                <a:solidFill>
                  <a:srgbClr val="000000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 err="1"/>
              <a:t>Subtítulo</a:t>
            </a:r>
            <a:r>
              <a:rPr lang="en-US" dirty="0"/>
              <a:t> Verdana Bold 14pt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291868" y="1875209"/>
            <a:ext cx="6208945" cy="2291979"/>
          </a:xfrm>
          <a:prstGeom prst="rect">
            <a:avLst/>
          </a:prstGeom>
        </p:spPr>
        <p:txBody>
          <a:bodyPr vert="horz"/>
          <a:lstStyle>
            <a:lvl1pPr marL="171450" indent="-171450">
              <a:lnSpc>
                <a:spcPct val="150000"/>
              </a:lnSpc>
              <a:buFont typeface="Wingdings" charset="2"/>
              <a:buChar char="§"/>
              <a:defRPr sz="1200" baseline="0">
                <a:solidFill>
                  <a:srgbClr val="000000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 err="1"/>
              <a:t>Texto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tópicos</a:t>
            </a:r>
            <a:r>
              <a:rPr lang="en-US" dirty="0"/>
              <a:t> Verdana 12pt</a:t>
            </a:r>
          </a:p>
        </p:txBody>
      </p:sp>
      <p:sp>
        <p:nvSpPr>
          <p:cNvPr id="10" name="TextBox 4"/>
          <p:cNvSpPr txBox="1"/>
          <p:nvPr userDrawn="1"/>
        </p:nvSpPr>
        <p:spPr>
          <a:xfrm>
            <a:off x="281309" y="4611640"/>
            <a:ext cx="260282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3EF4C96-E1DF-BE4D-8017-F1C029622898}" type="slidenum">
              <a:rPr lang="en-US" sz="700" b="1" smtClean="0">
                <a:solidFill>
                  <a:schemeClr val="tx1"/>
                </a:solidFill>
                <a:latin typeface="Verdana"/>
                <a:cs typeface="Verdana"/>
              </a:rPr>
              <a:t>‹nº›</a:t>
            </a:fld>
            <a:r>
              <a:rPr lang="en-US" sz="700" dirty="0">
                <a:solidFill>
                  <a:srgbClr val="000000"/>
                </a:solidFill>
                <a:latin typeface="Verdana"/>
                <a:cs typeface="Verdana"/>
              </a:rPr>
              <a:t> | FUNDAÇÃO RENOVA | </a:t>
            </a:r>
            <a:r>
              <a:rPr lang="en-US" sz="700" b="1" i="0" dirty="0" err="1">
                <a:solidFill>
                  <a:schemeClr val="tx1"/>
                </a:solidFill>
                <a:latin typeface="Verdana"/>
                <a:cs typeface="Verdana"/>
              </a:rPr>
              <a:t>fundacaorenova.org</a:t>
            </a:r>
            <a:endParaRPr lang="en-US" sz="700" b="1" i="0" dirty="0">
              <a:solidFill>
                <a:schemeClr val="tx1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81308015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/Tópico/N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6089650" y="-53880"/>
            <a:ext cx="3115926" cy="526472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imbol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8447" y="4455648"/>
            <a:ext cx="392966" cy="403690"/>
          </a:xfrm>
          <a:prstGeom prst="rect">
            <a:avLst/>
          </a:prstGeom>
        </p:spPr>
      </p:pic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95930" y="298262"/>
            <a:ext cx="5376738" cy="1150938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20000"/>
              </a:lnSpc>
              <a:buNone/>
              <a:defRPr sz="2400" b="1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 err="1"/>
              <a:t>Título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Verdana Bold 24pt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291869" y="1582722"/>
            <a:ext cx="5380800" cy="2584465"/>
          </a:xfrm>
          <a:prstGeom prst="rect">
            <a:avLst/>
          </a:prstGeom>
        </p:spPr>
        <p:txBody>
          <a:bodyPr vert="horz"/>
          <a:lstStyle>
            <a:lvl1pPr marL="171450" indent="-171450">
              <a:lnSpc>
                <a:spcPct val="150000"/>
              </a:lnSpc>
              <a:buFont typeface="Wingdings" charset="2"/>
              <a:buChar char="§"/>
              <a:defRPr sz="1200" baseline="0">
                <a:solidFill>
                  <a:srgbClr val="000000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 err="1"/>
              <a:t>Texto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tópicos</a:t>
            </a:r>
            <a:r>
              <a:rPr lang="en-US" dirty="0"/>
              <a:t> Verdana 12pt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507163" y="388982"/>
            <a:ext cx="2254250" cy="481875"/>
          </a:xfrm>
          <a:prstGeom prst="rect">
            <a:avLst/>
          </a:prstGeom>
        </p:spPr>
        <p:txBody>
          <a:bodyPr vert="horz" lIns="0" rIns="0"/>
          <a:lstStyle>
            <a:lvl1pPr marL="0" indent="0">
              <a:lnSpc>
                <a:spcPct val="120000"/>
              </a:lnSpc>
              <a:buNone/>
              <a:defRPr sz="1800" b="1" i="0" baseline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/>
              <a:t>NOTA 18PT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515034" y="1094800"/>
            <a:ext cx="330873" cy="417105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20000"/>
              </a:lnSpc>
              <a:buNone/>
              <a:defRPr sz="2200" b="1" i="0">
                <a:solidFill>
                  <a:srgbClr val="FBFCFF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/>
              <a:t>1.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6515034" y="2522038"/>
            <a:ext cx="330873" cy="417105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20000"/>
              </a:lnSpc>
              <a:buNone/>
              <a:defRPr sz="2200" b="1" i="0">
                <a:solidFill>
                  <a:srgbClr val="FBFCFF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/>
              <a:t>2.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6803334" y="1154114"/>
            <a:ext cx="1953316" cy="117246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50000"/>
              </a:lnSpc>
              <a:buFont typeface="Wingdings" charset="2"/>
              <a:buNone/>
              <a:defRPr sz="1200" i="1" baseline="0">
                <a:solidFill>
                  <a:srgbClr val="FBFCFF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/>
              <a:t>Verdana </a:t>
            </a:r>
            <a:r>
              <a:rPr lang="en-US" dirty="0" err="1"/>
              <a:t>Itálico</a:t>
            </a:r>
            <a:r>
              <a:rPr lang="en-US" dirty="0"/>
              <a:t> 12pt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7" hasCustomPrompt="1"/>
          </p:nvPr>
        </p:nvSpPr>
        <p:spPr>
          <a:xfrm>
            <a:off x="6803334" y="2581359"/>
            <a:ext cx="1958079" cy="117246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50000"/>
              </a:lnSpc>
              <a:buFont typeface="Wingdings" charset="2"/>
              <a:buNone/>
              <a:defRPr sz="1200" i="1" baseline="0">
                <a:solidFill>
                  <a:srgbClr val="FBFCFF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/>
              <a:t>Verdana </a:t>
            </a:r>
            <a:r>
              <a:rPr lang="en-US" dirty="0" err="1"/>
              <a:t>Itálico</a:t>
            </a:r>
            <a:r>
              <a:rPr lang="en-US" dirty="0"/>
              <a:t> 12pt</a:t>
            </a:r>
          </a:p>
        </p:txBody>
      </p:sp>
      <p:sp>
        <p:nvSpPr>
          <p:cNvPr id="12" name="TextBox 4"/>
          <p:cNvSpPr txBox="1"/>
          <p:nvPr userDrawn="1"/>
        </p:nvSpPr>
        <p:spPr>
          <a:xfrm>
            <a:off x="281309" y="4611640"/>
            <a:ext cx="260282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3EF4C96-E1DF-BE4D-8017-F1C029622898}" type="slidenum">
              <a:rPr lang="en-US" sz="700" b="1" smtClean="0">
                <a:solidFill>
                  <a:schemeClr val="tx1"/>
                </a:solidFill>
                <a:latin typeface="Verdana"/>
                <a:cs typeface="Verdana"/>
              </a:rPr>
              <a:t>‹nº›</a:t>
            </a:fld>
            <a:r>
              <a:rPr lang="en-US" sz="700" dirty="0">
                <a:solidFill>
                  <a:srgbClr val="000000"/>
                </a:solidFill>
                <a:latin typeface="Verdana"/>
                <a:cs typeface="Verdana"/>
              </a:rPr>
              <a:t> | FUNDAÇÃO RENOVA | </a:t>
            </a:r>
            <a:r>
              <a:rPr lang="en-US" sz="700" b="1" i="0" dirty="0" err="1">
                <a:solidFill>
                  <a:schemeClr val="tx1"/>
                </a:solidFill>
                <a:latin typeface="Verdana"/>
                <a:cs typeface="Verdana"/>
              </a:rPr>
              <a:t>fundacaorenova.org</a:t>
            </a:r>
            <a:endParaRPr lang="en-US" sz="700" b="1" i="0" dirty="0">
              <a:solidFill>
                <a:schemeClr val="tx1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9519130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/Tópico/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imbolo_co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2002" y="4459300"/>
            <a:ext cx="389411" cy="400038"/>
          </a:xfrm>
          <a:prstGeom prst="rect">
            <a:avLst/>
          </a:prstGeom>
        </p:spPr>
      </p:pic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95930" y="298262"/>
            <a:ext cx="3775767" cy="1150938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20000"/>
              </a:lnSpc>
              <a:buNone/>
              <a:defRPr sz="2400" b="1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 err="1"/>
              <a:t>Título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Verdana Bold 24pt</a:t>
            </a:r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291869" y="1582722"/>
            <a:ext cx="3778620" cy="2584465"/>
          </a:xfrm>
          <a:prstGeom prst="rect">
            <a:avLst/>
          </a:prstGeom>
        </p:spPr>
        <p:txBody>
          <a:bodyPr vert="horz"/>
          <a:lstStyle>
            <a:lvl1pPr marL="171450" indent="-171450">
              <a:lnSpc>
                <a:spcPct val="150000"/>
              </a:lnSpc>
              <a:buFont typeface="Wingdings" charset="2"/>
              <a:buChar char="§"/>
              <a:defRPr sz="1200" baseline="0">
                <a:solidFill>
                  <a:srgbClr val="000000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 err="1"/>
              <a:t>Texto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tópicos</a:t>
            </a:r>
            <a:r>
              <a:rPr lang="en-US" dirty="0"/>
              <a:t> Verdana 12pt</a:t>
            </a:r>
          </a:p>
        </p:txBody>
      </p:sp>
      <p:sp>
        <p:nvSpPr>
          <p:cNvPr id="6" name="Chart Placeholder 15"/>
          <p:cNvSpPr>
            <a:spLocks noGrp="1"/>
          </p:cNvSpPr>
          <p:nvPr>
            <p:ph type="chart" sz="quarter" idx="13" hasCustomPrompt="1"/>
          </p:nvPr>
        </p:nvSpPr>
        <p:spPr>
          <a:xfrm>
            <a:off x="4229100" y="1582721"/>
            <a:ext cx="4527550" cy="2591169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800" b="1">
                <a:latin typeface="Verdana"/>
                <a:cs typeface="Verdana"/>
              </a:defRPr>
            </a:lvl1pPr>
          </a:lstStyle>
          <a:p>
            <a:r>
              <a:rPr lang="en-US" dirty="0"/>
              <a:t>TÍTULO DO GRÁFICO VERDANA BOLD CAIXA ALTA 8PT</a:t>
            </a:r>
          </a:p>
        </p:txBody>
      </p:sp>
      <p:sp>
        <p:nvSpPr>
          <p:cNvPr id="10" name="TextBox 4"/>
          <p:cNvSpPr txBox="1"/>
          <p:nvPr userDrawn="1"/>
        </p:nvSpPr>
        <p:spPr>
          <a:xfrm>
            <a:off x="281309" y="4611640"/>
            <a:ext cx="260282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3EF4C96-E1DF-BE4D-8017-F1C029622898}" type="slidenum">
              <a:rPr lang="en-US" sz="700" b="1" smtClean="0">
                <a:solidFill>
                  <a:schemeClr val="tx1"/>
                </a:solidFill>
                <a:latin typeface="Verdana"/>
                <a:cs typeface="Verdana"/>
              </a:rPr>
              <a:t>‹nº›</a:t>
            </a:fld>
            <a:r>
              <a:rPr lang="en-US" sz="700" dirty="0">
                <a:solidFill>
                  <a:srgbClr val="000000"/>
                </a:solidFill>
                <a:latin typeface="Verdana"/>
                <a:cs typeface="Verdana"/>
              </a:rPr>
              <a:t> | FUNDAÇÃO RENOVA | </a:t>
            </a:r>
            <a:r>
              <a:rPr lang="en-US" sz="700" b="1" i="0" dirty="0" err="1">
                <a:solidFill>
                  <a:schemeClr val="tx1"/>
                </a:solidFill>
                <a:latin typeface="Verdana"/>
                <a:cs typeface="Verdana"/>
              </a:rPr>
              <a:t>fundacaorenova.org</a:t>
            </a:r>
            <a:endParaRPr lang="en-US" sz="700" b="1" i="0" dirty="0">
              <a:solidFill>
                <a:schemeClr val="tx1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67213993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/Tópico/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imbolo_co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2002" y="4459300"/>
            <a:ext cx="389411" cy="400038"/>
          </a:xfrm>
          <a:prstGeom prst="rect">
            <a:avLst/>
          </a:prstGeom>
        </p:spPr>
      </p:pic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95930" y="298262"/>
            <a:ext cx="3775767" cy="1150938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20000"/>
              </a:lnSpc>
              <a:buNone/>
              <a:defRPr sz="2400" b="1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 err="1"/>
              <a:t>Título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Verdana Bold 24pt</a:t>
            </a:r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291869" y="1582722"/>
            <a:ext cx="3778620" cy="2584465"/>
          </a:xfrm>
          <a:prstGeom prst="rect">
            <a:avLst/>
          </a:prstGeom>
        </p:spPr>
        <p:txBody>
          <a:bodyPr vert="horz"/>
          <a:lstStyle>
            <a:lvl1pPr marL="171450" indent="-171450">
              <a:lnSpc>
                <a:spcPct val="150000"/>
              </a:lnSpc>
              <a:buFont typeface="Wingdings" charset="2"/>
              <a:buChar char="§"/>
              <a:defRPr sz="1200" baseline="0">
                <a:solidFill>
                  <a:srgbClr val="000000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 err="1"/>
              <a:t>Texto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tópicos</a:t>
            </a:r>
            <a:r>
              <a:rPr lang="en-US" dirty="0"/>
              <a:t> Verdana 12pt</a:t>
            </a:r>
          </a:p>
        </p:txBody>
      </p:sp>
      <p:sp>
        <p:nvSpPr>
          <p:cNvPr id="7" name="Table Placeholder 8"/>
          <p:cNvSpPr>
            <a:spLocks noGrp="1"/>
          </p:cNvSpPr>
          <p:nvPr>
            <p:ph type="tbl" sz="quarter" idx="13" hasCustomPrompt="1"/>
          </p:nvPr>
        </p:nvSpPr>
        <p:spPr>
          <a:xfrm>
            <a:off x="4221164" y="1582722"/>
            <a:ext cx="4535486" cy="2584466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800" b="1" baseline="0">
                <a:latin typeface="Verdana"/>
                <a:cs typeface="Verdana"/>
              </a:defRPr>
            </a:lvl1pPr>
          </a:lstStyle>
          <a:p>
            <a:r>
              <a:rPr lang="en-US" dirty="0"/>
              <a:t>TABELA VERDANA BOLD CAIXA ALTA 8PT</a:t>
            </a:r>
          </a:p>
        </p:txBody>
      </p:sp>
      <p:sp>
        <p:nvSpPr>
          <p:cNvPr id="10" name="TextBox 4"/>
          <p:cNvSpPr txBox="1"/>
          <p:nvPr userDrawn="1"/>
        </p:nvSpPr>
        <p:spPr>
          <a:xfrm>
            <a:off x="281309" y="4611640"/>
            <a:ext cx="260282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3EF4C96-E1DF-BE4D-8017-F1C029622898}" type="slidenum">
              <a:rPr lang="en-US" sz="700" b="1" smtClean="0">
                <a:solidFill>
                  <a:schemeClr val="tx1"/>
                </a:solidFill>
                <a:latin typeface="Verdana"/>
                <a:cs typeface="Verdana"/>
              </a:rPr>
              <a:t>‹nº›</a:t>
            </a:fld>
            <a:r>
              <a:rPr lang="en-US" sz="700" dirty="0">
                <a:solidFill>
                  <a:srgbClr val="000000"/>
                </a:solidFill>
                <a:latin typeface="Verdana"/>
                <a:cs typeface="Verdana"/>
              </a:rPr>
              <a:t> | FUNDAÇÃO RENOVA | </a:t>
            </a:r>
            <a:r>
              <a:rPr lang="en-US" sz="700" b="1" i="0" dirty="0" err="1">
                <a:solidFill>
                  <a:schemeClr val="tx1"/>
                </a:solidFill>
                <a:latin typeface="Verdana"/>
                <a:cs typeface="Verdana"/>
              </a:rPr>
              <a:t>fundacaorenova.org</a:t>
            </a:r>
            <a:endParaRPr lang="en-US" sz="700" b="1" i="0" dirty="0">
              <a:solidFill>
                <a:schemeClr val="tx1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90789502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imbolo_co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2002" y="4459300"/>
            <a:ext cx="389411" cy="400038"/>
          </a:xfrm>
          <a:prstGeom prst="rect">
            <a:avLst/>
          </a:prstGeom>
        </p:spPr>
      </p:pic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95930" y="298262"/>
            <a:ext cx="3775767" cy="1150938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20000"/>
              </a:lnSpc>
              <a:buNone/>
              <a:defRPr sz="2400" b="1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 err="1"/>
              <a:t>Título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Verdana Bold 24pt</a:t>
            </a:r>
          </a:p>
        </p:txBody>
      </p:sp>
      <p:sp>
        <p:nvSpPr>
          <p:cNvPr id="6" name="Table Placeholder 7"/>
          <p:cNvSpPr>
            <a:spLocks noGrp="1"/>
          </p:cNvSpPr>
          <p:nvPr>
            <p:ph type="tbl" sz="quarter" idx="11" hasCustomPrompt="1"/>
          </p:nvPr>
        </p:nvSpPr>
        <p:spPr>
          <a:xfrm>
            <a:off x="295930" y="1571625"/>
            <a:ext cx="8460720" cy="259556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800" b="1">
                <a:latin typeface="Verdana"/>
                <a:cs typeface="Verdana"/>
              </a:defRPr>
            </a:lvl1pPr>
          </a:lstStyle>
          <a:p>
            <a:r>
              <a:rPr lang="en-US" dirty="0"/>
              <a:t>TABELA VERDANA BOLD CAIXA ALTA 8PT</a:t>
            </a:r>
          </a:p>
        </p:txBody>
      </p:sp>
      <p:sp>
        <p:nvSpPr>
          <p:cNvPr id="9" name="TextBox 4"/>
          <p:cNvSpPr txBox="1"/>
          <p:nvPr userDrawn="1"/>
        </p:nvSpPr>
        <p:spPr>
          <a:xfrm>
            <a:off x="281309" y="4611640"/>
            <a:ext cx="260282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3EF4C96-E1DF-BE4D-8017-F1C029622898}" type="slidenum">
              <a:rPr lang="en-US" sz="700" b="1" smtClean="0">
                <a:solidFill>
                  <a:schemeClr val="tx1"/>
                </a:solidFill>
                <a:latin typeface="Verdana"/>
                <a:cs typeface="Verdana"/>
              </a:rPr>
              <a:t>‹nº›</a:t>
            </a:fld>
            <a:r>
              <a:rPr lang="en-US" sz="700" dirty="0">
                <a:solidFill>
                  <a:srgbClr val="000000"/>
                </a:solidFill>
                <a:latin typeface="Verdana"/>
                <a:cs typeface="Verdana"/>
              </a:rPr>
              <a:t> | FUNDAÇÃO RENOVA | </a:t>
            </a:r>
            <a:r>
              <a:rPr lang="en-US" sz="700" b="1" i="0" dirty="0" err="1">
                <a:solidFill>
                  <a:schemeClr val="tx1"/>
                </a:solidFill>
                <a:latin typeface="Verdana"/>
                <a:cs typeface="Verdana"/>
              </a:rPr>
              <a:t>fundacaorenova.org</a:t>
            </a:r>
            <a:endParaRPr lang="en-US" sz="700" b="1" i="0" dirty="0">
              <a:solidFill>
                <a:schemeClr val="tx1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03031356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áfico/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imbolo_co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2002" y="4459300"/>
            <a:ext cx="389411" cy="400038"/>
          </a:xfrm>
          <a:prstGeom prst="rect">
            <a:avLst/>
          </a:prstGeom>
        </p:spPr>
      </p:pic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95930" y="298262"/>
            <a:ext cx="3775767" cy="1150938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20000"/>
              </a:lnSpc>
              <a:buNone/>
              <a:defRPr sz="2400" b="1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 err="1"/>
              <a:t>Título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Verdana Bold 24pt</a:t>
            </a:r>
          </a:p>
        </p:txBody>
      </p:sp>
      <p:sp>
        <p:nvSpPr>
          <p:cNvPr id="6" name="Chart Placeholder 15"/>
          <p:cNvSpPr>
            <a:spLocks noGrp="1"/>
          </p:cNvSpPr>
          <p:nvPr>
            <p:ph type="chart" sz="quarter" idx="14" hasCustomPrompt="1"/>
          </p:nvPr>
        </p:nvSpPr>
        <p:spPr>
          <a:xfrm>
            <a:off x="295421" y="1582721"/>
            <a:ext cx="3778104" cy="2591169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800" b="1">
                <a:latin typeface="Verdana"/>
                <a:cs typeface="Verdana"/>
              </a:defRPr>
            </a:lvl1pPr>
          </a:lstStyle>
          <a:p>
            <a:r>
              <a:rPr lang="en-US" dirty="0"/>
              <a:t>TÍTULO DO GRÁFICO VERDANA BOLD CAIXA ALTA 8PT</a:t>
            </a:r>
          </a:p>
        </p:txBody>
      </p:sp>
      <p:sp>
        <p:nvSpPr>
          <p:cNvPr id="7" name="Chart Placeholder 15"/>
          <p:cNvSpPr>
            <a:spLocks noGrp="1"/>
          </p:cNvSpPr>
          <p:nvPr>
            <p:ph type="chart" sz="quarter" idx="15" hasCustomPrompt="1"/>
          </p:nvPr>
        </p:nvSpPr>
        <p:spPr>
          <a:xfrm>
            <a:off x="4983309" y="1582721"/>
            <a:ext cx="3778104" cy="2591169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800" b="1">
                <a:latin typeface="Verdana"/>
                <a:cs typeface="Verdana"/>
              </a:defRPr>
            </a:lvl1pPr>
          </a:lstStyle>
          <a:p>
            <a:r>
              <a:rPr lang="en-US" dirty="0"/>
              <a:t>TÍTULO DO GRÁFICO VERDANA BOLD CAIXA ALTA 8PT</a:t>
            </a:r>
          </a:p>
        </p:txBody>
      </p:sp>
      <p:sp>
        <p:nvSpPr>
          <p:cNvPr id="10" name="TextBox 4"/>
          <p:cNvSpPr txBox="1"/>
          <p:nvPr userDrawn="1"/>
        </p:nvSpPr>
        <p:spPr>
          <a:xfrm>
            <a:off x="281309" y="4611640"/>
            <a:ext cx="260282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3EF4C96-E1DF-BE4D-8017-F1C029622898}" type="slidenum">
              <a:rPr lang="en-US" sz="700" b="1" smtClean="0">
                <a:solidFill>
                  <a:schemeClr val="tx1"/>
                </a:solidFill>
                <a:latin typeface="Verdana"/>
                <a:cs typeface="Verdana"/>
              </a:rPr>
              <a:t>‹nº›</a:t>
            </a:fld>
            <a:r>
              <a:rPr lang="en-US" sz="700" dirty="0">
                <a:solidFill>
                  <a:srgbClr val="000000"/>
                </a:solidFill>
                <a:latin typeface="Verdana"/>
                <a:cs typeface="Verdana"/>
              </a:rPr>
              <a:t> | FUNDAÇÃO RENOVA | </a:t>
            </a:r>
            <a:r>
              <a:rPr lang="en-US" sz="700" b="1" i="0" dirty="0" err="1">
                <a:solidFill>
                  <a:schemeClr val="tx1"/>
                </a:solidFill>
                <a:latin typeface="Verdana"/>
                <a:cs typeface="Verdana"/>
              </a:rPr>
              <a:t>fundacaorenova.org</a:t>
            </a:r>
            <a:endParaRPr lang="en-US" sz="700" b="1" i="0" dirty="0">
              <a:solidFill>
                <a:schemeClr val="tx1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28903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/Tópico/N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6089650" y="-53880"/>
            <a:ext cx="3115926" cy="5264727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imbol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8447" y="4455648"/>
            <a:ext cx="392966" cy="403690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95930" y="298262"/>
            <a:ext cx="5376738" cy="1150938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20000"/>
              </a:lnSpc>
              <a:buNone/>
              <a:defRPr sz="2400" b="1" i="0">
                <a:solidFill>
                  <a:srgbClr val="2F319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 err="1"/>
              <a:t>Título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Verdana Bold 24pt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291869" y="1582722"/>
            <a:ext cx="5380800" cy="2584465"/>
          </a:xfrm>
          <a:prstGeom prst="rect">
            <a:avLst/>
          </a:prstGeom>
        </p:spPr>
        <p:txBody>
          <a:bodyPr vert="horz"/>
          <a:lstStyle>
            <a:lvl1pPr marL="171450" indent="-171450">
              <a:lnSpc>
                <a:spcPct val="150000"/>
              </a:lnSpc>
              <a:buFont typeface="Wingdings" charset="2"/>
              <a:buChar char="§"/>
              <a:defRPr sz="1200" baseline="0">
                <a:solidFill>
                  <a:srgbClr val="000000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 err="1"/>
              <a:t>Texto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tópicos</a:t>
            </a:r>
            <a:r>
              <a:rPr lang="en-US" dirty="0"/>
              <a:t> Verdana 12pt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507163" y="388982"/>
            <a:ext cx="2254250" cy="481875"/>
          </a:xfrm>
          <a:prstGeom prst="rect">
            <a:avLst/>
          </a:prstGeom>
        </p:spPr>
        <p:txBody>
          <a:bodyPr vert="horz" lIns="0" rIns="0"/>
          <a:lstStyle>
            <a:lvl1pPr marL="0" indent="0">
              <a:lnSpc>
                <a:spcPct val="120000"/>
              </a:lnSpc>
              <a:buNone/>
              <a:defRPr sz="1800" b="1" i="0" baseline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/>
              <a:t>NOTA 18PT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515034" y="1094800"/>
            <a:ext cx="330873" cy="417105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20000"/>
              </a:lnSpc>
              <a:buNone/>
              <a:defRPr sz="2200" b="1" i="0">
                <a:solidFill>
                  <a:srgbClr val="FBFCFF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/>
              <a:t>1.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6515034" y="2522038"/>
            <a:ext cx="330873" cy="417105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20000"/>
              </a:lnSpc>
              <a:buNone/>
              <a:defRPr sz="2200" b="1" i="0">
                <a:solidFill>
                  <a:srgbClr val="FBFCFF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/>
              <a:t>2.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6803334" y="1154114"/>
            <a:ext cx="1953316" cy="117246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50000"/>
              </a:lnSpc>
              <a:buFont typeface="Wingdings" charset="2"/>
              <a:buNone/>
              <a:defRPr sz="1200" i="1" baseline="0">
                <a:solidFill>
                  <a:srgbClr val="FBFCFF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/>
              <a:t>Verdana </a:t>
            </a:r>
            <a:r>
              <a:rPr lang="en-US" dirty="0" err="1"/>
              <a:t>Itálico</a:t>
            </a:r>
            <a:r>
              <a:rPr lang="en-US" dirty="0"/>
              <a:t> 12pt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7" hasCustomPrompt="1"/>
          </p:nvPr>
        </p:nvSpPr>
        <p:spPr>
          <a:xfrm>
            <a:off x="6803334" y="2581359"/>
            <a:ext cx="1958079" cy="117246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50000"/>
              </a:lnSpc>
              <a:buFont typeface="Wingdings" charset="2"/>
              <a:buNone/>
              <a:defRPr sz="1200" i="1" baseline="0">
                <a:solidFill>
                  <a:srgbClr val="FBFCFF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/>
              <a:t>Verdana </a:t>
            </a:r>
            <a:r>
              <a:rPr lang="en-US" dirty="0" err="1"/>
              <a:t>Itálico</a:t>
            </a:r>
            <a:r>
              <a:rPr lang="en-US" dirty="0"/>
              <a:t> 12pt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81309" y="4611640"/>
            <a:ext cx="278877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17C9F2A-0A98-6E45-BA58-B2CFC9981699}" type="slidenum">
              <a:rPr lang="en-US" sz="700" b="1" smtClean="0">
                <a:solidFill>
                  <a:schemeClr val="accent3"/>
                </a:solidFill>
                <a:latin typeface="Verdana"/>
                <a:cs typeface="Verdana"/>
              </a:rPr>
              <a:t>‹nº›</a:t>
            </a:fld>
            <a:r>
              <a:rPr lang="en-US" sz="700" dirty="0">
                <a:solidFill>
                  <a:srgbClr val="000000"/>
                </a:solidFill>
                <a:latin typeface="Verdana"/>
                <a:cs typeface="Verdana"/>
              </a:rPr>
              <a:t> | FUNDAÇÃO RENOVA | </a:t>
            </a:r>
            <a:r>
              <a:rPr lang="en-US" sz="700" b="1" i="0" dirty="0" err="1">
                <a:solidFill>
                  <a:schemeClr val="accent3"/>
                </a:solidFill>
                <a:latin typeface="Verdana"/>
                <a:cs typeface="Verdana"/>
              </a:rPr>
              <a:t>fundacaorenova.org</a:t>
            </a:r>
            <a:endParaRPr lang="en-US" sz="700" b="1" i="0" dirty="0">
              <a:solidFill>
                <a:schemeClr val="accent3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90902494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ção/Imagem de fun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9D9D9"/>
          </a:solidFill>
        </p:spPr>
        <p:txBody>
          <a:bodyPr vert="horz" anchor="ctr"/>
          <a:lstStyle>
            <a:lvl1pPr marL="0" indent="0" algn="ctr">
              <a:buNone/>
              <a:defRPr sz="800" b="1">
                <a:latin typeface="Verdana"/>
                <a:cs typeface="Verdana"/>
              </a:defRPr>
            </a:lvl1pPr>
          </a:lstStyle>
          <a:p>
            <a:r>
              <a:rPr lang="en-US" dirty="0"/>
              <a:t>IMAGEM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96402" y="301625"/>
            <a:ext cx="5378911" cy="3621937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18000"/>
              </a:lnSpc>
              <a:buNone/>
              <a:defRPr sz="2400" b="1" i="0" spc="-10" baseline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 err="1"/>
              <a:t>Citação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frase</a:t>
            </a:r>
            <a:r>
              <a:rPr lang="en-US" dirty="0"/>
              <a:t> de </a:t>
            </a:r>
            <a:r>
              <a:rPr lang="en-US" dirty="0" err="1"/>
              <a:t>impacto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Verdana Bold 24pt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92305" y="4167187"/>
            <a:ext cx="3781220" cy="2116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800" b="1" i="1" baseline="0">
                <a:solidFill>
                  <a:schemeClr val="bg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x-none" dirty="0"/>
              <a:t>Créditos da imagem / Verdana Bold Itálico 8pt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27768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/Imagem de fun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9D9D9"/>
          </a:solidFill>
        </p:spPr>
        <p:txBody>
          <a:bodyPr vert="horz" anchor="ctr"/>
          <a:lstStyle>
            <a:lvl1pPr marL="0" indent="0" algn="ctr">
              <a:buNone/>
              <a:defRPr sz="800" b="1">
                <a:latin typeface="Verdana"/>
                <a:cs typeface="Verdana"/>
              </a:defRPr>
            </a:lvl1pPr>
          </a:lstStyle>
          <a:p>
            <a:r>
              <a:rPr lang="en-US" dirty="0"/>
              <a:t>IMAGEM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92305" y="4167187"/>
            <a:ext cx="3781220" cy="2116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800" b="1" i="1" baseline="0">
                <a:solidFill>
                  <a:schemeClr val="bg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x-none" dirty="0"/>
              <a:t>Créditos da imagem / Verdana Bold Itálico 8pt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1" y="1438276"/>
            <a:ext cx="3423920" cy="240220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lIns="720000" tIns="360000" rIns="360000" bIns="360000" anchor="t" anchorCtr="0"/>
          <a:lstStyle>
            <a:lvl1pPr marL="0" indent="0">
              <a:lnSpc>
                <a:spcPct val="115000"/>
              </a:lnSpc>
              <a:buNone/>
              <a:defRPr sz="1600" b="1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 err="1"/>
              <a:t>Texto</a:t>
            </a:r>
            <a:r>
              <a:rPr lang="en-US" dirty="0"/>
              <a:t> Verdana </a:t>
            </a:r>
            <a:br>
              <a:rPr lang="en-US" dirty="0"/>
            </a:br>
            <a:r>
              <a:rPr lang="en-US" dirty="0"/>
              <a:t>Bold 16pt</a:t>
            </a:r>
          </a:p>
        </p:txBody>
      </p:sp>
    </p:spTree>
    <p:extLst>
      <p:ext uri="{BB962C8B-B14F-4D97-AF65-F5344CB8AC3E}">
        <p14:creationId xmlns:p14="http://schemas.microsoft.com/office/powerpoint/2010/main" val="47656428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/Tópico/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" y="0"/>
            <a:ext cx="4195097" cy="514349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95931" y="298262"/>
            <a:ext cx="3482184" cy="1150938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20000"/>
              </a:lnSpc>
              <a:buNone/>
              <a:defRPr sz="2400" b="1" i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 err="1"/>
              <a:t>Título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Verdana Bold 24pt</a:t>
            </a:r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291869" y="1582723"/>
            <a:ext cx="3486246" cy="2422208"/>
          </a:xfrm>
          <a:prstGeom prst="rect">
            <a:avLst/>
          </a:prstGeom>
        </p:spPr>
        <p:txBody>
          <a:bodyPr vert="horz"/>
          <a:lstStyle>
            <a:lvl1pPr marL="171450" indent="-171450">
              <a:lnSpc>
                <a:spcPct val="150000"/>
              </a:lnSpc>
              <a:buFont typeface="Wingdings" charset="2"/>
              <a:buChar char="§"/>
              <a:defRPr sz="120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 err="1"/>
              <a:t>Texto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tópicos</a:t>
            </a:r>
            <a:r>
              <a:rPr lang="en-US" dirty="0"/>
              <a:t> Verdana 12pt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92305" y="4167187"/>
            <a:ext cx="3485810" cy="2116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800" b="1" i="1" baseline="0">
                <a:solidFill>
                  <a:schemeClr val="bg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x-none" dirty="0"/>
              <a:t>Créditos da imagem / Verdana Bold Itálico 8pt</a:t>
            </a:r>
            <a:endParaRPr lang="en-US"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4195763" y="0"/>
            <a:ext cx="4948237" cy="5143500"/>
          </a:xfrm>
          <a:prstGeom prst="rect">
            <a:avLst/>
          </a:prstGeom>
          <a:solidFill>
            <a:srgbClr val="D9D9D9"/>
          </a:solidFill>
        </p:spPr>
        <p:txBody>
          <a:bodyPr vert="horz" anchor="ctr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800" b="1">
                <a:latin typeface="Verdana"/>
                <a:cs typeface="Verdana"/>
              </a:defRPr>
            </a:lvl1pPr>
          </a:lstStyle>
          <a:p>
            <a:r>
              <a:rPr lang="en-US" dirty="0"/>
              <a:t>IMAGEM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281309" y="4611640"/>
            <a:ext cx="264877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AD83C5F-2074-8145-BCDC-9C7CDFC8B277}" type="slidenum">
              <a:rPr lang="en-US" sz="700" b="1" smtClean="0">
                <a:solidFill>
                  <a:schemeClr val="bg1"/>
                </a:solidFill>
                <a:latin typeface="Verdana"/>
                <a:cs typeface="Verdana"/>
              </a:rPr>
              <a:t>‹nº›</a:t>
            </a:fld>
            <a:r>
              <a:rPr lang="en-US" sz="700" dirty="0">
                <a:solidFill>
                  <a:schemeClr val="bg1"/>
                </a:solidFill>
                <a:latin typeface="Verdana"/>
                <a:cs typeface="Verdana"/>
              </a:rPr>
              <a:t> | FUNDAÇÃO RENOVA | </a:t>
            </a:r>
            <a:r>
              <a:rPr lang="en-US" sz="700" b="1" i="0" dirty="0" err="1">
                <a:solidFill>
                  <a:schemeClr val="bg1"/>
                </a:solidFill>
                <a:latin typeface="Verdana"/>
                <a:cs typeface="Verdana"/>
              </a:rPr>
              <a:t>fundacaorenova.org</a:t>
            </a:r>
            <a:endParaRPr lang="en-US" sz="700" b="1" i="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67173599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/Texto/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9D9D9"/>
          </a:solidFill>
        </p:spPr>
        <p:txBody>
          <a:bodyPr vert="horz" anchor="ctr"/>
          <a:lstStyle>
            <a:lvl1pPr marL="0" indent="0" algn="ctr">
              <a:buNone/>
              <a:defRPr sz="800" b="1">
                <a:latin typeface="Verdana"/>
                <a:cs typeface="Verdana"/>
              </a:defRPr>
            </a:lvl1pPr>
          </a:lstStyle>
          <a:p>
            <a:r>
              <a:rPr lang="en-US" dirty="0"/>
              <a:t>IMAGEM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1438275"/>
            <a:ext cx="3423920" cy="240220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98244" y="1603775"/>
            <a:ext cx="2768926" cy="936225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lnSpc>
                <a:spcPct val="115000"/>
              </a:lnSpc>
              <a:buNone/>
              <a:defRPr sz="2400" b="1" baseline="0">
                <a:solidFill>
                  <a:schemeClr val="bg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/>
              <a:t>VERDANA BOLD 24PT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298244" y="2588025"/>
            <a:ext cx="2768926" cy="1075925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lnSpc>
                <a:spcPct val="130000"/>
              </a:lnSpc>
              <a:buNone/>
              <a:defRPr sz="1400" b="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/>
              <a:t>Verdana 14pt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92305" y="4167187"/>
            <a:ext cx="3781220" cy="2116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800" b="1" i="1" baseline="0">
                <a:solidFill>
                  <a:schemeClr val="bg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x-none" dirty="0"/>
              <a:t>Créditos da imagem / Verdana Bold Itálico 8pt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9731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/Imagem abaix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"/>
            <a:ext cx="9144000" cy="2186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238082" y="276447"/>
            <a:ext cx="3546383" cy="1659563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lnSpc>
                <a:spcPct val="190000"/>
              </a:lnSpc>
              <a:spcBef>
                <a:spcPts val="0"/>
              </a:spcBef>
              <a:buNone/>
              <a:defRPr sz="1000" b="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 err="1"/>
              <a:t>Texto</a:t>
            </a:r>
            <a:r>
              <a:rPr lang="en-US" dirty="0"/>
              <a:t> Verdana 10pt</a:t>
            </a:r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2286000"/>
            <a:ext cx="9144000" cy="2857500"/>
          </a:xfrm>
          <a:prstGeom prst="rect">
            <a:avLst/>
          </a:prstGeom>
          <a:solidFill>
            <a:srgbClr val="D9D9D9"/>
          </a:solidFill>
        </p:spPr>
        <p:txBody>
          <a:bodyPr vert="horz" anchor="ctr"/>
          <a:lstStyle>
            <a:lvl1pPr marL="0" indent="0" algn="ctr">
              <a:buNone/>
              <a:defRPr sz="800" b="1">
                <a:latin typeface="Verdana"/>
                <a:cs typeface="Verdana"/>
              </a:defRPr>
            </a:lvl1pPr>
          </a:lstStyle>
          <a:p>
            <a:r>
              <a:rPr lang="en-US" dirty="0"/>
              <a:t>IMAGEM</a:t>
            </a:r>
          </a:p>
        </p:txBody>
      </p:sp>
    </p:spTree>
    <p:extLst>
      <p:ext uri="{BB962C8B-B14F-4D97-AF65-F5344CB8AC3E}">
        <p14:creationId xmlns:p14="http://schemas.microsoft.com/office/powerpoint/2010/main" val="120475411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9D9D9"/>
          </a:solidFill>
        </p:spPr>
        <p:txBody>
          <a:bodyPr vert="horz" anchor="ctr"/>
          <a:lstStyle>
            <a:lvl1pPr marL="0" indent="0" algn="ctr">
              <a:buNone/>
              <a:defRPr sz="800" b="1">
                <a:latin typeface="Verdana"/>
                <a:cs typeface="Verdana"/>
              </a:defRPr>
            </a:lvl1pPr>
          </a:lstStyle>
          <a:p>
            <a:r>
              <a:rPr lang="en-US" dirty="0"/>
              <a:t>IMAGEM</a:t>
            </a:r>
          </a:p>
        </p:txBody>
      </p:sp>
    </p:spTree>
    <p:extLst>
      <p:ext uri="{BB962C8B-B14F-4D97-AF65-F5344CB8AC3E}">
        <p14:creationId xmlns:p14="http://schemas.microsoft.com/office/powerpoint/2010/main" val="187564189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pedie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imbolo_co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2002" y="4459300"/>
            <a:ext cx="389411" cy="400038"/>
          </a:xfrm>
          <a:prstGeom prst="rect">
            <a:avLst/>
          </a:prstGeom>
        </p:spPr>
      </p:pic>
      <p:pic>
        <p:nvPicPr>
          <p:cNvPr id="5" name="Picture 4" descr="Fundacao_Renova_Marca_RGB_1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01" y="474702"/>
            <a:ext cx="2351890" cy="704566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1433288" y="1581471"/>
            <a:ext cx="3336139" cy="2479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>
              <a:lnSpc>
                <a:spcPct val="180000"/>
              </a:lnSpc>
            </a:pPr>
            <a:r>
              <a:rPr lang="en-US" sz="1200" b="1" i="0" u="none" strike="noStrike" kern="1200" baseline="0" dirty="0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FALE CONOSCO</a:t>
            </a:r>
          </a:p>
          <a:p>
            <a:pPr rtl="0">
              <a:lnSpc>
                <a:spcPct val="180000"/>
              </a:lnSpc>
            </a:pPr>
            <a:r>
              <a:rPr lang="cs-CZ" sz="1000" b="0" i="0" u="none" strike="noStrike" kern="1200" baseline="0" dirty="0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0800 031 2303</a:t>
            </a:r>
          </a:p>
          <a:p>
            <a:pPr rtl="0">
              <a:lnSpc>
                <a:spcPct val="180000"/>
              </a:lnSpc>
            </a:pPr>
            <a:r>
              <a:rPr lang="cs-CZ" sz="1000" b="0" i="0" u="none" strike="noStrike" kern="1200" baseline="0" dirty="0" err="1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www.fundacaorenova.org</a:t>
            </a:r>
            <a:r>
              <a:rPr lang="cs-CZ" sz="1000" b="0" i="0" u="none" strike="noStrike" kern="1200" baseline="0" dirty="0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/fale-</a:t>
            </a:r>
            <a:r>
              <a:rPr lang="cs-CZ" sz="1000" b="0" i="0" u="none" strike="noStrike" kern="1200" baseline="0" dirty="0" err="1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conosco</a:t>
            </a:r>
            <a:endParaRPr lang="cs-CZ" sz="1000" b="0" i="0" u="none" strike="noStrike" kern="1200" baseline="0" dirty="0">
              <a:solidFill>
                <a:schemeClr val="tx1"/>
              </a:solidFill>
              <a:latin typeface="Verdana"/>
              <a:ea typeface="+mn-ea"/>
              <a:cs typeface="Verdana"/>
            </a:endParaRPr>
          </a:p>
          <a:p>
            <a:pPr rtl="0">
              <a:lnSpc>
                <a:spcPct val="180000"/>
              </a:lnSpc>
            </a:pPr>
            <a:endParaRPr lang="cs-CZ" sz="1100" b="0" i="0" u="none" strike="noStrike" kern="1200" baseline="0" dirty="0">
              <a:solidFill>
                <a:schemeClr val="tx1"/>
              </a:solidFill>
              <a:latin typeface="Verdana"/>
              <a:ea typeface="+mn-ea"/>
              <a:cs typeface="Verdana"/>
            </a:endParaRPr>
          </a:p>
          <a:p>
            <a:pPr rtl="0">
              <a:lnSpc>
                <a:spcPct val="180000"/>
              </a:lnSpc>
            </a:pPr>
            <a:r>
              <a:rPr lang="cs-CZ" sz="1200" b="1" i="0" u="none" strike="noStrike" kern="1200" baseline="0" dirty="0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OUVIDORIA</a:t>
            </a:r>
          </a:p>
          <a:p>
            <a:pPr rtl="0">
              <a:lnSpc>
                <a:spcPct val="180000"/>
              </a:lnSpc>
            </a:pPr>
            <a:r>
              <a:rPr lang="is-IS" sz="1000" b="0" i="0" u="none" strike="noStrike" kern="1200" baseline="0" dirty="0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0800 721 0717</a:t>
            </a:r>
          </a:p>
          <a:p>
            <a:pPr rtl="0">
              <a:lnSpc>
                <a:spcPct val="180000"/>
              </a:lnSpc>
            </a:pPr>
            <a:r>
              <a:rPr lang="en-US" sz="1000" b="0" i="0" u="none" strike="noStrike" kern="1200" baseline="0" dirty="0" err="1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ouvidoria@fundacaorenova.org</a:t>
            </a:r>
            <a:endParaRPr lang="en-US" sz="1000" b="0" i="0" u="none" strike="noStrike" kern="1200" baseline="0" dirty="0">
              <a:solidFill>
                <a:schemeClr val="tx1"/>
              </a:solidFill>
              <a:latin typeface="Verdana"/>
              <a:ea typeface="+mn-ea"/>
              <a:cs typeface="Verdana"/>
            </a:endParaRPr>
          </a:p>
          <a:p>
            <a:pPr rtl="0">
              <a:lnSpc>
                <a:spcPct val="180000"/>
              </a:lnSpc>
            </a:pPr>
            <a:r>
              <a:rPr lang="en-US" sz="1000" b="0" i="0" u="none" strike="noStrike" kern="1200" baseline="0" dirty="0" err="1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www.canalconfidencial.com.br</a:t>
            </a:r>
            <a:r>
              <a:rPr lang="en-US" sz="1000" b="0" i="0" u="none" strike="noStrike" kern="1200" baseline="0" dirty="0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/</a:t>
            </a:r>
            <a:r>
              <a:rPr lang="en-US" sz="1000" b="0" i="0" u="none" strike="noStrike" kern="1200" baseline="0" dirty="0" err="1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fundacaorenova</a:t>
            </a:r>
            <a:r>
              <a:rPr lang="en-US" sz="1000" b="0" i="0" u="none" strike="noStrike" kern="1200" baseline="0" dirty="0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/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5243290" y="1581471"/>
            <a:ext cx="2267853" cy="26961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>
              <a:lnSpc>
                <a:spcPct val="180000"/>
              </a:lnSpc>
            </a:pPr>
            <a:r>
              <a:rPr lang="en-US" sz="1200" b="1" i="0" u="none" strike="noStrike" kern="1200" baseline="0" dirty="0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SITE</a:t>
            </a:r>
          </a:p>
          <a:p>
            <a:pPr rtl="0">
              <a:lnSpc>
                <a:spcPct val="180000"/>
              </a:lnSpc>
            </a:pPr>
            <a:r>
              <a:rPr lang="en-US" sz="1000" b="0" i="0" u="none" strike="noStrike" kern="1200" baseline="0" dirty="0" err="1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www.fundacaorenova.org</a:t>
            </a:r>
            <a:endParaRPr lang="en-US" sz="1000" b="0" i="0" u="none" strike="noStrike" kern="1200" baseline="0" dirty="0">
              <a:solidFill>
                <a:schemeClr val="tx1"/>
              </a:solidFill>
              <a:latin typeface="Verdana"/>
              <a:ea typeface="+mn-ea"/>
              <a:cs typeface="Verdana"/>
            </a:endParaRPr>
          </a:p>
          <a:p>
            <a:pPr rtl="0">
              <a:lnSpc>
                <a:spcPct val="180000"/>
              </a:lnSpc>
            </a:pPr>
            <a:endParaRPr lang="en-US" sz="1000" b="0" i="0" u="none" strike="noStrike" kern="1200" baseline="0" dirty="0">
              <a:solidFill>
                <a:schemeClr val="tx1"/>
              </a:solidFill>
              <a:latin typeface="Verdana"/>
              <a:ea typeface="+mn-ea"/>
              <a:cs typeface="Verdana"/>
            </a:endParaRPr>
          </a:p>
          <a:p>
            <a:pPr rtl="0">
              <a:lnSpc>
                <a:spcPct val="180000"/>
              </a:lnSpc>
            </a:pPr>
            <a:r>
              <a:rPr lang="en-US" sz="1200" b="1" i="0" u="none" strike="noStrike" kern="1200" baseline="0" dirty="0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REDES SOCIAIS</a:t>
            </a:r>
          </a:p>
          <a:p>
            <a:pPr rtl="0">
              <a:lnSpc>
                <a:spcPct val="180000"/>
              </a:lnSpc>
            </a:pPr>
            <a:r>
              <a:rPr lang="en-US" sz="1000" b="0" i="0" u="none" strike="noStrike" kern="1200" baseline="0" dirty="0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Facebook</a:t>
            </a:r>
          </a:p>
          <a:p>
            <a:pPr marL="0" marR="0" lvl="0" indent="0" algn="l" defTabSz="457200" rtl="0" eaLnBrk="1" fontAlgn="auto" latinLnBrk="0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 u="none" strike="noStrike" kern="1200" baseline="0" dirty="0" err="1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Youtube</a:t>
            </a:r>
            <a:endParaRPr lang="en-US" sz="1000" b="0" i="0" u="none" strike="noStrike" kern="1200" baseline="0" dirty="0">
              <a:solidFill>
                <a:schemeClr val="tx1"/>
              </a:solidFill>
              <a:latin typeface="Verdana"/>
              <a:ea typeface="+mn-ea"/>
              <a:cs typeface="Verdana"/>
            </a:endParaRPr>
          </a:p>
          <a:p>
            <a:pPr marL="0" marR="0" lvl="0" indent="0" algn="l" defTabSz="457200" rtl="0" eaLnBrk="1" fontAlgn="auto" latinLnBrk="0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 u="none" strike="noStrike" kern="1200" baseline="0" dirty="0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Instagram</a:t>
            </a:r>
          </a:p>
          <a:p>
            <a:pPr marL="0" marR="0" lvl="0" indent="0" algn="l" defTabSz="457200" rtl="0" eaLnBrk="1" fontAlgn="auto" latinLnBrk="0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 u="none" strike="noStrike" kern="1200" baseline="0" dirty="0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LinkedIn</a:t>
            </a:r>
          </a:p>
          <a:p>
            <a:pPr rtl="0">
              <a:lnSpc>
                <a:spcPct val="180000"/>
              </a:lnSpc>
            </a:pPr>
            <a:r>
              <a:rPr lang="en-US" sz="1000" b="0" i="0" u="none" strike="noStrike" kern="1200" baseline="0" dirty="0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Google Plus</a:t>
            </a:r>
          </a:p>
        </p:txBody>
      </p:sp>
      <p:sp>
        <p:nvSpPr>
          <p:cNvPr id="9" name="TextBox 4"/>
          <p:cNvSpPr txBox="1"/>
          <p:nvPr userDrawn="1"/>
        </p:nvSpPr>
        <p:spPr>
          <a:xfrm>
            <a:off x="281309" y="4611640"/>
            <a:ext cx="260282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3EF4C96-E1DF-BE4D-8017-F1C029622898}" type="slidenum">
              <a:rPr lang="en-US" sz="700" b="1" smtClean="0">
                <a:solidFill>
                  <a:schemeClr val="tx1"/>
                </a:solidFill>
                <a:latin typeface="Verdana"/>
                <a:cs typeface="Verdana"/>
              </a:rPr>
              <a:t>‹nº›</a:t>
            </a:fld>
            <a:r>
              <a:rPr lang="en-US" sz="700" dirty="0">
                <a:solidFill>
                  <a:srgbClr val="000000"/>
                </a:solidFill>
                <a:latin typeface="Verdana"/>
                <a:cs typeface="Verdana"/>
              </a:rPr>
              <a:t> | FUNDAÇÃO RENOVA | </a:t>
            </a:r>
            <a:r>
              <a:rPr lang="en-US" sz="700" b="1" i="0" dirty="0" err="1">
                <a:solidFill>
                  <a:schemeClr val="tx1"/>
                </a:solidFill>
                <a:latin typeface="Verdana"/>
                <a:cs typeface="Verdana"/>
              </a:rPr>
              <a:t>fundacaorenova.org</a:t>
            </a:r>
            <a:endParaRPr lang="en-US" sz="700" b="1" i="0" dirty="0">
              <a:solidFill>
                <a:schemeClr val="tx1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44739552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-cap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rca_branc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3032" y="1877786"/>
            <a:ext cx="962150" cy="138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89752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9/13/2017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752776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998" b="0" i="0">
                <a:solidFill>
                  <a:srgbClr val="231F20"/>
                </a:solidFill>
                <a:latin typeface="Cubano"/>
                <a:cs typeface="Cuban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9/13/2017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2569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/Tópico/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imbolo_co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2002" y="4459300"/>
            <a:ext cx="389411" cy="400038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95930" y="298262"/>
            <a:ext cx="3775767" cy="1150938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20000"/>
              </a:lnSpc>
              <a:buNone/>
              <a:defRPr sz="2400" b="1" i="0">
                <a:solidFill>
                  <a:srgbClr val="2F319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 err="1"/>
              <a:t>Título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Verdana Bold 24pt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291869" y="1582722"/>
            <a:ext cx="3778620" cy="2584465"/>
          </a:xfrm>
          <a:prstGeom prst="rect">
            <a:avLst/>
          </a:prstGeom>
        </p:spPr>
        <p:txBody>
          <a:bodyPr vert="horz"/>
          <a:lstStyle>
            <a:lvl1pPr marL="171450" indent="-171450">
              <a:lnSpc>
                <a:spcPct val="150000"/>
              </a:lnSpc>
              <a:buFont typeface="Wingdings" charset="2"/>
              <a:buChar char="§"/>
              <a:defRPr sz="1200" baseline="0">
                <a:solidFill>
                  <a:srgbClr val="000000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 err="1"/>
              <a:t>Texto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tópicos</a:t>
            </a:r>
            <a:r>
              <a:rPr lang="en-US" dirty="0"/>
              <a:t> Verdana 12pt</a:t>
            </a:r>
          </a:p>
        </p:txBody>
      </p:sp>
      <p:sp>
        <p:nvSpPr>
          <p:cNvPr id="16" name="Chart Placeholder 15"/>
          <p:cNvSpPr>
            <a:spLocks noGrp="1"/>
          </p:cNvSpPr>
          <p:nvPr>
            <p:ph type="chart" sz="quarter" idx="13" hasCustomPrompt="1"/>
          </p:nvPr>
        </p:nvSpPr>
        <p:spPr>
          <a:xfrm>
            <a:off x="4229100" y="1582721"/>
            <a:ext cx="4527550" cy="2591169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800" b="1">
                <a:latin typeface="Verdana"/>
                <a:cs typeface="Verdana"/>
              </a:defRPr>
            </a:lvl1pPr>
          </a:lstStyle>
          <a:p>
            <a:r>
              <a:rPr lang="en-US" dirty="0"/>
              <a:t>TÍTULO DO GRÁFICO VERDANA BOLD CAIXA ALTA 8PT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281309" y="4611640"/>
            <a:ext cx="278877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17C9F2A-0A98-6E45-BA58-B2CFC9981699}" type="slidenum">
              <a:rPr lang="en-US" sz="700" b="1" smtClean="0">
                <a:solidFill>
                  <a:schemeClr val="accent3"/>
                </a:solidFill>
                <a:latin typeface="Verdana"/>
                <a:cs typeface="Verdana"/>
              </a:rPr>
              <a:t>‹nº›</a:t>
            </a:fld>
            <a:r>
              <a:rPr lang="en-US" sz="700" dirty="0">
                <a:solidFill>
                  <a:srgbClr val="000000"/>
                </a:solidFill>
                <a:latin typeface="Verdana"/>
                <a:cs typeface="Verdana"/>
              </a:rPr>
              <a:t> | FUNDAÇÃO RENOVA | </a:t>
            </a:r>
            <a:r>
              <a:rPr lang="en-US" sz="700" b="1" i="0" dirty="0" err="1">
                <a:solidFill>
                  <a:schemeClr val="accent3"/>
                </a:solidFill>
                <a:latin typeface="Verdana"/>
                <a:cs typeface="Verdana"/>
              </a:rPr>
              <a:t>fundacaorenova.org</a:t>
            </a:r>
            <a:endParaRPr lang="en-US" sz="700" b="1" i="0" dirty="0">
              <a:solidFill>
                <a:schemeClr val="accent3"/>
              </a:solidFill>
              <a:latin typeface="Verdana"/>
              <a:cs typeface="Verdana"/>
            </a:endParaRPr>
          </a:p>
        </p:txBody>
      </p:sp>
      <p:pic>
        <p:nvPicPr>
          <p:cNvPr id="12" name="Picture 1" descr="Terra e Água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2002" y="298262"/>
            <a:ext cx="376542" cy="37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11699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998" b="0" i="0">
                <a:solidFill>
                  <a:srgbClr val="231F20"/>
                </a:solidFill>
                <a:latin typeface="Cubano"/>
                <a:cs typeface="Cuban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9/13/2017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770805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to/Legenda/Crédi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9D9D9"/>
          </a:solidFill>
        </p:spPr>
        <p:txBody>
          <a:bodyPr vert="horz" lIns="121899" tIns="60949" rIns="121899" bIns="60949" anchor="ctr"/>
          <a:lstStyle>
            <a:lvl1pPr marL="0" indent="0" algn="ctr">
              <a:buNone/>
              <a:defRPr sz="825" b="1">
                <a:latin typeface="Verdana"/>
                <a:cs typeface="Verdana"/>
              </a:defRPr>
            </a:lvl1pPr>
          </a:lstStyle>
          <a:p>
            <a:r>
              <a:rPr lang="en-US" dirty="0"/>
              <a:t>IMAGEM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343901"/>
            <a:ext cx="9144000" cy="798410"/>
          </a:xfrm>
          <a:prstGeom prst="rect">
            <a:avLst/>
          </a:prstGeom>
          <a:solidFill>
            <a:schemeClr val="accent1">
              <a:alpha val="80000"/>
            </a:schemeClr>
          </a:solidFill>
        </p:spPr>
        <p:txBody>
          <a:bodyPr vert="horz" lIns="540000" tIns="540000" rIns="1440000" bIns="540000" anchor="ctr"/>
          <a:lstStyle>
            <a:lvl1pPr marL="0" indent="0">
              <a:lnSpc>
                <a:spcPct val="140000"/>
              </a:lnSpc>
              <a:buNone/>
              <a:defRPr sz="900" b="1" spc="0" baseline="0">
                <a:solidFill>
                  <a:schemeClr val="bg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 err="1"/>
              <a:t>Legenda</a:t>
            </a:r>
            <a:r>
              <a:rPr lang="en-US" dirty="0"/>
              <a:t> | </a:t>
            </a:r>
            <a:r>
              <a:rPr lang="en-US" dirty="0" err="1"/>
              <a:t>Créditos</a:t>
            </a:r>
            <a:r>
              <a:rPr lang="en-US" dirty="0"/>
              <a:t> da </a:t>
            </a:r>
            <a:r>
              <a:rPr lang="en-US" dirty="0" err="1"/>
              <a:t>imagem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Verdana Bold 12pts</a:t>
            </a:r>
          </a:p>
        </p:txBody>
      </p:sp>
    </p:spTree>
    <p:extLst>
      <p:ext uri="{BB962C8B-B14F-4D97-AF65-F5344CB8AC3E}">
        <p14:creationId xmlns:p14="http://schemas.microsoft.com/office/powerpoint/2010/main" val="28269911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998" b="0" i="0">
                <a:solidFill>
                  <a:srgbClr val="231F20"/>
                </a:solidFill>
                <a:latin typeface="Cubano"/>
                <a:cs typeface="Cuban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9/13/2017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071284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Azul/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imbolo_co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2003" y="4459300"/>
            <a:ext cx="389411" cy="400038"/>
          </a:xfrm>
          <a:prstGeom prst="rect">
            <a:avLst/>
          </a:prstGeom>
        </p:spPr>
      </p:pic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95929" y="298262"/>
            <a:ext cx="6204884" cy="1150938"/>
          </a:xfrm>
          <a:prstGeom prst="rect">
            <a:avLst/>
          </a:prstGeom>
        </p:spPr>
        <p:txBody>
          <a:bodyPr vert="horz" lIns="121899" tIns="60949" rIns="121899" bIns="60949"/>
          <a:lstStyle>
            <a:lvl1pPr marL="0" indent="0">
              <a:lnSpc>
                <a:spcPct val="120000"/>
              </a:lnSpc>
              <a:buNone/>
              <a:defRPr sz="2400" b="1" i="0">
                <a:solidFill>
                  <a:schemeClr val="accent3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 err="1"/>
              <a:t>Título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Verdana Bold 32pt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297917" y="1495682"/>
            <a:ext cx="6202896" cy="336748"/>
          </a:xfrm>
          <a:prstGeom prst="rect">
            <a:avLst/>
          </a:prstGeom>
        </p:spPr>
        <p:txBody>
          <a:bodyPr vert="horz" lIns="121899" tIns="60949" rIns="121899" bIns="60949"/>
          <a:lstStyle>
            <a:lvl1pPr marL="0" indent="0">
              <a:buNone/>
              <a:defRPr sz="1425" b="1" spc="0">
                <a:solidFill>
                  <a:srgbClr val="000000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 err="1"/>
              <a:t>Subtítulo</a:t>
            </a:r>
            <a:r>
              <a:rPr lang="en-US" dirty="0"/>
              <a:t> Verdana Bold 19pt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291869" y="1875209"/>
            <a:ext cx="6208945" cy="2291979"/>
          </a:xfrm>
          <a:prstGeom prst="rect">
            <a:avLst/>
          </a:prstGeom>
        </p:spPr>
        <p:txBody>
          <a:bodyPr vert="horz" lIns="121899" tIns="60949" rIns="121899" bIns="60949"/>
          <a:lstStyle>
            <a:lvl1pPr marL="171420" indent="-171420">
              <a:lnSpc>
                <a:spcPct val="150000"/>
              </a:lnSpc>
              <a:buFont typeface="Wingdings" charset="2"/>
              <a:buChar char="§"/>
              <a:defRPr sz="1200" baseline="0">
                <a:solidFill>
                  <a:srgbClr val="000000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 err="1"/>
              <a:t>Texto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tópicos</a:t>
            </a:r>
            <a:r>
              <a:rPr lang="en-US" dirty="0"/>
              <a:t> Verdana 16pt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281309" y="4611641"/>
            <a:ext cx="2602820" cy="196191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fld id="{63EF4C96-E1DF-BE4D-8017-F1C029622898}" type="slidenum">
              <a:rPr lang="en-US" sz="675" b="1" smtClean="0">
                <a:solidFill>
                  <a:srgbClr val="000000"/>
                </a:solidFill>
                <a:latin typeface="Verdana"/>
                <a:cs typeface="Verdana"/>
              </a:rPr>
              <a:t>‹nº›</a:t>
            </a:fld>
            <a:r>
              <a:rPr lang="en-US" sz="675" dirty="0">
                <a:solidFill>
                  <a:srgbClr val="000000"/>
                </a:solidFill>
                <a:latin typeface="Verdana"/>
                <a:cs typeface="Verdana"/>
              </a:rPr>
              <a:t> | FUNDAÇÃO RENOVA | </a:t>
            </a:r>
            <a:r>
              <a:rPr lang="en-US" sz="675" b="1" i="0" dirty="0">
                <a:solidFill>
                  <a:srgbClr val="000000"/>
                </a:solidFill>
                <a:latin typeface="Verdana"/>
                <a:cs typeface="Verdana"/>
              </a:rPr>
              <a:t>fundacaorenova.org</a:t>
            </a:r>
          </a:p>
        </p:txBody>
      </p:sp>
    </p:spTree>
    <p:extLst>
      <p:ext uri="{BB962C8B-B14F-4D97-AF65-F5344CB8AC3E}">
        <p14:creationId xmlns:p14="http://schemas.microsoft.com/office/powerpoint/2010/main" val="426301575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simbolo_cor.png">
            <a:extLst>
              <a:ext uri="{FF2B5EF4-FFF2-40B4-BE49-F238E27FC236}">
                <a16:creationId xmlns:a16="http://schemas.microsoft.com/office/drawing/2014/main" xmlns="" id="{8E284D88-988C-4E7B-80CE-826093CBB4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2004" y="4459300"/>
            <a:ext cx="389411" cy="400038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xmlns="" id="{296319C0-72F8-4447-AEA5-DB4299FBC32C}"/>
              </a:ext>
            </a:extLst>
          </p:cNvPr>
          <p:cNvSpPr txBox="1"/>
          <p:nvPr userDrawn="1"/>
        </p:nvSpPr>
        <p:spPr>
          <a:xfrm>
            <a:off x="281309" y="4611641"/>
            <a:ext cx="2602820" cy="195974"/>
          </a:xfrm>
          <a:prstGeom prst="rect">
            <a:avLst/>
          </a:prstGeom>
          <a:noFill/>
        </p:spPr>
        <p:txBody>
          <a:bodyPr wrap="square" lIns="91335" tIns="45668" rIns="91335" bIns="45668" rtlCol="0">
            <a:spAutoFit/>
          </a:bodyPr>
          <a:lstStyle/>
          <a:p>
            <a:fld id="{63EF4C96-E1DF-BE4D-8017-F1C029622898}" type="slidenum">
              <a:rPr lang="en-US" sz="674" b="1" smtClean="0">
                <a:solidFill>
                  <a:srgbClr val="000000"/>
                </a:solidFill>
                <a:latin typeface="Verdana"/>
                <a:cs typeface="Verdana"/>
              </a:rPr>
              <a:t>‹nº›</a:t>
            </a:fld>
            <a:r>
              <a:rPr lang="en-US" sz="674" dirty="0">
                <a:solidFill>
                  <a:srgbClr val="000000"/>
                </a:solidFill>
                <a:latin typeface="Verdana"/>
                <a:cs typeface="Verdana"/>
              </a:rPr>
              <a:t> | FUNDAÇÃO RENOVA | </a:t>
            </a:r>
            <a:r>
              <a:rPr lang="en-US" sz="674" b="1" i="0" dirty="0">
                <a:solidFill>
                  <a:srgbClr val="000000"/>
                </a:solidFill>
                <a:latin typeface="Verdana"/>
                <a:cs typeface="Verdana"/>
              </a:rPr>
              <a:t>fundacaorenova.org</a:t>
            </a:r>
          </a:p>
        </p:txBody>
      </p:sp>
    </p:spTree>
    <p:extLst>
      <p:ext uri="{BB962C8B-B14F-4D97-AF65-F5344CB8AC3E}">
        <p14:creationId xmlns:p14="http://schemas.microsoft.com/office/powerpoint/2010/main" val="342863101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imbolo_co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2003" y="4459300"/>
            <a:ext cx="389411" cy="400038"/>
          </a:xfrm>
          <a:prstGeom prst="rect">
            <a:avLst/>
          </a:prstGeom>
        </p:spPr>
      </p:pic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95929" y="298262"/>
            <a:ext cx="6204884" cy="1150938"/>
          </a:xfrm>
          <a:prstGeom prst="rect">
            <a:avLst/>
          </a:prstGeom>
        </p:spPr>
        <p:txBody>
          <a:bodyPr vert="horz" lIns="121899" tIns="60949" rIns="121899" bIns="60949"/>
          <a:lstStyle>
            <a:lvl1pPr marL="0" indent="0">
              <a:lnSpc>
                <a:spcPct val="120000"/>
              </a:lnSpc>
              <a:buNone/>
              <a:defRPr sz="2400" b="1" i="0">
                <a:solidFill>
                  <a:srgbClr val="00A88E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 err="1"/>
              <a:t>Título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Verdana Bold 32pt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281309" y="4611641"/>
            <a:ext cx="2602820" cy="196191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fld id="{63EF4C96-E1DF-BE4D-8017-F1C029622898}" type="slidenum">
              <a:rPr lang="en-US" sz="675" b="1" smtClean="0">
                <a:solidFill>
                  <a:srgbClr val="000000"/>
                </a:solidFill>
                <a:latin typeface="Verdana"/>
                <a:cs typeface="Verdana"/>
              </a:rPr>
              <a:t>‹nº›</a:t>
            </a:fld>
            <a:r>
              <a:rPr lang="en-US" sz="675" dirty="0">
                <a:solidFill>
                  <a:srgbClr val="000000"/>
                </a:solidFill>
                <a:latin typeface="Verdana"/>
                <a:cs typeface="Verdana"/>
              </a:rPr>
              <a:t> | FUNDAÇÃO RENOVA | </a:t>
            </a:r>
            <a:r>
              <a:rPr lang="en-US" sz="675" b="1" i="0" dirty="0">
                <a:solidFill>
                  <a:srgbClr val="000000"/>
                </a:solidFill>
                <a:latin typeface="Verdana"/>
                <a:cs typeface="Verdana"/>
              </a:rPr>
              <a:t>fundacaorenova.org</a:t>
            </a:r>
          </a:p>
        </p:txBody>
      </p:sp>
    </p:spTree>
    <p:extLst>
      <p:ext uri="{BB962C8B-B14F-4D97-AF65-F5344CB8AC3E}">
        <p14:creationId xmlns:p14="http://schemas.microsoft.com/office/powerpoint/2010/main" val="1081904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68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0" Type="http://schemas.openxmlformats.org/officeDocument/2006/relationships/slideLayout" Target="../slideLayouts/slideLayout67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23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57.xml"/><Relationship Id="rId19" Type="http://schemas.openxmlformats.org/officeDocument/2006/relationships/slideLayout" Target="../slideLayouts/slideLayout66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Relationship Id="rId22" Type="http://schemas.openxmlformats.org/officeDocument/2006/relationships/slideLayout" Target="../slideLayouts/slideLayout6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18" Type="http://schemas.openxmlformats.org/officeDocument/2006/relationships/slideLayout" Target="../slideLayouts/slideLayout88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73.xml"/><Relationship Id="rId21" Type="http://schemas.openxmlformats.org/officeDocument/2006/relationships/slideLayout" Target="../slideLayouts/slideLayout91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17" Type="http://schemas.openxmlformats.org/officeDocument/2006/relationships/slideLayout" Target="../slideLayouts/slideLayout87.xml"/><Relationship Id="rId25" Type="http://schemas.openxmlformats.org/officeDocument/2006/relationships/slideLayout" Target="../slideLayouts/slideLayout95.xml"/><Relationship Id="rId2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86.xml"/><Relationship Id="rId20" Type="http://schemas.openxmlformats.org/officeDocument/2006/relationships/slideLayout" Target="../slideLayouts/slideLayout90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24" Type="http://schemas.openxmlformats.org/officeDocument/2006/relationships/slideLayout" Target="../slideLayouts/slideLayout94.xml"/><Relationship Id="rId5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85.xml"/><Relationship Id="rId23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80.xml"/><Relationship Id="rId19" Type="http://schemas.openxmlformats.org/officeDocument/2006/relationships/slideLayout" Target="../slideLayouts/slideLayout89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Relationship Id="rId22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0548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54" r:id="rId3"/>
    <p:sldLayoutId id="2147483749" r:id="rId4"/>
    <p:sldLayoutId id="2147483651" r:id="rId5"/>
    <p:sldLayoutId id="2147483652" r:id="rId6"/>
    <p:sldLayoutId id="2147483750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744" r:id="rId15"/>
    <p:sldLayoutId id="2147483660" r:id="rId16"/>
    <p:sldLayoutId id="2147483661" r:id="rId17"/>
    <p:sldLayoutId id="2147483662" r:id="rId18"/>
    <p:sldLayoutId id="2147483664" r:id="rId19"/>
    <p:sldLayoutId id="2147483665" r:id="rId20"/>
    <p:sldLayoutId id="2147483663" r:id="rId21"/>
    <p:sldLayoutId id="2147483787" r:id="rId22"/>
    <p:sldLayoutId id="2147483788" r:id="rId23"/>
    <p:sldLayoutId id="2147483789" r:id="rId24"/>
    <p:sldLayoutId id="2147483790" r:id="rId2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5163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753" r:id="rId3"/>
    <p:sldLayoutId id="2147483748" r:id="rId4"/>
    <p:sldLayoutId id="2147483679" r:id="rId5"/>
    <p:sldLayoutId id="2147483680" r:id="rId6"/>
    <p:sldLayoutId id="2147483751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7" r:id="rId13"/>
    <p:sldLayoutId id="2147483686" r:id="rId14"/>
    <p:sldLayoutId id="2147483743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795" r:id="rId2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536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55" r:id="rId3"/>
    <p:sldLayoutId id="2147483747" r:id="rId4"/>
    <p:sldLayoutId id="2147483707" r:id="rId5"/>
    <p:sldLayoutId id="2147483752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45" r:id="rId15"/>
    <p:sldLayoutId id="2147483716" r:id="rId16"/>
    <p:sldLayoutId id="2147483717" r:id="rId17"/>
    <p:sldLayoutId id="2147483718" r:id="rId18"/>
    <p:sldLayoutId id="2147483719" r:id="rId19"/>
    <p:sldLayoutId id="2147483720" r:id="rId20"/>
    <p:sldLayoutId id="2147483721" r:id="rId21"/>
    <p:sldLayoutId id="2147483758" r:id="rId22"/>
    <p:sldLayoutId id="2147483792" r:id="rId2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2767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  <p:sldLayoutId id="2147483740" r:id="rId16"/>
    <p:sldLayoutId id="2147483741" r:id="rId17"/>
    <p:sldLayoutId id="2147483780" r:id="rId18"/>
    <p:sldLayoutId id="2147483781" r:id="rId19"/>
    <p:sldLayoutId id="2147483782" r:id="rId20"/>
    <p:sldLayoutId id="2147483783" r:id="rId21"/>
    <p:sldLayoutId id="2147483784" r:id="rId22"/>
    <p:sldLayoutId id="2147483785" r:id="rId23"/>
    <p:sldLayoutId id="2147483793" r:id="rId24"/>
    <p:sldLayoutId id="2147483794" r:id="rId2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2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9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9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9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9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4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9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7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SETEMBRO </a:t>
            </a:r>
            <a:r>
              <a:rPr lang="en-US" dirty="0"/>
              <a:t>| 2017</a:t>
            </a:r>
          </a:p>
        </p:txBody>
      </p:sp>
    </p:spTree>
    <p:extLst>
      <p:ext uri="{BB962C8B-B14F-4D97-AF65-F5344CB8AC3E}">
        <p14:creationId xmlns:p14="http://schemas.microsoft.com/office/powerpoint/2010/main" val="162932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6705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Agrupar 117">
            <a:extLst>
              <a:ext uri="{FF2B5EF4-FFF2-40B4-BE49-F238E27FC236}">
                <a16:creationId xmlns:a16="http://schemas.microsoft.com/office/drawing/2014/main" xmlns="" id="{07F27A74-F617-4C42-BB91-00F866ABBE8E}"/>
              </a:ext>
            </a:extLst>
          </p:cNvPr>
          <p:cNvGrpSpPr/>
          <p:nvPr/>
        </p:nvGrpSpPr>
        <p:grpSpPr>
          <a:xfrm>
            <a:off x="395289" y="827453"/>
            <a:ext cx="8356997" cy="3567902"/>
            <a:chOff x="281310" y="441325"/>
            <a:chExt cx="8480104" cy="4021642"/>
          </a:xfrm>
        </p:grpSpPr>
        <p:sp>
          <p:nvSpPr>
            <p:cNvPr id="119" name="Retângulo 118">
              <a:extLst>
                <a:ext uri="{FF2B5EF4-FFF2-40B4-BE49-F238E27FC236}">
                  <a16:creationId xmlns:a16="http://schemas.microsoft.com/office/drawing/2014/main" xmlns="" id="{0BF2FA9B-F4BE-44A1-8E79-C2A1490EB846}"/>
                </a:ext>
              </a:extLst>
            </p:cNvPr>
            <p:cNvSpPr/>
            <p:nvPr/>
          </p:nvSpPr>
          <p:spPr>
            <a:xfrm>
              <a:off x="281310" y="594131"/>
              <a:ext cx="8480104" cy="1707541"/>
            </a:xfrm>
            <a:prstGeom prst="rect">
              <a:avLst/>
            </a:prstGeom>
            <a:solidFill>
              <a:srgbClr val="0C807E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20"/>
              <a:endParaRPr lang="pt-BR" sz="1350" dirty="0">
                <a:solidFill>
                  <a:srgbClr val="FBFCFF"/>
                </a:solidFill>
                <a:latin typeface="Calibri"/>
              </a:endParaRPr>
            </a:p>
          </p:txBody>
        </p:sp>
        <p:sp>
          <p:nvSpPr>
            <p:cNvPr id="120" name="Retângulo 119">
              <a:extLst>
                <a:ext uri="{FF2B5EF4-FFF2-40B4-BE49-F238E27FC236}">
                  <a16:creationId xmlns:a16="http://schemas.microsoft.com/office/drawing/2014/main" xmlns="" id="{0B66BE80-3532-4871-ACD3-C71F0B7C555F}"/>
                </a:ext>
              </a:extLst>
            </p:cNvPr>
            <p:cNvSpPr/>
            <p:nvPr/>
          </p:nvSpPr>
          <p:spPr>
            <a:xfrm>
              <a:off x="281310" y="2379146"/>
              <a:ext cx="8480104" cy="1960100"/>
            </a:xfrm>
            <a:prstGeom prst="rect">
              <a:avLst/>
            </a:prstGeom>
            <a:solidFill>
              <a:srgbClr val="0C807E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20"/>
              <a:endParaRPr lang="pt-BR" sz="1350" dirty="0">
                <a:solidFill>
                  <a:srgbClr val="FBFCFF"/>
                </a:solidFill>
                <a:latin typeface="Calibri"/>
              </a:endParaRPr>
            </a:p>
          </p:txBody>
        </p:sp>
        <p:sp>
          <p:nvSpPr>
            <p:cNvPr id="121" name="Retângulo 120">
              <a:extLst>
                <a:ext uri="{FF2B5EF4-FFF2-40B4-BE49-F238E27FC236}">
                  <a16:creationId xmlns:a16="http://schemas.microsoft.com/office/drawing/2014/main" xmlns="" id="{439E667D-BEB5-468D-BEDC-BF8D75A74D54}"/>
                </a:ext>
              </a:extLst>
            </p:cNvPr>
            <p:cNvSpPr/>
            <p:nvPr/>
          </p:nvSpPr>
          <p:spPr>
            <a:xfrm>
              <a:off x="3612779" y="441325"/>
              <a:ext cx="1699386" cy="336901"/>
            </a:xfrm>
            <a:prstGeom prst="rect">
              <a:avLst/>
            </a:prstGeom>
            <a:solidFill>
              <a:srgbClr val="2F31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20"/>
              <a:r>
                <a:rPr lang="pt-BR" sz="2100" dirty="0">
                  <a:solidFill>
                    <a:srgbClr val="FBF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TTAC</a:t>
              </a:r>
            </a:p>
          </p:txBody>
        </p:sp>
        <p:sp>
          <p:nvSpPr>
            <p:cNvPr id="122" name="Retângulo 121">
              <a:extLst>
                <a:ext uri="{FF2B5EF4-FFF2-40B4-BE49-F238E27FC236}">
                  <a16:creationId xmlns:a16="http://schemas.microsoft.com/office/drawing/2014/main" xmlns="" id="{2FCD5175-D526-4C41-A873-AA4BFF202AB0}"/>
                </a:ext>
              </a:extLst>
            </p:cNvPr>
            <p:cNvSpPr/>
            <p:nvPr/>
          </p:nvSpPr>
          <p:spPr>
            <a:xfrm>
              <a:off x="485920" y="967272"/>
              <a:ext cx="3727528" cy="383472"/>
            </a:xfrm>
            <a:prstGeom prst="rect">
              <a:avLst/>
            </a:prstGeom>
            <a:solidFill>
              <a:srgbClr val="00A8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20"/>
              <a:r>
                <a:rPr lang="pt-BR" sz="1200" dirty="0">
                  <a:solidFill>
                    <a:srgbClr val="FBF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CIF &amp; Câmaras Técnicas</a:t>
              </a:r>
            </a:p>
          </p:txBody>
        </p:sp>
        <p:sp>
          <p:nvSpPr>
            <p:cNvPr id="123" name="Retângulo 122">
              <a:extLst>
                <a:ext uri="{FF2B5EF4-FFF2-40B4-BE49-F238E27FC236}">
                  <a16:creationId xmlns:a16="http://schemas.microsoft.com/office/drawing/2014/main" xmlns="" id="{2F6773A8-ED2F-4DAC-AE3D-9F6431F371D2}"/>
                </a:ext>
              </a:extLst>
            </p:cNvPr>
            <p:cNvSpPr/>
            <p:nvPr/>
          </p:nvSpPr>
          <p:spPr>
            <a:xfrm>
              <a:off x="4732124" y="926618"/>
              <a:ext cx="3727528" cy="659816"/>
            </a:xfrm>
            <a:prstGeom prst="rect">
              <a:avLst/>
            </a:prstGeom>
            <a:solidFill>
              <a:srgbClr val="EB42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defTabSz="457120"/>
              <a:r>
                <a:rPr lang="pt-BR" sz="1200" dirty="0">
                  <a:solidFill>
                    <a:srgbClr val="FBF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Conselhos</a:t>
              </a:r>
            </a:p>
          </p:txBody>
        </p:sp>
        <p:sp>
          <p:nvSpPr>
            <p:cNvPr id="124" name="Retângulo 123">
              <a:extLst>
                <a:ext uri="{FF2B5EF4-FFF2-40B4-BE49-F238E27FC236}">
                  <a16:creationId xmlns:a16="http://schemas.microsoft.com/office/drawing/2014/main" xmlns="" id="{A7B1DC17-78A3-4A97-AA4F-75EB783D8289}"/>
                </a:ext>
              </a:extLst>
            </p:cNvPr>
            <p:cNvSpPr/>
            <p:nvPr/>
          </p:nvSpPr>
          <p:spPr>
            <a:xfrm>
              <a:off x="4836767" y="1247308"/>
              <a:ext cx="1134610" cy="266710"/>
            </a:xfrm>
            <a:prstGeom prst="rect">
              <a:avLst/>
            </a:prstGeom>
            <a:solidFill>
              <a:srgbClr val="FBFC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120"/>
              <a:r>
                <a:rPr lang="pt-BR" sz="900" dirty="0">
                  <a:solidFill>
                    <a:srgbClr val="FBF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Curador</a:t>
              </a:r>
            </a:p>
          </p:txBody>
        </p:sp>
        <p:sp>
          <p:nvSpPr>
            <p:cNvPr id="125" name="Retângulo 124">
              <a:extLst>
                <a:ext uri="{FF2B5EF4-FFF2-40B4-BE49-F238E27FC236}">
                  <a16:creationId xmlns:a16="http://schemas.microsoft.com/office/drawing/2014/main" xmlns="" id="{A8E4AB13-9189-4700-952A-5CFE3CD089F7}"/>
                </a:ext>
              </a:extLst>
            </p:cNvPr>
            <p:cNvSpPr/>
            <p:nvPr/>
          </p:nvSpPr>
          <p:spPr>
            <a:xfrm>
              <a:off x="6020231" y="1247308"/>
              <a:ext cx="1134610" cy="266710"/>
            </a:xfrm>
            <a:prstGeom prst="rect">
              <a:avLst/>
            </a:prstGeom>
            <a:solidFill>
              <a:srgbClr val="FBFC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20"/>
              <a:r>
                <a:rPr lang="pt-BR" sz="1050" dirty="0">
                  <a:solidFill>
                    <a:srgbClr val="FBF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Fiscal</a:t>
              </a:r>
              <a:endParaRPr lang="pt-BR" sz="900" dirty="0">
                <a:solidFill>
                  <a:srgbClr val="FBFC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26" name="Retângulo 125">
              <a:extLst>
                <a:ext uri="{FF2B5EF4-FFF2-40B4-BE49-F238E27FC236}">
                  <a16:creationId xmlns:a16="http://schemas.microsoft.com/office/drawing/2014/main" xmlns="" id="{2D64933B-3B19-40EF-9643-97D70EF92192}"/>
                </a:ext>
              </a:extLst>
            </p:cNvPr>
            <p:cNvSpPr/>
            <p:nvPr/>
          </p:nvSpPr>
          <p:spPr>
            <a:xfrm>
              <a:off x="7203696" y="1251895"/>
              <a:ext cx="1134610" cy="262123"/>
            </a:xfrm>
            <a:prstGeom prst="rect">
              <a:avLst/>
            </a:prstGeom>
            <a:solidFill>
              <a:srgbClr val="FBFC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20"/>
              <a:r>
                <a:rPr lang="pt-BR" sz="1050" dirty="0">
                  <a:solidFill>
                    <a:srgbClr val="FBF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Consultivo</a:t>
              </a:r>
              <a:endParaRPr lang="pt-BR" sz="825" dirty="0">
                <a:solidFill>
                  <a:srgbClr val="FBFC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27" name="Retângulo 126">
              <a:extLst>
                <a:ext uri="{FF2B5EF4-FFF2-40B4-BE49-F238E27FC236}">
                  <a16:creationId xmlns:a16="http://schemas.microsoft.com/office/drawing/2014/main" xmlns="" id="{DF9DE957-4191-4E80-BA17-81D0137BCEC7}"/>
                </a:ext>
              </a:extLst>
            </p:cNvPr>
            <p:cNvSpPr/>
            <p:nvPr/>
          </p:nvSpPr>
          <p:spPr>
            <a:xfrm>
              <a:off x="485921" y="2441559"/>
              <a:ext cx="3727526" cy="279386"/>
            </a:xfrm>
            <a:prstGeom prst="rect">
              <a:avLst/>
            </a:prstGeom>
            <a:solidFill>
              <a:srgbClr val="00A8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20"/>
              <a:r>
                <a:rPr lang="pt-BR" sz="1050" dirty="0">
                  <a:solidFill>
                    <a:srgbClr val="FBF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Planejamento</a:t>
              </a:r>
            </a:p>
          </p:txBody>
        </p:sp>
        <p:sp>
          <p:nvSpPr>
            <p:cNvPr id="128" name="Retângulo 127">
              <a:extLst>
                <a:ext uri="{FF2B5EF4-FFF2-40B4-BE49-F238E27FC236}">
                  <a16:creationId xmlns:a16="http://schemas.microsoft.com/office/drawing/2014/main" xmlns="" id="{F1BACEC3-23A3-49F6-9871-9D106E6FC43B}"/>
                </a:ext>
              </a:extLst>
            </p:cNvPr>
            <p:cNvSpPr/>
            <p:nvPr/>
          </p:nvSpPr>
          <p:spPr>
            <a:xfrm>
              <a:off x="4732123" y="2441559"/>
              <a:ext cx="3727525" cy="264530"/>
            </a:xfrm>
            <a:prstGeom prst="rect">
              <a:avLst/>
            </a:prstGeom>
            <a:solidFill>
              <a:srgbClr val="EB42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20"/>
              <a:r>
                <a:rPr lang="pt-BR" sz="1050" dirty="0">
                  <a:solidFill>
                    <a:srgbClr val="FBF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Atributos</a:t>
              </a:r>
            </a:p>
          </p:txBody>
        </p:sp>
        <p:sp>
          <p:nvSpPr>
            <p:cNvPr id="129" name="Retângulo 128">
              <a:extLst>
                <a:ext uri="{FF2B5EF4-FFF2-40B4-BE49-F238E27FC236}">
                  <a16:creationId xmlns:a16="http://schemas.microsoft.com/office/drawing/2014/main" xmlns="" id="{E8B1E340-9F44-4EAA-A61F-7B91842FB676}"/>
                </a:ext>
              </a:extLst>
            </p:cNvPr>
            <p:cNvSpPr/>
            <p:nvPr/>
          </p:nvSpPr>
          <p:spPr>
            <a:xfrm>
              <a:off x="485920" y="3025956"/>
              <a:ext cx="3727527" cy="700559"/>
            </a:xfrm>
            <a:prstGeom prst="rect">
              <a:avLst/>
            </a:prstGeom>
            <a:solidFill>
              <a:srgbClr val="00A8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defTabSz="457120"/>
              <a:r>
                <a:rPr lang="pt-BR" sz="1200" dirty="0">
                  <a:solidFill>
                    <a:srgbClr val="FBF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GESTÃO DE PROGRAMAS</a:t>
              </a:r>
            </a:p>
          </p:txBody>
        </p:sp>
        <p:sp>
          <p:nvSpPr>
            <p:cNvPr id="130" name="Retângulo 129">
              <a:extLst>
                <a:ext uri="{FF2B5EF4-FFF2-40B4-BE49-F238E27FC236}">
                  <a16:creationId xmlns:a16="http://schemas.microsoft.com/office/drawing/2014/main" xmlns="" id="{EC01669C-6054-4C70-B55B-9B588AEA6CF8}"/>
                </a:ext>
              </a:extLst>
            </p:cNvPr>
            <p:cNvSpPr/>
            <p:nvPr/>
          </p:nvSpPr>
          <p:spPr>
            <a:xfrm>
              <a:off x="4737008" y="3020719"/>
              <a:ext cx="3722643" cy="718876"/>
            </a:xfrm>
            <a:prstGeom prst="rect">
              <a:avLst/>
            </a:prstGeom>
            <a:solidFill>
              <a:srgbClr val="EB42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defTabSz="457120"/>
              <a:r>
                <a:rPr lang="pt-BR" sz="1200" dirty="0">
                  <a:solidFill>
                    <a:srgbClr val="FBF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GESTÃO DE PROCESSOS</a:t>
              </a:r>
            </a:p>
          </p:txBody>
        </p:sp>
        <p:sp>
          <p:nvSpPr>
            <p:cNvPr id="131" name="Retângulo 130">
              <a:extLst>
                <a:ext uri="{FF2B5EF4-FFF2-40B4-BE49-F238E27FC236}">
                  <a16:creationId xmlns:a16="http://schemas.microsoft.com/office/drawing/2014/main" xmlns="" id="{5B78CFEE-006F-4497-8D67-9D81677B3863}"/>
                </a:ext>
              </a:extLst>
            </p:cNvPr>
            <p:cNvSpPr/>
            <p:nvPr/>
          </p:nvSpPr>
          <p:spPr>
            <a:xfrm>
              <a:off x="4836766" y="3360838"/>
              <a:ext cx="3501540" cy="309597"/>
            </a:xfrm>
            <a:prstGeom prst="rect">
              <a:avLst/>
            </a:prstGeom>
            <a:solidFill>
              <a:srgbClr val="FBFC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20"/>
              <a:r>
                <a:rPr lang="pt-BR" sz="825" dirty="0">
                  <a:solidFill>
                    <a:srgbClr val="FBF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Suprimentos | Gestão de Pessoas | Financeiro</a:t>
              </a:r>
            </a:p>
            <a:p>
              <a:pPr algn="ctr" defTabSz="457120"/>
              <a:r>
                <a:rPr lang="pt-BR" sz="825" dirty="0">
                  <a:solidFill>
                    <a:srgbClr val="FBF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Comunicação | Direitos Humanos etc.</a:t>
              </a:r>
            </a:p>
          </p:txBody>
        </p:sp>
        <p:sp>
          <p:nvSpPr>
            <p:cNvPr id="132" name="Retângulo 131">
              <a:extLst>
                <a:ext uri="{FF2B5EF4-FFF2-40B4-BE49-F238E27FC236}">
                  <a16:creationId xmlns:a16="http://schemas.microsoft.com/office/drawing/2014/main" xmlns="" id="{A4036DEE-9688-4E30-98DD-7A50BE9FB476}"/>
                </a:ext>
              </a:extLst>
            </p:cNvPr>
            <p:cNvSpPr/>
            <p:nvPr/>
          </p:nvSpPr>
          <p:spPr>
            <a:xfrm>
              <a:off x="485920" y="4199359"/>
              <a:ext cx="7998970" cy="263608"/>
            </a:xfrm>
            <a:prstGeom prst="rect">
              <a:avLst/>
            </a:prstGeom>
            <a:solidFill>
              <a:srgbClr val="2F31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20"/>
              <a:r>
                <a:rPr lang="pt-BR" sz="1200" b="1" dirty="0">
                  <a:solidFill>
                    <a:srgbClr val="FBF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RESULTADOS</a:t>
              </a:r>
              <a:endParaRPr lang="pt-BR" sz="2100" b="1" dirty="0">
                <a:solidFill>
                  <a:srgbClr val="FBFC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133" name="Conector: Angulado 132">
              <a:extLst>
                <a:ext uri="{FF2B5EF4-FFF2-40B4-BE49-F238E27FC236}">
                  <a16:creationId xmlns:a16="http://schemas.microsoft.com/office/drawing/2014/main" xmlns="" id="{027B1FF6-8325-435A-8C13-5351A035D602}"/>
                </a:ext>
              </a:extLst>
            </p:cNvPr>
            <p:cNvCxnSpPr>
              <a:cxnSpLocks/>
              <a:stCxn id="121" idx="1"/>
            </p:cNvCxnSpPr>
            <p:nvPr/>
          </p:nvCxnSpPr>
          <p:spPr>
            <a:xfrm rot="10800000" flipV="1">
              <a:off x="2329647" y="609776"/>
              <a:ext cx="1283132" cy="260769"/>
            </a:xfrm>
            <a:prstGeom prst="bentConnector3">
              <a:avLst>
                <a:gd name="adj1" fmla="val 99911"/>
              </a:avLst>
            </a:prstGeom>
            <a:ln w="50800">
              <a:solidFill>
                <a:srgbClr val="2F319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Conector: Angulado 133">
              <a:extLst>
                <a:ext uri="{FF2B5EF4-FFF2-40B4-BE49-F238E27FC236}">
                  <a16:creationId xmlns:a16="http://schemas.microsoft.com/office/drawing/2014/main" xmlns="" id="{004EDD39-CFF7-4390-9387-AE4CE3264E7C}"/>
                </a:ext>
              </a:extLst>
            </p:cNvPr>
            <p:cNvCxnSpPr>
              <a:cxnSpLocks/>
            </p:cNvCxnSpPr>
            <p:nvPr/>
          </p:nvCxnSpPr>
          <p:spPr>
            <a:xfrm>
              <a:off x="5312166" y="588508"/>
              <a:ext cx="1282546" cy="282037"/>
            </a:xfrm>
            <a:prstGeom prst="bentConnector3">
              <a:avLst>
                <a:gd name="adj1" fmla="val 100180"/>
              </a:avLst>
            </a:prstGeom>
            <a:ln w="50800">
              <a:solidFill>
                <a:srgbClr val="2F319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CaixaDeTexto 134">
              <a:extLst>
                <a:ext uri="{FF2B5EF4-FFF2-40B4-BE49-F238E27FC236}">
                  <a16:creationId xmlns:a16="http://schemas.microsoft.com/office/drawing/2014/main" xmlns="" id="{00C89EC6-EF8B-4270-9BB3-F375188B3FA2}"/>
                </a:ext>
              </a:extLst>
            </p:cNvPr>
            <p:cNvSpPr txBox="1"/>
            <p:nvPr/>
          </p:nvSpPr>
          <p:spPr>
            <a:xfrm>
              <a:off x="485920" y="1880482"/>
              <a:ext cx="3727526" cy="234169"/>
            </a:xfrm>
            <a:prstGeom prst="rect">
              <a:avLst/>
            </a:prstGeom>
            <a:noFill/>
            <a:ln w="19050">
              <a:solidFill>
                <a:srgbClr val="2F3192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 defTabSz="457120"/>
              <a:r>
                <a:rPr lang="pt-BR" sz="750" b="1" dirty="0">
                  <a:solidFill>
                    <a:srgbClr val="2F319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PROGRAMAS</a:t>
              </a:r>
              <a:endParaRPr lang="pt-BR" sz="825" b="1" dirty="0">
                <a:solidFill>
                  <a:srgbClr val="2F319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136" name="Conector de Seta Reta 135">
              <a:extLst>
                <a:ext uri="{FF2B5EF4-FFF2-40B4-BE49-F238E27FC236}">
                  <a16:creationId xmlns:a16="http://schemas.microsoft.com/office/drawing/2014/main" xmlns="" id="{E1F4C6D4-DA61-4502-A25B-2EFF8096344A}"/>
                </a:ext>
              </a:extLst>
            </p:cNvPr>
            <p:cNvCxnSpPr>
              <a:cxnSpLocks/>
            </p:cNvCxnSpPr>
            <p:nvPr/>
          </p:nvCxnSpPr>
          <p:spPr>
            <a:xfrm>
              <a:off x="2320828" y="1377940"/>
              <a:ext cx="0" cy="411988"/>
            </a:xfrm>
            <a:prstGeom prst="straightConnector1">
              <a:avLst/>
            </a:prstGeom>
            <a:ln w="28575">
              <a:solidFill>
                <a:srgbClr val="2F3192">
                  <a:alpha val="50196"/>
                </a:srgb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Conector de Seta Reta 137">
              <a:extLst>
                <a:ext uri="{FF2B5EF4-FFF2-40B4-BE49-F238E27FC236}">
                  <a16:creationId xmlns:a16="http://schemas.microsoft.com/office/drawing/2014/main" xmlns="" id="{CF77CC7E-53B7-4E0D-A806-581D488CC8BB}"/>
                </a:ext>
              </a:extLst>
            </p:cNvPr>
            <p:cNvCxnSpPr>
              <a:cxnSpLocks/>
            </p:cNvCxnSpPr>
            <p:nvPr/>
          </p:nvCxnSpPr>
          <p:spPr>
            <a:xfrm>
              <a:off x="2329647" y="2778460"/>
              <a:ext cx="0" cy="242259"/>
            </a:xfrm>
            <a:prstGeom prst="straightConnector1">
              <a:avLst/>
            </a:prstGeom>
            <a:ln w="41275">
              <a:solidFill>
                <a:srgbClr val="2F319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Conector de Seta Reta 138">
              <a:extLst>
                <a:ext uri="{FF2B5EF4-FFF2-40B4-BE49-F238E27FC236}">
                  <a16:creationId xmlns:a16="http://schemas.microsoft.com/office/drawing/2014/main" xmlns="" id="{68D6F896-6C0E-4C3B-AFDD-ECAAFB329B60}"/>
                </a:ext>
              </a:extLst>
            </p:cNvPr>
            <p:cNvCxnSpPr>
              <a:cxnSpLocks/>
            </p:cNvCxnSpPr>
            <p:nvPr/>
          </p:nvCxnSpPr>
          <p:spPr>
            <a:xfrm>
              <a:off x="2320828" y="3777430"/>
              <a:ext cx="0" cy="370592"/>
            </a:xfrm>
            <a:prstGeom prst="straightConnector1">
              <a:avLst/>
            </a:prstGeom>
            <a:ln w="41275">
              <a:solidFill>
                <a:srgbClr val="2F319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Conector de Seta Reta 139">
              <a:extLst>
                <a:ext uri="{FF2B5EF4-FFF2-40B4-BE49-F238E27FC236}">
                  <a16:creationId xmlns:a16="http://schemas.microsoft.com/office/drawing/2014/main" xmlns="" id="{EF6AE3CD-7B1C-4E1A-AE97-715E887B9B96}"/>
                </a:ext>
              </a:extLst>
            </p:cNvPr>
            <p:cNvCxnSpPr>
              <a:cxnSpLocks/>
            </p:cNvCxnSpPr>
            <p:nvPr/>
          </p:nvCxnSpPr>
          <p:spPr>
            <a:xfrm>
              <a:off x="6594712" y="3777430"/>
              <a:ext cx="0" cy="384095"/>
            </a:xfrm>
            <a:prstGeom prst="straightConnector1">
              <a:avLst/>
            </a:prstGeom>
            <a:ln w="41275">
              <a:solidFill>
                <a:srgbClr val="2F319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Retângulo 140">
              <a:extLst>
                <a:ext uri="{FF2B5EF4-FFF2-40B4-BE49-F238E27FC236}">
                  <a16:creationId xmlns:a16="http://schemas.microsoft.com/office/drawing/2014/main" xmlns="" id="{D6EC6D03-7260-48CA-8154-744BBF58C40D}"/>
                </a:ext>
              </a:extLst>
            </p:cNvPr>
            <p:cNvSpPr/>
            <p:nvPr/>
          </p:nvSpPr>
          <p:spPr>
            <a:xfrm>
              <a:off x="594129" y="3356063"/>
              <a:ext cx="1145909" cy="309597"/>
            </a:xfrm>
            <a:prstGeom prst="rect">
              <a:avLst/>
            </a:prstGeom>
            <a:solidFill>
              <a:srgbClr val="FBFC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20"/>
              <a:r>
                <a:rPr lang="pt-BR" sz="900" dirty="0">
                  <a:solidFill>
                    <a:srgbClr val="FBF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Definição</a:t>
              </a:r>
            </a:p>
          </p:txBody>
        </p:sp>
        <p:sp>
          <p:nvSpPr>
            <p:cNvPr id="142" name="Retângulo 141">
              <a:extLst>
                <a:ext uri="{FF2B5EF4-FFF2-40B4-BE49-F238E27FC236}">
                  <a16:creationId xmlns:a16="http://schemas.microsoft.com/office/drawing/2014/main" xmlns="" id="{1FD7344F-2229-4BD7-B75D-384584DBDDF7}"/>
                </a:ext>
              </a:extLst>
            </p:cNvPr>
            <p:cNvSpPr/>
            <p:nvPr/>
          </p:nvSpPr>
          <p:spPr>
            <a:xfrm>
              <a:off x="1790538" y="3356063"/>
              <a:ext cx="1145908" cy="309597"/>
            </a:xfrm>
            <a:prstGeom prst="rect">
              <a:avLst/>
            </a:prstGeom>
            <a:solidFill>
              <a:srgbClr val="FBFC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20"/>
              <a:r>
                <a:rPr lang="pt-BR" sz="900" dirty="0">
                  <a:solidFill>
                    <a:srgbClr val="FBF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Execução</a:t>
              </a:r>
            </a:p>
          </p:txBody>
        </p:sp>
        <p:sp>
          <p:nvSpPr>
            <p:cNvPr id="143" name="Retângulo 142">
              <a:extLst>
                <a:ext uri="{FF2B5EF4-FFF2-40B4-BE49-F238E27FC236}">
                  <a16:creationId xmlns:a16="http://schemas.microsoft.com/office/drawing/2014/main" xmlns="" id="{EC891785-A40B-4F5E-9A89-DBBC05C21543}"/>
                </a:ext>
              </a:extLst>
            </p:cNvPr>
            <p:cNvSpPr/>
            <p:nvPr/>
          </p:nvSpPr>
          <p:spPr>
            <a:xfrm>
              <a:off x="2986946" y="3353096"/>
              <a:ext cx="1145908" cy="309597"/>
            </a:xfrm>
            <a:prstGeom prst="rect">
              <a:avLst/>
            </a:prstGeom>
            <a:solidFill>
              <a:srgbClr val="FBFC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20"/>
              <a:r>
                <a:rPr lang="pt-BR" sz="900" dirty="0">
                  <a:solidFill>
                    <a:srgbClr val="FBFC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Encerramento</a:t>
              </a:r>
            </a:p>
          </p:txBody>
        </p:sp>
        <p:cxnSp>
          <p:nvCxnSpPr>
            <p:cNvPr id="144" name="Conector de Seta Reta 143">
              <a:extLst>
                <a:ext uri="{FF2B5EF4-FFF2-40B4-BE49-F238E27FC236}">
                  <a16:creationId xmlns:a16="http://schemas.microsoft.com/office/drawing/2014/main" xmlns="" id="{F0BBFED1-93AF-4198-B3A3-AD10D98BC7D7}"/>
                </a:ext>
              </a:extLst>
            </p:cNvPr>
            <p:cNvCxnSpPr>
              <a:cxnSpLocks/>
            </p:cNvCxnSpPr>
            <p:nvPr/>
          </p:nvCxnSpPr>
          <p:spPr>
            <a:xfrm>
              <a:off x="2329647" y="2175377"/>
              <a:ext cx="0" cy="266182"/>
            </a:xfrm>
            <a:prstGeom prst="straightConnector1">
              <a:avLst/>
            </a:prstGeom>
            <a:ln w="41275">
              <a:solidFill>
                <a:srgbClr val="2F319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Conector de Seta Reta 144">
              <a:extLst>
                <a:ext uri="{FF2B5EF4-FFF2-40B4-BE49-F238E27FC236}">
                  <a16:creationId xmlns:a16="http://schemas.microsoft.com/office/drawing/2014/main" xmlns="" id="{C0F2EF73-3FD8-42E5-A9B0-7A97D6503FB7}"/>
                </a:ext>
              </a:extLst>
            </p:cNvPr>
            <p:cNvCxnSpPr>
              <a:cxnSpLocks/>
            </p:cNvCxnSpPr>
            <p:nvPr/>
          </p:nvCxnSpPr>
          <p:spPr>
            <a:xfrm>
              <a:off x="6594712" y="2743272"/>
              <a:ext cx="0" cy="266182"/>
            </a:xfrm>
            <a:prstGeom prst="straightConnector1">
              <a:avLst/>
            </a:prstGeom>
            <a:ln w="41275">
              <a:solidFill>
                <a:srgbClr val="2F319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CaixaDeTexto 145">
              <a:extLst>
                <a:ext uri="{FF2B5EF4-FFF2-40B4-BE49-F238E27FC236}">
                  <a16:creationId xmlns:a16="http://schemas.microsoft.com/office/drawing/2014/main" xmlns="" id="{EDD6DA38-746D-4D0F-9880-2AAB52DF4C03}"/>
                </a:ext>
              </a:extLst>
            </p:cNvPr>
            <p:cNvSpPr txBox="1"/>
            <p:nvPr/>
          </p:nvSpPr>
          <p:spPr>
            <a:xfrm>
              <a:off x="4732123" y="1890958"/>
              <a:ext cx="2103900" cy="234169"/>
            </a:xfrm>
            <a:prstGeom prst="rect">
              <a:avLst/>
            </a:prstGeom>
            <a:noFill/>
            <a:ln w="19050">
              <a:solidFill>
                <a:srgbClr val="2F3192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 defTabSz="457120"/>
              <a:r>
                <a:rPr lang="pt-BR" sz="750" b="1" dirty="0">
                  <a:solidFill>
                    <a:srgbClr val="2F319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DIRECIONADORES ESTRATÉGICOS</a:t>
              </a:r>
            </a:p>
          </p:txBody>
        </p:sp>
        <p:sp>
          <p:nvSpPr>
            <p:cNvPr id="147" name="Triângulo isósceles 146">
              <a:extLst>
                <a:ext uri="{FF2B5EF4-FFF2-40B4-BE49-F238E27FC236}">
                  <a16:creationId xmlns:a16="http://schemas.microsoft.com/office/drawing/2014/main" xmlns="" id="{59A869AE-BD4C-4675-8B09-2ED9E04B10C7}"/>
                </a:ext>
              </a:extLst>
            </p:cNvPr>
            <p:cNvSpPr/>
            <p:nvPr/>
          </p:nvSpPr>
          <p:spPr>
            <a:xfrm flipV="1">
              <a:off x="4732123" y="1620598"/>
              <a:ext cx="3727525" cy="208768"/>
            </a:xfrm>
            <a:prstGeom prst="triangle">
              <a:avLst>
                <a:gd name="adj" fmla="val 49387"/>
              </a:avLst>
            </a:prstGeom>
            <a:solidFill>
              <a:srgbClr val="2F31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120"/>
              <a:endParaRPr lang="pt-BR" sz="2100" dirty="0">
                <a:solidFill>
                  <a:srgbClr val="FBFCFF"/>
                </a:solidFill>
                <a:latin typeface="Calibri"/>
              </a:endParaRPr>
            </a:p>
          </p:txBody>
        </p:sp>
        <p:sp>
          <p:nvSpPr>
            <p:cNvPr id="148" name="CaixaDeTexto 147">
              <a:extLst>
                <a:ext uri="{FF2B5EF4-FFF2-40B4-BE49-F238E27FC236}">
                  <a16:creationId xmlns:a16="http://schemas.microsoft.com/office/drawing/2014/main" xmlns="" id="{DAD397D2-15A3-4BCA-A14F-F06A3B3D2DE8}"/>
                </a:ext>
              </a:extLst>
            </p:cNvPr>
            <p:cNvSpPr txBox="1"/>
            <p:nvPr/>
          </p:nvSpPr>
          <p:spPr>
            <a:xfrm>
              <a:off x="7302242" y="1887071"/>
              <a:ext cx="1157407" cy="234169"/>
            </a:xfrm>
            <a:prstGeom prst="rect">
              <a:avLst/>
            </a:prstGeom>
            <a:noFill/>
            <a:ln w="19050">
              <a:solidFill>
                <a:srgbClr val="2F3192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 defTabSz="457120"/>
              <a:r>
                <a:rPr lang="pt-BR" sz="750" b="1" dirty="0">
                  <a:solidFill>
                    <a:srgbClr val="2F319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PROPÓSITO</a:t>
              </a:r>
              <a:endParaRPr lang="pt-BR" sz="825" b="1" dirty="0">
                <a:solidFill>
                  <a:srgbClr val="2F319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149" name="Conector de Seta Reta 148">
              <a:extLst>
                <a:ext uri="{FF2B5EF4-FFF2-40B4-BE49-F238E27FC236}">
                  <a16:creationId xmlns:a16="http://schemas.microsoft.com/office/drawing/2014/main" xmlns="" id="{22A9D632-EFD0-47B4-A159-25D84E58F4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60788" y="2004154"/>
              <a:ext cx="294053" cy="0"/>
            </a:xfrm>
            <a:prstGeom prst="straightConnector1">
              <a:avLst/>
            </a:prstGeom>
            <a:ln w="57150">
              <a:solidFill>
                <a:srgbClr val="2F319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0" name="Espaço Reservado para Texto 1">
            <a:extLst>
              <a:ext uri="{FF2B5EF4-FFF2-40B4-BE49-F238E27FC236}">
                <a16:creationId xmlns:a16="http://schemas.microsoft.com/office/drawing/2014/main" xmlns="" id="{C593F8FF-C455-4D49-A1F4-28931FBB02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3946" y="298264"/>
            <a:ext cx="6203268" cy="384740"/>
          </a:xfrm>
        </p:spPr>
        <p:txBody>
          <a:bodyPr/>
          <a:lstStyle/>
          <a:p>
            <a:r>
              <a:rPr lang="pt-BR" dirty="0"/>
              <a:t>Modelo de gestão</a:t>
            </a:r>
          </a:p>
        </p:txBody>
      </p:sp>
      <p:sp>
        <p:nvSpPr>
          <p:cNvPr id="151" name="Seta: para a Direita 150">
            <a:extLst>
              <a:ext uri="{FF2B5EF4-FFF2-40B4-BE49-F238E27FC236}">
                <a16:creationId xmlns:a16="http://schemas.microsoft.com/office/drawing/2014/main" xmlns="" id="{BBC64C3D-79EA-4889-8909-8C2FD0018409}"/>
              </a:ext>
            </a:extLst>
          </p:cNvPr>
          <p:cNvSpPr/>
          <p:nvPr/>
        </p:nvSpPr>
        <p:spPr>
          <a:xfrm rot="10800000">
            <a:off x="4337644" y="2018939"/>
            <a:ext cx="401416" cy="419017"/>
          </a:xfrm>
          <a:prstGeom prst="rightArrow">
            <a:avLst/>
          </a:prstGeom>
          <a:solidFill>
            <a:srgbClr val="2F3192">
              <a:alpha val="6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20"/>
            <a:endParaRPr lang="pt-BR">
              <a:solidFill>
                <a:srgbClr val="FBFCFF"/>
              </a:solidFill>
              <a:latin typeface="Calibri"/>
            </a:endParaRPr>
          </a:p>
        </p:txBody>
      </p:sp>
      <p:sp>
        <p:nvSpPr>
          <p:cNvPr id="152" name="Seta: para a Direita 151">
            <a:extLst>
              <a:ext uri="{FF2B5EF4-FFF2-40B4-BE49-F238E27FC236}">
                <a16:creationId xmlns:a16="http://schemas.microsoft.com/office/drawing/2014/main" xmlns="" id="{E4630686-BDF8-4476-9B79-2755A2B2FA48}"/>
              </a:ext>
            </a:extLst>
          </p:cNvPr>
          <p:cNvSpPr/>
          <p:nvPr/>
        </p:nvSpPr>
        <p:spPr>
          <a:xfrm rot="10800000">
            <a:off x="4315044" y="3064903"/>
            <a:ext cx="401416" cy="419017"/>
          </a:xfrm>
          <a:prstGeom prst="rightArrow">
            <a:avLst/>
          </a:prstGeom>
          <a:solidFill>
            <a:srgbClr val="2F3192">
              <a:alpha val="6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20"/>
            <a:endParaRPr lang="pt-BR">
              <a:solidFill>
                <a:srgbClr val="FBFCFF"/>
              </a:solidFill>
              <a:latin typeface="Calibri"/>
            </a:endParaRPr>
          </a:p>
        </p:txBody>
      </p:sp>
      <p:cxnSp>
        <p:nvCxnSpPr>
          <p:cNvPr id="153" name="Conector de Seta Reta 152">
            <a:extLst>
              <a:ext uri="{FF2B5EF4-FFF2-40B4-BE49-F238E27FC236}">
                <a16:creationId xmlns:a16="http://schemas.microsoft.com/office/drawing/2014/main" xmlns="" id="{7B439E1A-C69C-4BFF-ADFB-83455FD16986}"/>
              </a:ext>
            </a:extLst>
          </p:cNvPr>
          <p:cNvCxnSpPr>
            <a:cxnSpLocks/>
          </p:cNvCxnSpPr>
          <p:nvPr/>
        </p:nvCxnSpPr>
        <p:spPr>
          <a:xfrm>
            <a:off x="5629642" y="2346811"/>
            <a:ext cx="0" cy="223994"/>
          </a:xfrm>
          <a:prstGeom prst="straightConnector1">
            <a:avLst/>
          </a:prstGeom>
          <a:ln w="41275">
            <a:solidFill>
              <a:srgbClr val="2F319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24584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tângulo 35"/>
          <p:cNvSpPr/>
          <p:nvPr/>
        </p:nvSpPr>
        <p:spPr>
          <a:xfrm>
            <a:off x="164477" y="2214775"/>
            <a:ext cx="8839200" cy="1918712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sz="1799" dirty="0"/>
          </a:p>
        </p:txBody>
      </p:sp>
      <p:sp>
        <p:nvSpPr>
          <p:cNvPr id="28" name="Retângulo 27"/>
          <p:cNvSpPr/>
          <p:nvPr/>
        </p:nvSpPr>
        <p:spPr>
          <a:xfrm>
            <a:off x="7086688" y="1726477"/>
            <a:ext cx="1664407" cy="1798766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799"/>
          </a:p>
        </p:txBody>
      </p:sp>
      <p:sp>
        <p:nvSpPr>
          <p:cNvPr id="33" name="Retângulo 32"/>
          <p:cNvSpPr/>
          <p:nvPr/>
        </p:nvSpPr>
        <p:spPr>
          <a:xfrm>
            <a:off x="7086688" y="1980698"/>
            <a:ext cx="1664407" cy="132425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799"/>
          </a:p>
        </p:txBody>
      </p:sp>
      <p:grpSp>
        <p:nvGrpSpPr>
          <p:cNvPr id="21" name="Grupo 20"/>
          <p:cNvGrpSpPr/>
          <p:nvPr/>
        </p:nvGrpSpPr>
        <p:grpSpPr>
          <a:xfrm>
            <a:off x="3701340" y="1720716"/>
            <a:ext cx="3258804" cy="1810804"/>
            <a:chOff x="515938" y="1272209"/>
            <a:chExt cx="7802987" cy="3677478"/>
          </a:xfrm>
        </p:grpSpPr>
        <p:sp>
          <p:nvSpPr>
            <p:cNvPr id="22" name="Retângulo 21"/>
            <p:cNvSpPr/>
            <p:nvPr/>
          </p:nvSpPr>
          <p:spPr>
            <a:xfrm>
              <a:off x="5407782" y="1272209"/>
              <a:ext cx="2445923" cy="367747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799"/>
            </a:p>
          </p:txBody>
        </p:sp>
        <p:sp>
          <p:nvSpPr>
            <p:cNvPr id="23" name="Forma Livre 22"/>
            <p:cNvSpPr/>
            <p:nvPr/>
          </p:nvSpPr>
          <p:spPr>
            <a:xfrm rot="5400000">
              <a:off x="5511632" y="1679824"/>
              <a:ext cx="2703442" cy="2911144"/>
            </a:xfrm>
            <a:custGeom>
              <a:avLst/>
              <a:gdLst>
                <a:gd name="connsiteX0" fmla="*/ 0 w 2703442"/>
                <a:gd name="connsiteY0" fmla="*/ 2911144 h 2911144"/>
                <a:gd name="connsiteX1" fmla="*/ 0 w 2703442"/>
                <a:gd name="connsiteY1" fmla="*/ 465221 h 2911144"/>
                <a:gd name="connsiteX2" fmla="*/ 822331 w 2703442"/>
                <a:gd name="connsiteY2" fmla="*/ 465221 h 2911144"/>
                <a:gd name="connsiteX3" fmla="*/ 1351721 w 2703442"/>
                <a:gd name="connsiteY3" fmla="*/ 0 h 2911144"/>
                <a:gd name="connsiteX4" fmla="*/ 1881110 w 2703442"/>
                <a:gd name="connsiteY4" fmla="*/ 465221 h 2911144"/>
                <a:gd name="connsiteX5" fmla="*/ 2703442 w 2703442"/>
                <a:gd name="connsiteY5" fmla="*/ 465221 h 2911144"/>
                <a:gd name="connsiteX6" fmla="*/ 2703442 w 2703442"/>
                <a:gd name="connsiteY6" fmla="*/ 2911144 h 2911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3442" h="2911144">
                  <a:moveTo>
                    <a:pt x="0" y="2911144"/>
                  </a:moveTo>
                  <a:lnTo>
                    <a:pt x="0" y="465221"/>
                  </a:lnTo>
                  <a:lnTo>
                    <a:pt x="822331" y="465221"/>
                  </a:lnTo>
                  <a:lnTo>
                    <a:pt x="1351721" y="0"/>
                  </a:lnTo>
                  <a:lnTo>
                    <a:pt x="1881110" y="465221"/>
                  </a:lnTo>
                  <a:lnTo>
                    <a:pt x="2703442" y="465221"/>
                  </a:lnTo>
                  <a:lnTo>
                    <a:pt x="2703442" y="2911144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799" dirty="0"/>
            </a:p>
          </p:txBody>
        </p:sp>
        <p:sp>
          <p:nvSpPr>
            <p:cNvPr id="24" name="Retângulo 23"/>
            <p:cNvSpPr/>
            <p:nvPr/>
          </p:nvSpPr>
          <p:spPr>
            <a:xfrm>
              <a:off x="2961860" y="1272209"/>
              <a:ext cx="2445923" cy="367747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799"/>
            </a:p>
          </p:txBody>
        </p:sp>
        <p:sp>
          <p:nvSpPr>
            <p:cNvPr id="25" name="Retângulo 24"/>
            <p:cNvSpPr/>
            <p:nvPr/>
          </p:nvSpPr>
          <p:spPr>
            <a:xfrm>
              <a:off x="515938" y="1272209"/>
              <a:ext cx="2445923" cy="367747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799"/>
            </a:p>
          </p:txBody>
        </p:sp>
        <p:sp>
          <p:nvSpPr>
            <p:cNvPr id="27" name="Forma Livre 26"/>
            <p:cNvSpPr/>
            <p:nvPr/>
          </p:nvSpPr>
          <p:spPr>
            <a:xfrm rot="5400000">
              <a:off x="3065711" y="1679824"/>
              <a:ext cx="2703442" cy="2911144"/>
            </a:xfrm>
            <a:custGeom>
              <a:avLst/>
              <a:gdLst>
                <a:gd name="connsiteX0" fmla="*/ 0 w 2703442"/>
                <a:gd name="connsiteY0" fmla="*/ 2911144 h 2911144"/>
                <a:gd name="connsiteX1" fmla="*/ 0 w 2703442"/>
                <a:gd name="connsiteY1" fmla="*/ 465221 h 2911144"/>
                <a:gd name="connsiteX2" fmla="*/ 822331 w 2703442"/>
                <a:gd name="connsiteY2" fmla="*/ 465221 h 2911144"/>
                <a:gd name="connsiteX3" fmla="*/ 1351721 w 2703442"/>
                <a:gd name="connsiteY3" fmla="*/ 0 h 2911144"/>
                <a:gd name="connsiteX4" fmla="*/ 1881110 w 2703442"/>
                <a:gd name="connsiteY4" fmla="*/ 465221 h 2911144"/>
                <a:gd name="connsiteX5" fmla="*/ 2703442 w 2703442"/>
                <a:gd name="connsiteY5" fmla="*/ 465221 h 2911144"/>
                <a:gd name="connsiteX6" fmla="*/ 2703442 w 2703442"/>
                <a:gd name="connsiteY6" fmla="*/ 2911144 h 2911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3442" h="2911144">
                  <a:moveTo>
                    <a:pt x="0" y="2911144"/>
                  </a:moveTo>
                  <a:lnTo>
                    <a:pt x="0" y="465221"/>
                  </a:lnTo>
                  <a:lnTo>
                    <a:pt x="822331" y="465221"/>
                  </a:lnTo>
                  <a:lnTo>
                    <a:pt x="1351721" y="0"/>
                  </a:lnTo>
                  <a:lnTo>
                    <a:pt x="1881110" y="465221"/>
                  </a:lnTo>
                  <a:lnTo>
                    <a:pt x="2703442" y="465221"/>
                  </a:lnTo>
                  <a:lnTo>
                    <a:pt x="2703442" y="2911144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799" dirty="0"/>
            </a:p>
          </p:txBody>
        </p:sp>
      </p:grpSp>
      <p:sp>
        <p:nvSpPr>
          <p:cNvPr id="31" name="CaixaDeTexto 30"/>
          <p:cNvSpPr txBox="1"/>
          <p:nvPr/>
        </p:nvSpPr>
        <p:spPr>
          <a:xfrm>
            <a:off x="3735562" y="1709078"/>
            <a:ext cx="23345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Execução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7086688" y="1728049"/>
            <a:ext cx="23345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Encerramento</a:t>
            </a:r>
          </a:p>
        </p:txBody>
      </p:sp>
      <p:grpSp>
        <p:nvGrpSpPr>
          <p:cNvPr id="20" name="Grupo 19"/>
          <p:cNvGrpSpPr/>
          <p:nvPr/>
        </p:nvGrpSpPr>
        <p:grpSpPr>
          <a:xfrm>
            <a:off x="415089" y="1723118"/>
            <a:ext cx="3258804" cy="1810804"/>
            <a:chOff x="515938" y="1272209"/>
            <a:chExt cx="7802987" cy="3677478"/>
          </a:xfrm>
        </p:grpSpPr>
        <p:sp>
          <p:nvSpPr>
            <p:cNvPr id="11" name="Retângulo 10"/>
            <p:cNvSpPr/>
            <p:nvPr/>
          </p:nvSpPr>
          <p:spPr>
            <a:xfrm>
              <a:off x="5407782" y="1272209"/>
              <a:ext cx="2437839" cy="367747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799"/>
            </a:p>
          </p:txBody>
        </p:sp>
        <p:sp>
          <p:nvSpPr>
            <p:cNvPr id="19" name="Forma Livre 18"/>
            <p:cNvSpPr/>
            <p:nvPr/>
          </p:nvSpPr>
          <p:spPr>
            <a:xfrm rot="5400000">
              <a:off x="5511632" y="1679824"/>
              <a:ext cx="2703442" cy="2911144"/>
            </a:xfrm>
            <a:custGeom>
              <a:avLst/>
              <a:gdLst>
                <a:gd name="connsiteX0" fmla="*/ 0 w 2703442"/>
                <a:gd name="connsiteY0" fmla="*/ 2911144 h 2911144"/>
                <a:gd name="connsiteX1" fmla="*/ 0 w 2703442"/>
                <a:gd name="connsiteY1" fmla="*/ 465221 h 2911144"/>
                <a:gd name="connsiteX2" fmla="*/ 822331 w 2703442"/>
                <a:gd name="connsiteY2" fmla="*/ 465221 h 2911144"/>
                <a:gd name="connsiteX3" fmla="*/ 1351721 w 2703442"/>
                <a:gd name="connsiteY3" fmla="*/ 0 h 2911144"/>
                <a:gd name="connsiteX4" fmla="*/ 1881110 w 2703442"/>
                <a:gd name="connsiteY4" fmla="*/ 465221 h 2911144"/>
                <a:gd name="connsiteX5" fmla="*/ 2703442 w 2703442"/>
                <a:gd name="connsiteY5" fmla="*/ 465221 h 2911144"/>
                <a:gd name="connsiteX6" fmla="*/ 2703442 w 2703442"/>
                <a:gd name="connsiteY6" fmla="*/ 2911144 h 2911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3442" h="2911144">
                  <a:moveTo>
                    <a:pt x="0" y="2911144"/>
                  </a:moveTo>
                  <a:lnTo>
                    <a:pt x="0" y="465221"/>
                  </a:lnTo>
                  <a:lnTo>
                    <a:pt x="822331" y="465221"/>
                  </a:lnTo>
                  <a:lnTo>
                    <a:pt x="1351721" y="0"/>
                  </a:lnTo>
                  <a:lnTo>
                    <a:pt x="1881110" y="465221"/>
                  </a:lnTo>
                  <a:lnTo>
                    <a:pt x="2703442" y="465221"/>
                  </a:lnTo>
                  <a:lnTo>
                    <a:pt x="2703442" y="2911144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799"/>
            </a:p>
          </p:txBody>
        </p:sp>
        <p:sp>
          <p:nvSpPr>
            <p:cNvPr id="8" name="Retângulo 7"/>
            <p:cNvSpPr/>
            <p:nvPr/>
          </p:nvSpPr>
          <p:spPr>
            <a:xfrm>
              <a:off x="2961860" y="1272209"/>
              <a:ext cx="2445923" cy="367747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799"/>
            </a:p>
          </p:txBody>
        </p:sp>
        <p:sp>
          <p:nvSpPr>
            <p:cNvPr id="5" name="Retângulo 4"/>
            <p:cNvSpPr/>
            <p:nvPr/>
          </p:nvSpPr>
          <p:spPr>
            <a:xfrm>
              <a:off x="515938" y="1272209"/>
              <a:ext cx="2445923" cy="367747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799"/>
            </a:p>
          </p:txBody>
        </p:sp>
        <p:sp>
          <p:nvSpPr>
            <p:cNvPr id="18" name="Forma Livre 17"/>
            <p:cNvSpPr/>
            <p:nvPr/>
          </p:nvSpPr>
          <p:spPr>
            <a:xfrm rot="5400000">
              <a:off x="3065711" y="1679824"/>
              <a:ext cx="2703442" cy="2911144"/>
            </a:xfrm>
            <a:custGeom>
              <a:avLst/>
              <a:gdLst>
                <a:gd name="connsiteX0" fmla="*/ 0 w 2703442"/>
                <a:gd name="connsiteY0" fmla="*/ 2911144 h 2911144"/>
                <a:gd name="connsiteX1" fmla="*/ 0 w 2703442"/>
                <a:gd name="connsiteY1" fmla="*/ 465221 h 2911144"/>
                <a:gd name="connsiteX2" fmla="*/ 822331 w 2703442"/>
                <a:gd name="connsiteY2" fmla="*/ 465221 h 2911144"/>
                <a:gd name="connsiteX3" fmla="*/ 1351721 w 2703442"/>
                <a:gd name="connsiteY3" fmla="*/ 0 h 2911144"/>
                <a:gd name="connsiteX4" fmla="*/ 1881110 w 2703442"/>
                <a:gd name="connsiteY4" fmla="*/ 465221 h 2911144"/>
                <a:gd name="connsiteX5" fmla="*/ 2703442 w 2703442"/>
                <a:gd name="connsiteY5" fmla="*/ 465221 h 2911144"/>
                <a:gd name="connsiteX6" fmla="*/ 2703442 w 2703442"/>
                <a:gd name="connsiteY6" fmla="*/ 2911144 h 2911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3442" h="2911144">
                  <a:moveTo>
                    <a:pt x="0" y="2911144"/>
                  </a:moveTo>
                  <a:lnTo>
                    <a:pt x="0" y="465221"/>
                  </a:lnTo>
                  <a:lnTo>
                    <a:pt x="822331" y="465221"/>
                  </a:lnTo>
                  <a:lnTo>
                    <a:pt x="1351721" y="0"/>
                  </a:lnTo>
                  <a:lnTo>
                    <a:pt x="1881110" y="465221"/>
                  </a:lnTo>
                  <a:lnTo>
                    <a:pt x="2703442" y="465221"/>
                  </a:lnTo>
                  <a:lnTo>
                    <a:pt x="2703442" y="2911144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799"/>
            </a:p>
          </p:txBody>
        </p:sp>
        <p:sp>
          <p:nvSpPr>
            <p:cNvPr id="16" name="Forma Livre 15"/>
            <p:cNvSpPr/>
            <p:nvPr/>
          </p:nvSpPr>
          <p:spPr>
            <a:xfrm rot="5400000">
              <a:off x="619789" y="1679824"/>
              <a:ext cx="2703442" cy="2911144"/>
            </a:xfrm>
            <a:custGeom>
              <a:avLst/>
              <a:gdLst>
                <a:gd name="connsiteX0" fmla="*/ 0 w 2703442"/>
                <a:gd name="connsiteY0" fmla="*/ 2911144 h 2911144"/>
                <a:gd name="connsiteX1" fmla="*/ 0 w 2703442"/>
                <a:gd name="connsiteY1" fmla="*/ 465221 h 2911144"/>
                <a:gd name="connsiteX2" fmla="*/ 822331 w 2703442"/>
                <a:gd name="connsiteY2" fmla="*/ 465221 h 2911144"/>
                <a:gd name="connsiteX3" fmla="*/ 1351721 w 2703442"/>
                <a:gd name="connsiteY3" fmla="*/ 0 h 2911144"/>
                <a:gd name="connsiteX4" fmla="*/ 1881110 w 2703442"/>
                <a:gd name="connsiteY4" fmla="*/ 465221 h 2911144"/>
                <a:gd name="connsiteX5" fmla="*/ 2703442 w 2703442"/>
                <a:gd name="connsiteY5" fmla="*/ 465221 h 2911144"/>
                <a:gd name="connsiteX6" fmla="*/ 2703442 w 2703442"/>
                <a:gd name="connsiteY6" fmla="*/ 2911144 h 2911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3442" h="2911144">
                  <a:moveTo>
                    <a:pt x="0" y="2911144"/>
                  </a:moveTo>
                  <a:lnTo>
                    <a:pt x="0" y="465221"/>
                  </a:lnTo>
                  <a:lnTo>
                    <a:pt x="822331" y="465221"/>
                  </a:lnTo>
                  <a:lnTo>
                    <a:pt x="1351721" y="0"/>
                  </a:lnTo>
                  <a:lnTo>
                    <a:pt x="1881110" y="465221"/>
                  </a:lnTo>
                  <a:lnTo>
                    <a:pt x="2703442" y="465221"/>
                  </a:lnTo>
                  <a:lnTo>
                    <a:pt x="2703442" y="2911144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799"/>
            </a:p>
          </p:txBody>
        </p:sp>
      </p:grpSp>
      <p:sp>
        <p:nvSpPr>
          <p:cNvPr id="30" name="CaixaDeTexto 29"/>
          <p:cNvSpPr txBox="1"/>
          <p:nvPr/>
        </p:nvSpPr>
        <p:spPr>
          <a:xfrm>
            <a:off x="502114" y="1720717"/>
            <a:ext cx="23345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Definição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xmlns="" id="{77B7CD3F-3EC1-45F3-B98E-27666C24570E}"/>
              </a:ext>
            </a:extLst>
          </p:cNvPr>
          <p:cNvSpPr txBox="1"/>
          <p:nvPr/>
        </p:nvSpPr>
        <p:spPr>
          <a:xfrm>
            <a:off x="1580641" y="2352681"/>
            <a:ext cx="10232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75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Mobilização do conhecimento e identificação das soluções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xmlns="" id="{8790BD21-DAF8-4008-B7E3-AF77E400CFEE}"/>
              </a:ext>
            </a:extLst>
          </p:cNvPr>
          <p:cNvSpPr txBox="1"/>
          <p:nvPr/>
        </p:nvSpPr>
        <p:spPr>
          <a:xfrm>
            <a:off x="2626805" y="2315074"/>
            <a:ext cx="1075658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75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Planejamento </a:t>
            </a:r>
          </a:p>
          <a:p>
            <a:r>
              <a:rPr lang="pt-BR" sz="75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 programa</a:t>
            </a:r>
          </a:p>
          <a:p>
            <a:r>
              <a:rPr lang="pt-BR" sz="75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 definição de indicadores</a:t>
            </a:r>
          </a:p>
          <a:p>
            <a:r>
              <a:rPr lang="pt-BR" sz="75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 metas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xmlns="" id="{84268AE3-853E-48DA-B2AF-A417D5D13817}"/>
              </a:ext>
            </a:extLst>
          </p:cNvPr>
          <p:cNvSpPr txBox="1"/>
          <p:nvPr/>
        </p:nvSpPr>
        <p:spPr>
          <a:xfrm>
            <a:off x="415090" y="2352681"/>
            <a:ext cx="11490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75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Estabelecimento das diretrizes e requisitos do programa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xmlns="" id="{6AF63895-A74C-4BDB-9334-85818552C233}"/>
              </a:ext>
            </a:extLst>
          </p:cNvPr>
          <p:cNvSpPr txBox="1"/>
          <p:nvPr/>
        </p:nvSpPr>
        <p:spPr>
          <a:xfrm>
            <a:off x="4821168" y="2160348"/>
            <a:ext cx="1028700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25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Execução dos projetos</a:t>
            </a:r>
          </a:p>
        </p:txBody>
      </p:sp>
      <p:sp>
        <p:nvSpPr>
          <p:cNvPr id="43" name="Forma Livre: Forma 42">
            <a:extLst>
              <a:ext uri="{FF2B5EF4-FFF2-40B4-BE49-F238E27FC236}">
                <a16:creationId xmlns:a16="http://schemas.microsoft.com/office/drawing/2014/main" xmlns="" id="{DAF30E41-6EA5-4987-B08A-E253C1DF47CA}"/>
              </a:ext>
            </a:extLst>
          </p:cNvPr>
          <p:cNvSpPr/>
          <p:nvPr/>
        </p:nvSpPr>
        <p:spPr>
          <a:xfrm>
            <a:off x="4722844" y="2638447"/>
            <a:ext cx="1214438" cy="659606"/>
          </a:xfrm>
          <a:custGeom>
            <a:avLst/>
            <a:gdLst>
              <a:gd name="connsiteX0" fmla="*/ 1600200 w 1600200"/>
              <a:gd name="connsiteY0" fmla="*/ 0 h 876300"/>
              <a:gd name="connsiteX1" fmla="*/ 0 w 1600200"/>
              <a:gd name="connsiteY1" fmla="*/ 0 h 876300"/>
              <a:gd name="connsiteX2" fmla="*/ 0 w 1600200"/>
              <a:gd name="connsiteY2" fmla="*/ 876300 h 876300"/>
              <a:gd name="connsiteX3" fmla="*/ 1365250 w 1600200"/>
              <a:gd name="connsiteY3" fmla="*/ 876300 h 876300"/>
              <a:gd name="connsiteX4" fmla="*/ 1365250 w 1600200"/>
              <a:gd name="connsiteY4" fmla="*/ 355600 h 876300"/>
              <a:gd name="connsiteX5" fmla="*/ 1600200 w 1600200"/>
              <a:gd name="connsiteY5" fmla="*/ 0 h 876300"/>
              <a:gd name="connsiteX0" fmla="*/ 1619250 w 1619250"/>
              <a:gd name="connsiteY0" fmla="*/ 0 h 879475"/>
              <a:gd name="connsiteX1" fmla="*/ 0 w 1619250"/>
              <a:gd name="connsiteY1" fmla="*/ 3175 h 879475"/>
              <a:gd name="connsiteX2" fmla="*/ 0 w 1619250"/>
              <a:gd name="connsiteY2" fmla="*/ 879475 h 879475"/>
              <a:gd name="connsiteX3" fmla="*/ 1365250 w 1619250"/>
              <a:gd name="connsiteY3" fmla="*/ 879475 h 879475"/>
              <a:gd name="connsiteX4" fmla="*/ 1365250 w 1619250"/>
              <a:gd name="connsiteY4" fmla="*/ 358775 h 879475"/>
              <a:gd name="connsiteX5" fmla="*/ 1619250 w 1619250"/>
              <a:gd name="connsiteY5" fmla="*/ 0 h 879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19250" h="879475">
                <a:moveTo>
                  <a:pt x="1619250" y="0"/>
                </a:moveTo>
                <a:lnTo>
                  <a:pt x="0" y="3175"/>
                </a:lnTo>
                <a:lnTo>
                  <a:pt x="0" y="879475"/>
                </a:lnTo>
                <a:lnTo>
                  <a:pt x="1365250" y="879475"/>
                </a:lnTo>
                <a:lnTo>
                  <a:pt x="1365250" y="358775"/>
                </a:lnTo>
                <a:lnTo>
                  <a:pt x="1619250" y="0"/>
                </a:lnTo>
                <a:close/>
              </a:path>
            </a:pathLst>
          </a:custGeom>
          <a:solidFill>
            <a:srgbClr val="000000">
              <a:alpha val="10196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sz="2100" dirty="0"/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xmlns="" id="{53326473-830A-42C2-8798-A3766F49F6AE}"/>
              </a:ext>
            </a:extLst>
          </p:cNvPr>
          <p:cNvSpPr txBox="1"/>
          <p:nvPr/>
        </p:nvSpPr>
        <p:spPr>
          <a:xfrm>
            <a:off x="4883580" y="2842137"/>
            <a:ext cx="1028700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25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Rotina dos processos</a:t>
            </a: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xmlns="" id="{BDE7D7B2-4605-455E-81B8-33E09B844B45}"/>
              </a:ext>
            </a:extLst>
          </p:cNvPr>
          <p:cNvSpPr txBox="1"/>
          <p:nvPr/>
        </p:nvSpPr>
        <p:spPr>
          <a:xfrm>
            <a:off x="5904974" y="2464972"/>
            <a:ext cx="1028700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25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Apuração dos resultados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xmlns="" id="{F7B9B0E6-B897-4AEE-AB6F-020BE4C179FB}"/>
              </a:ext>
            </a:extLst>
          </p:cNvPr>
          <p:cNvSpPr txBox="1"/>
          <p:nvPr/>
        </p:nvSpPr>
        <p:spPr>
          <a:xfrm>
            <a:off x="7308808" y="2456487"/>
            <a:ext cx="1217171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25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Formalização &amp; documentação</a:t>
            </a:r>
          </a:p>
        </p:txBody>
      </p:sp>
      <p:sp>
        <p:nvSpPr>
          <p:cNvPr id="44" name="Espaço Reservado para Texto 1">
            <a:extLst>
              <a:ext uri="{FF2B5EF4-FFF2-40B4-BE49-F238E27FC236}">
                <a16:creationId xmlns:a16="http://schemas.microsoft.com/office/drawing/2014/main" xmlns="" id="{E762826C-AA5D-43D9-9FF7-064A5B1929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3868" y="298856"/>
            <a:ext cx="6201653" cy="384640"/>
          </a:xfrm>
        </p:spPr>
        <p:txBody>
          <a:bodyPr/>
          <a:lstStyle/>
          <a:p>
            <a:r>
              <a:rPr lang="pt-BR" dirty="0"/>
              <a:t>Modelo de gestão</a:t>
            </a: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xmlns="" id="{64AEBD18-97E0-408F-918C-1E00D661AB0A}"/>
              </a:ext>
            </a:extLst>
          </p:cNvPr>
          <p:cNvSpPr txBox="1"/>
          <p:nvPr/>
        </p:nvSpPr>
        <p:spPr>
          <a:xfrm>
            <a:off x="2964386" y="3680392"/>
            <a:ext cx="32393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Engajamento dos Stakeholders</a:t>
            </a:r>
          </a:p>
        </p:txBody>
      </p:sp>
      <p:sp>
        <p:nvSpPr>
          <p:cNvPr id="37" name="Forma Livre 25">
            <a:extLst>
              <a:ext uri="{FF2B5EF4-FFF2-40B4-BE49-F238E27FC236}">
                <a16:creationId xmlns:a16="http://schemas.microsoft.com/office/drawing/2014/main" xmlns="" id="{C0A7F418-61CF-48A3-B107-BF776D2FE42F}"/>
              </a:ext>
            </a:extLst>
          </p:cNvPr>
          <p:cNvSpPr/>
          <p:nvPr/>
        </p:nvSpPr>
        <p:spPr>
          <a:xfrm rot="5400000">
            <a:off x="3643646" y="2030259"/>
            <a:ext cx="1331186" cy="1215797"/>
          </a:xfrm>
          <a:custGeom>
            <a:avLst/>
            <a:gdLst>
              <a:gd name="connsiteX0" fmla="*/ 0 w 2703442"/>
              <a:gd name="connsiteY0" fmla="*/ 2911144 h 2911144"/>
              <a:gd name="connsiteX1" fmla="*/ 0 w 2703442"/>
              <a:gd name="connsiteY1" fmla="*/ 465221 h 2911144"/>
              <a:gd name="connsiteX2" fmla="*/ 822331 w 2703442"/>
              <a:gd name="connsiteY2" fmla="*/ 465221 h 2911144"/>
              <a:gd name="connsiteX3" fmla="*/ 1351721 w 2703442"/>
              <a:gd name="connsiteY3" fmla="*/ 0 h 2911144"/>
              <a:gd name="connsiteX4" fmla="*/ 1881110 w 2703442"/>
              <a:gd name="connsiteY4" fmla="*/ 465221 h 2911144"/>
              <a:gd name="connsiteX5" fmla="*/ 2703442 w 2703442"/>
              <a:gd name="connsiteY5" fmla="*/ 465221 h 2911144"/>
              <a:gd name="connsiteX6" fmla="*/ 2703442 w 2703442"/>
              <a:gd name="connsiteY6" fmla="*/ 2911144 h 2911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3442" h="2911144">
                <a:moveTo>
                  <a:pt x="0" y="2911144"/>
                </a:moveTo>
                <a:lnTo>
                  <a:pt x="0" y="465221"/>
                </a:lnTo>
                <a:lnTo>
                  <a:pt x="822331" y="465221"/>
                </a:lnTo>
                <a:lnTo>
                  <a:pt x="1351721" y="0"/>
                </a:lnTo>
                <a:lnTo>
                  <a:pt x="1881110" y="465221"/>
                </a:lnTo>
                <a:lnTo>
                  <a:pt x="2703442" y="465221"/>
                </a:lnTo>
                <a:lnTo>
                  <a:pt x="2703442" y="2911144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799"/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xmlns="" id="{F9574223-3017-400F-86E7-C98BBB3B5B26}"/>
              </a:ext>
            </a:extLst>
          </p:cNvPr>
          <p:cNvSpPr txBox="1"/>
          <p:nvPr/>
        </p:nvSpPr>
        <p:spPr>
          <a:xfrm>
            <a:off x="3806537" y="2150061"/>
            <a:ext cx="1028700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25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Planejamento dos projetos</a:t>
            </a:r>
          </a:p>
        </p:txBody>
      </p:sp>
      <p:sp>
        <p:nvSpPr>
          <p:cNvPr id="2" name="Forma Livre: Forma 1">
            <a:extLst>
              <a:ext uri="{FF2B5EF4-FFF2-40B4-BE49-F238E27FC236}">
                <a16:creationId xmlns:a16="http://schemas.microsoft.com/office/drawing/2014/main" xmlns="" id="{D25460E6-83CE-4CC4-8686-2519F95022BA}"/>
              </a:ext>
            </a:extLst>
          </p:cNvPr>
          <p:cNvSpPr/>
          <p:nvPr/>
        </p:nvSpPr>
        <p:spPr>
          <a:xfrm>
            <a:off x="3701653" y="2640829"/>
            <a:ext cx="1209080" cy="657225"/>
          </a:xfrm>
          <a:custGeom>
            <a:avLst/>
            <a:gdLst>
              <a:gd name="connsiteX0" fmla="*/ 1600200 w 1600200"/>
              <a:gd name="connsiteY0" fmla="*/ 0 h 876300"/>
              <a:gd name="connsiteX1" fmla="*/ 0 w 1600200"/>
              <a:gd name="connsiteY1" fmla="*/ 0 h 876300"/>
              <a:gd name="connsiteX2" fmla="*/ 0 w 1600200"/>
              <a:gd name="connsiteY2" fmla="*/ 876300 h 876300"/>
              <a:gd name="connsiteX3" fmla="*/ 1365250 w 1600200"/>
              <a:gd name="connsiteY3" fmla="*/ 876300 h 876300"/>
              <a:gd name="connsiteX4" fmla="*/ 1365250 w 1600200"/>
              <a:gd name="connsiteY4" fmla="*/ 355600 h 876300"/>
              <a:gd name="connsiteX5" fmla="*/ 1600200 w 1600200"/>
              <a:gd name="connsiteY5" fmla="*/ 0 h 876300"/>
              <a:gd name="connsiteX0" fmla="*/ 1612106 w 1612106"/>
              <a:gd name="connsiteY0" fmla="*/ 2382 h 876300"/>
              <a:gd name="connsiteX1" fmla="*/ 0 w 1612106"/>
              <a:gd name="connsiteY1" fmla="*/ 0 h 876300"/>
              <a:gd name="connsiteX2" fmla="*/ 0 w 1612106"/>
              <a:gd name="connsiteY2" fmla="*/ 876300 h 876300"/>
              <a:gd name="connsiteX3" fmla="*/ 1365250 w 1612106"/>
              <a:gd name="connsiteY3" fmla="*/ 876300 h 876300"/>
              <a:gd name="connsiteX4" fmla="*/ 1365250 w 1612106"/>
              <a:gd name="connsiteY4" fmla="*/ 355600 h 876300"/>
              <a:gd name="connsiteX5" fmla="*/ 1612106 w 1612106"/>
              <a:gd name="connsiteY5" fmla="*/ 2382 h 87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12106" h="876300">
                <a:moveTo>
                  <a:pt x="1612106" y="2382"/>
                </a:moveTo>
                <a:lnTo>
                  <a:pt x="0" y="0"/>
                </a:lnTo>
                <a:lnTo>
                  <a:pt x="0" y="876300"/>
                </a:lnTo>
                <a:lnTo>
                  <a:pt x="1365250" y="876300"/>
                </a:lnTo>
                <a:lnTo>
                  <a:pt x="1365250" y="355600"/>
                </a:lnTo>
                <a:lnTo>
                  <a:pt x="1612106" y="2382"/>
                </a:lnTo>
                <a:close/>
              </a:path>
            </a:pathLst>
          </a:custGeom>
          <a:solidFill>
            <a:srgbClr val="000000">
              <a:alpha val="10196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sz="1350" dirty="0"/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xmlns="" id="{CDAA2DEB-7F08-476A-8D58-1C6F7E86808C}"/>
              </a:ext>
            </a:extLst>
          </p:cNvPr>
          <p:cNvSpPr txBox="1"/>
          <p:nvPr/>
        </p:nvSpPr>
        <p:spPr>
          <a:xfrm>
            <a:off x="3783176" y="2842137"/>
            <a:ext cx="1028700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25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Desenho dos processos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88E5736C-C052-4F32-87CB-8A5AB129231B}"/>
              </a:ext>
            </a:extLst>
          </p:cNvPr>
          <p:cNvSpPr/>
          <p:nvPr/>
        </p:nvSpPr>
        <p:spPr>
          <a:xfrm>
            <a:off x="345351" y="1253362"/>
            <a:ext cx="285366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GESTÃO DE PROGRAMAS</a:t>
            </a:r>
          </a:p>
        </p:txBody>
      </p:sp>
    </p:spTree>
    <p:extLst>
      <p:ext uri="{BB962C8B-B14F-4D97-AF65-F5344CB8AC3E}">
        <p14:creationId xmlns:p14="http://schemas.microsoft.com/office/powerpoint/2010/main" val="41710816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: скругленные углы 59">
            <a:extLst>
              <a:ext uri="{FF2B5EF4-FFF2-40B4-BE49-F238E27FC236}">
                <a16:creationId xmlns:a16="http://schemas.microsoft.com/office/drawing/2014/main" xmlns="" id="{4305E279-CC99-44E6-AD6B-4EE97E151075}"/>
              </a:ext>
            </a:extLst>
          </p:cNvPr>
          <p:cNvSpPr/>
          <p:nvPr/>
        </p:nvSpPr>
        <p:spPr>
          <a:xfrm>
            <a:off x="381986" y="4057096"/>
            <a:ext cx="4018370" cy="396656"/>
          </a:xfrm>
          <a:prstGeom prst="roundRect">
            <a:avLst>
              <a:gd name="adj" fmla="val 0"/>
            </a:avLst>
          </a:prstGeom>
          <a:solidFill>
            <a:srgbClr val="2F31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595">
              <a:defRPr/>
            </a:pPr>
            <a:r>
              <a:rPr lang="pt-BR" sz="105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Desenvolvimento ambiental, social e econômico equilibrado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xmlns="" id="{AA710C50-1152-45E0-BEA9-B858A9F70E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86" y="1950910"/>
            <a:ext cx="1228941" cy="1267362"/>
          </a:xfrm>
          <a:prstGeom prst="rect">
            <a:avLst/>
          </a:prstGeom>
        </p:spPr>
      </p:pic>
      <p:sp>
        <p:nvSpPr>
          <p:cNvPr id="22" name="Прямоугольник: скругленные углы 59">
            <a:extLst>
              <a:ext uri="{FF2B5EF4-FFF2-40B4-BE49-F238E27FC236}">
                <a16:creationId xmlns:a16="http://schemas.microsoft.com/office/drawing/2014/main" xmlns="" id="{348C42BE-5BC5-4BDC-8B4A-04FAF85B02B8}"/>
              </a:ext>
            </a:extLst>
          </p:cNvPr>
          <p:cNvSpPr/>
          <p:nvPr/>
        </p:nvSpPr>
        <p:spPr>
          <a:xfrm>
            <a:off x="381987" y="1067263"/>
            <a:ext cx="4018367" cy="391436"/>
          </a:xfrm>
          <a:prstGeom prst="roundRect">
            <a:avLst>
              <a:gd name="adj" fmla="val 0"/>
            </a:avLst>
          </a:prstGeom>
          <a:solidFill>
            <a:srgbClr val="2F31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66">
              <a:spcBef>
                <a:spcPts val="1349"/>
              </a:spcBef>
              <a:buSzPct val="75000"/>
              <a:defRPr/>
            </a:pPr>
            <a:r>
              <a:rPr lang="pt-BR" sz="1050" kern="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Desenvolvimento de sua própria cultura organizacional</a:t>
            </a:r>
          </a:p>
        </p:txBody>
      </p:sp>
      <p:sp>
        <p:nvSpPr>
          <p:cNvPr id="23" name="Прямоугольник: скругленные углы 59">
            <a:extLst>
              <a:ext uri="{FF2B5EF4-FFF2-40B4-BE49-F238E27FC236}">
                <a16:creationId xmlns:a16="http://schemas.microsoft.com/office/drawing/2014/main" xmlns="" id="{E74C7DBA-7D6D-4620-9E78-649672D127D3}"/>
              </a:ext>
            </a:extLst>
          </p:cNvPr>
          <p:cNvSpPr/>
          <p:nvPr/>
        </p:nvSpPr>
        <p:spPr>
          <a:xfrm>
            <a:off x="381986" y="1482232"/>
            <a:ext cx="4018368" cy="402131"/>
          </a:xfrm>
          <a:prstGeom prst="roundRect">
            <a:avLst>
              <a:gd name="adj" fmla="val 0"/>
            </a:avLst>
          </a:prstGeom>
          <a:solidFill>
            <a:srgbClr val="2F31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pt-BR" sz="105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Apreensão e desenvolvimento de conhecimentos específicos e  compartilhamento com os </a:t>
            </a:r>
            <a:r>
              <a:rPr lang="pt-BR" sz="1050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stakeholders</a:t>
            </a:r>
          </a:p>
        </p:txBody>
      </p:sp>
      <p:sp>
        <p:nvSpPr>
          <p:cNvPr id="24" name="Прямоугольник: скругленные углы 59">
            <a:extLst>
              <a:ext uri="{FF2B5EF4-FFF2-40B4-BE49-F238E27FC236}">
                <a16:creationId xmlns:a16="http://schemas.microsoft.com/office/drawing/2014/main" xmlns="" id="{272AFEC1-4038-4F56-A008-6E167EAFBC72}"/>
              </a:ext>
            </a:extLst>
          </p:cNvPr>
          <p:cNvSpPr/>
          <p:nvPr/>
        </p:nvSpPr>
        <p:spPr>
          <a:xfrm>
            <a:off x="381986" y="1907896"/>
            <a:ext cx="4018370" cy="405675"/>
          </a:xfrm>
          <a:prstGeom prst="roundRect">
            <a:avLst>
              <a:gd name="adj" fmla="val 0"/>
            </a:avLst>
          </a:prstGeom>
          <a:solidFill>
            <a:srgbClr val="2F31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595">
              <a:defRPr/>
            </a:pPr>
            <a:r>
              <a:rPr lang="pt-BR" sz="105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Construção contínua de uma governança para atender as demandas dos </a:t>
            </a:r>
            <a:r>
              <a:rPr lang="pt-BR" sz="1050" i="1" dirty="0" err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multistakeholders</a:t>
            </a:r>
            <a:endParaRPr lang="pt-BR" sz="1050" i="1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Прямоугольник: скругленные углы 59">
            <a:extLst>
              <a:ext uri="{FF2B5EF4-FFF2-40B4-BE49-F238E27FC236}">
                <a16:creationId xmlns:a16="http://schemas.microsoft.com/office/drawing/2014/main" xmlns="" id="{6FB44223-B3C0-48C4-B7CE-92D7E7EEDA2E}"/>
              </a:ext>
            </a:extLst>
          </p:cNvPr>
          <p:cNvSpPr/>
          <p:nvPr/>
        </p:nvSpPr>
        <p:spPr>
          <a:xfrm>
            <a:off x="381986" y="2337104"/>
            <a:ext cx="4018368" cy="405675"/>
          </a:xfrm>
          <a:prstGeom prst="roundRect">
            <a:avLst>
              <a:gd name="adj" fmla="val 0"/>
            </a:avLst>
          </a:prstGeom>
          <a:solidFill>
            <a:srgbClr val="2F31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595">
              <a:defRPr/>
            </a:pPr>
            <a:r>
              <a:rPr lang="pt-BR" sz="105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Soluções não assistencialistas</a:t>
            </a:r>
          </a:p>
        </p:txBody>
      </p:sp>
      <p:sp>
        <p:nvSpPr>
          <p:cNvPr id="26" name="Прямоугольник: скругленные углы 59">
            <a:extLst>
              <a:ext uri="{FF2B5EF4-FFF2-40B4-BE49-F238E27FC236}">
                <a16:creationId xmlns:a16="http://schemas.microsoft.com/office/drawing/2014/main" xmlns="" id="{53C3A3B7-01E0-46F7-A382-231917048EAC}"/>
              </a:ext>
            </a:extLst>
          </p:cNvPr>
          <p:cNvSpPr/>
          <p:nvPr/>
        </p:nvSpPr>
        <p:spPr>
          <a:xfrm>
            <a:off x="381986" y="2766313"/>
            <a:ext cx="4018370" cy="411765"/>
          </a:xfrm>
          <a:prstGeom prst="roundRect">
            <a:avLst>
              <a:gd name="adj" fmla="val 0"/>
            </a:avLst>
          </a:prstGeom>
          <a:solidFill>
            <a:srgbClr val="2F31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595">
              <a:defRPr/>
            </a:pPr>
            <a:r>
              <a:rPr lang="pt-BR" sz="105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Confiabilidade, acuracidade e sustentabilidade das soluções implantadas</a:t>
            </a:r>
          </a:p>
        </p:txBody>
      </p:sp>
      <p:sp>
        <p:nvSpPr>
          <p:cNvPr id="27" name="Прямоугольник: скругленные углы 59">
            <a:extLst>
              <a:ext uri="{FF2B5EF4-FFF2-40B4-BE49-F238E27FC236}">
                <a16:creationId xmlns:a16="http://schemas.microsoft.com/office/drawing/2014/main" xmlns="" id="{0624ADAB-B6AD-4A85-8F0E-3FC60287C706}"/>
              </a:ext>
            </a:extLst>
          </p:cNvPr>
          <p:cNvSpPr/>
          <p:nvPr/>
        </p:nvSpPr>
        <p:spPr>
          <a:xfrm>
            <a:off x="381986" y="3636910"/>
            <a:ext cx="4018370" cy="396656"/>
          </a:xfrm>
          <a:prstGeom prst="roundRect">
            <a:avLst>
              <a:gd name="adj" fmla="val 0"/>
            </a:avLst>
          </a:prstGeom>
          <a:solidFill>
            <a:srgbClr val="2F31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595">
              <a:defRPr/>
            </a:pPr>
            <a:r>
              <a:rPr lang="pt-BR" sz="105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Efetividade na comunicação com todos os segmentos</a:t>
            </a:r>
          </a:p>
        </p:txBody>
      </p:sp>
      <p:sp>
        <p:nvSpPr>
          <p:cNvPr id="28" name="Прямоугольник: скругленные углы 59">
            <a:extLst>
              <a:ext uri="{FF2B5EF4-FFF2-40B4-BE49-F238E27FC236}">
                <a16:creationId xmlns:a16="http://schemas.microsoft.com/office/drawing/2014/main" xmlns="" id="{C88CAB56-7C7F-4D1F-91D6-489035871E43}"/>
              </a:ext>
            </a:extLst>
          </p:cNvPr>
          <p:cNvSpPr/>
          <p:nvPr/>
        </p:nvSpPr>
        <p:spPr>
          <a:xfrm>
            <a:off x="381986" y="3201611"/>
            <a:ext cx="4018370" cy="411765"/>
          </a:xfrm>
          <a:prstGeom prst="roundRect">
            <a:avLst>
              <a:gd name="adj" fmla="val 0"/>
            </a:avLst>
          </a:prstGeom>
          <a:solidFill>
            <a:srgbClr val="2F31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Gestão eficaz e eficiente dos recursos</a:t>
            </a:r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xmlns="" id="{192924E1-B553-4CF2-83AB-E64385D3E8EA}"/>
              </a:ext>
            </a:extLst>
          </p:cNvPr>
          <p:cNvSpPr/>
          <p:nvPr/>
        </p:nvSpPr>
        <p:spPr>
          <a:xfrm>
            <a:off x="323807" y="1458699"/>
            <a:ext cx="4103313" cy="3166271"/>
          </a:xfrm>
          <a:prstGeom prst="rect">
            <a:avLst/>
          </a:prstGeom>
          <a:solidFill>
            <a:srgbClr val="2F3192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41" name="Espaço Reservado para Texto 1">
            <a:extLst>
              <a:ext uri="{FF2B5EF4-FFF2-40B4-BE49-F238E27FC236}">
                <a16:creationId xmlns:a16="http://schemas.microsoft.com/office/drawing/2014/main" xmlns="" id="{BEC66110-FF2F-45CE-8B63-E53F27353CB1}"/>
              </a:ext>
            </a:extLst>
          </p:cNvPr>
          <p:cNvSpPr txBox="1">
            <a:spLocks/>
          </p:cNvSpPr>
          <p:nvPr/>
        </p:nvSpPr>
        <p:spPr>
          <a:xfrm>
            <a:off x="297043" y="340420"/>
            <a:ext cx="6203268" cy="50310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399" b="1" dirty="0">
                <a:solidFill>
                  <a:srgbClr val="2F319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Direcionadores Estratégicos</a:t>
            </a:r>
          </a:p>
        </p:txBody>
      </p:sp>
    </p:spTree>
    <p:extLst>
      <p:ext uri="{BB962C8B-B14F-4D97-AF65-F5344CB8AC3E}">
        <p14:creationId xmlns:p14="http://schemas.microsoft.com/office/powerpoint/2010/main" val="41179796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4">
            <a:extLst>
              <a:ext uri="{FF2B5EF4-FFF2-40B4-BE49-F238E27FC236}">
                <a16:creationId xmlns:a16="http://schemas.microsoft.com/office/drawing/2014/main" xmlns="" id="{B6AEA796-FA90-485B-9C08-E87C4875E2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1638" y="-15875"/>
            <a:ext cx="5092002" cy="5149850"/>
          </a:xfrm>
          <a:prstGeom prst="rect">
            <a:avLst/>
          </a:prstGeom>
        </p:spPr>
      </p:pic>
      <p:sp>
        <p:nvSpPr>
          <p:cNvPr id="54" name="object 54"/>
          <p:cNvSpPr txBox="1"/>
          <p:nvPr/>
        </p:nvSpPr>
        <p:spPr>
          <a:xfrm>
            <a:off x="395288" y="1995488"/>
            <a:ext cx="3240088" cy="1120803"/>
          </a:xfrm>
          <a:prstGeom prst="rect">
            <a:avLst/>
          </a:prstGeom>
        </p:spPr>
        <p:txBody>
          <a:bodyPr vert="horz" wrap="square" lIns="0" tIns="12684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Fundação Renova tem a escuta, o diálogo e a participação social como práticas norteadoras de suas ações junto às comunidades impactadas. </a:t>
            </a:r>
          </a:p>
        </p:txBody>
      </p:sp>
      <p:sp>
        <p:nvSpPr>
          <p:cNvPr id="56" name="Espaço Reservado para Texto 74">
            <a:extLst>
              <a:ext uri="{FF2B5EF4-FFF2-40B4-BE49-F238E27FC236}">
                <a16:creationId xmlns:a16="http://schemas.microsoft.com/office/drawing/2014/main" xmlns="" id="{9F66AC0A-4588-40D0-8D3B-DF6201B118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929" y="298262"/>
            <a:ext cx="4196558" cy="434770"/>
          </a:xfrm>
        </p:spPr>
        <p:txBody>
          <a:bodyPr/>
          <a:lstStyle/>
          <a:p>
            <a:r>
              <a:rPr lang="pt-BR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ENGAJAMENTO </a:t>
            </a:r>
          </a:p>
          <a:p>
            <a:r>
              <a:rPr lang="pt-BR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 DIÁLOGO</a:t>
            </a:r>
          </a:p>
          <a:p>
            <a:endParaRPr lang="pt-BR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4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95928" y="1216926"/>
            <a:ext cx="391571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 ações de engajamento são fundamentais para a construção do caminho conjunto. Por meio </a:t>
            </a:r>
            <a:r>
              <a:rPr lang="pt-BR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delas, </a:t>
            </a:r>
            <a:r>
              <a:rPr lang="pt-B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busca-se:</a:t>
            </a:r>
          </a:p>
          <a:p>
            <a:pPr>
              <a:lnSpc>
                <a:spcPct val="150000"/>
              </a:lnSpc>
            </a:pPr>
            <a:endParaRPr lang="pt-BR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lnSpc>
                <a:spcPct val="150000"/>
              </a:lnSpc>
              <a:buFont typeface="Wingdings" charset="2"/>
              <a:buChar char="§"/>
            </a:pPr>
            <a:r>
              <a:rPr lang="pt-B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Soluções duradouras, que atendam os interesses da população impactada</a:t>
            </a:r>
          </a:p>
          <a:p>
            <a:pPr marL="171450" indent="-171450">
              <a:lnSpc>
                <a:spcPct val="150000"/>
              </a:lnSpc>
              <a:buFont typeface="Wingdings" charset="2"/>
              <a:buChar char="§"/>
            </a:pPr>
            <a:r>
              <a:rPr lang="pt-B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Debate de práticas sociais e ambientais</a:t>
            </a:r>
          </a:p>
          <a:p>
            <a:pPr marL="171450" indent="-171450">
              <a:lnSpc>
                <a:spcPct val="150000"/>
              </a:lnSpc>
              <a:buFont typeface="Wingdings" charset="2"/>
              <a:buChar char="§"/>
            </a:pPr>
            <a:r>
              <a:rPr lang="pt-B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Promoções de ações além da reparação e recuperação</a:t>
            </a:r>
          </a:p>
          <a:p>
            <a:pPr marL="171450" indent="-171450">
              <a:lnSpc>
                <a:spcPct val="150000"/>
              </a:lnSpc>
              <a:buFont typeface="Wingdings" charset="2"/>
              <a:buChar char="§"/>
            </a:pPr>
            <a:r>
              <a:rPr lang="pt-B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Tomada de decisões coletivas</a:t>
            </a:r>
          </a:p>
        </p:txBody>
      </p:sp>
      <p:sp>
        <p:nvSpPr>
          <p:cNvPr id="7" name="Espaço Reservado para Texto 74">
            <a:extLst>
              <a:ext uri="{FF2B5EF4-FFF2-40B4-BE49-F238E27FC236}">
                <a16:creationId xmlns:a16="http://schemas.microsoft.com/office/drawing/2014/main" xmlns="" id="{9DA43A9E-00E8-42ED-BAFD-5293C4EEF4D5}"/>
              </a:ext>
            </a:extLst>
          </p:cNvPr>
          <p:cNvSpPr txBox="1">
            <a:spLocks/>
          </p:cNvSpPr>
          <p:nvPr/>
        </p:nvSpPr>
        <p:spPr>
          <a:xfrm>
            <a:off x="295929" y="298262"/>
            <a:ext cx="6204884" cy="434770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b="1" i="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ENGAJAMENTO E DIÁLOGO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3F5ED271-921C-4695-BAAD-9BC87C760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4553" y="1510972"/>
            <a:ext cx="4949447" cy="245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13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ço Reservado para Texto 74">
            <a:extLst>
              <a:ext uri="{FF2B5EF4-FFF2-40B4-BE49-F238E27FC236}">
                <a16:creationId xmlns:a16="http://schemas.microsoft.com/office/drawing/2014/main" xmlns="" id="{9F66AC0A-4588-40D0-8D3B-DF6201B118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929" y="298262"/>
            <a:ext cx="6204884" cy="434770"/>
          </a:xfrm>
        </p:spPr>
        <p:txBody>
          <a:bodyPr/>
          <a:lstStyle/>
          <a:p>
            <a:r>
              <a:rPr lang="pt-B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ENGAJAMENTO E DIÁLOGO</a:t>
            </a:r>
          </a:p>
        </p:txBody>
      </p:sp>
      <p:sp>
        <p:nvSpPr>
          <p:cNvPr id="5" name="Retângulo 4"/>
          <p:cNvSpPr/>
          <p:nvPr/>
        </p:nvSpPr>
        <p:spPr>
          <a:xfrm>
            <a:off x="445015" y="2998097"/>
            <a:ext cx="4862481" cy="141733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A7160460-5B38-4F3E-BF7E-F60FE37E93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1500" y="1041964"/>
            <a:ext cx="2764542" cy="2212853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295929" y="1271228"/>
            <a:ext cx="24998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Diálogo coletivo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Reunião com comunidade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Assembleia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Reunião com liderança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Reunião temática ou grupos específicos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Reunião com poder público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3182768" y="1271228"/>
            <a:ext cx="22738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Diálogo individualizado</a:t>
            </a:r>
            <a:r>
              <a:rPr lang="pt-B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Comunicação direta entre as partes. Permite  escuta próxima e aprofundamento das questões apresentadas no diálogo coletivo </a:t>
            </a:r>
          </a:p>
        </p:txBody>
      </p:sp>
    </p:spTree>
    <p:extLst>
      <p:ext uri="{BB962C8B-B14F-4D97-AF65-F5344CB8AC3E}">
        <p14:creationId xmlns:p14="http://schemas.microsoft.com/office/powerpoint/2010/main" val="119676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ço Reservado para Texto 74">
            <a:extLst>
              <a:ext uri="{FF2B5EF4-FFF2-40B4-BE49-F238E27FC236}">
                <a16:creationId xmlns:a16="http://schemas.microsoft.com/office/drawing/2014/main" xmlns="" id="{9F66AC0A-4588-40D0-8D3B-DF6201B118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929" y="298262"/>
            <a:ext cx="6204884" cy="434770"/>
          </a:xfrm>
        </p:spPr>
        <p:txBody>
          <a:bodyPr/>
          <a:lstStyle/>
          <a:p>
            <a:r>
              <a:rPr lang="pt-B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ENGAJAMENTO E DIÁLOGO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295929" y="1318155"/>
            <a:ext cx="44862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 engajamento tem uma perspectiva de território que </a:t>
            </a:r>
            <a:r>
              <a:rPr lang="pt-BR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respeita </a:t>
            </a:r>
            <a:r>
              <a:rPr lang="pt-B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 especificidades locais dos impactos e suas consequências. 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 território é definido por redes de relações sociais, não por fronteiras físicas.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87338" y="2998097"/>
            <a:ext cx="51413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Consolidar o diálogo pelos </a:t>
            </a:r>
            <a:r>
              <a:rPr lang="pt-BR" sz="12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650</a:t>
            </a:r>
            <a:r>
              <a:rPr lang="pt-BR" sz="12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t-BR" sz="1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km </a:t>
            </a:r>
            <a:r>
              <a:rPr lang="pt-BR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impactados, respeitando as individualidades e especificidades de cada </a:t>
            </a:r>
            <a:r>
              <a:rPr lang="pt-BR" sz="1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família, </a:t>
            </a:r>
            <a:r>
              <a:rPr lang="pt-BR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é um desafio complexo e de longo prazo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2CCA431B-2A76-480C-A8D7-1B6EC4F86D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02"/>
          <a:stretch/>
        </p:blipFill>
        <p:spPr>
          <a:xfrm>
            <a:off x="6117578" y="1143000"/>
            <a:ext cx="1742621" cy="331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39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Espaço Reservado para Texto 74">
            <a:extLst>
              <a:ext uri="{FF2B5EF4-FFF2-40B4-BE49-F238E27FC236}">
                <a16:creationId xmlns:a16="http://schemas.microsoft.com/office/drawing/2014/main" xmlns="" id="{73931FAB-C7B7-4F3E-8FEE-09A6E04991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929" y="1233687"/>
            <a:ext cx="6204884" cy="434770"/>
          </a:xfrm>
        </p:spPr>
        <p:txBody>
          <a:bodyPr/>
          <a:lstStyle/>
          <a:p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Diálogo com comunidades</a:t>
            </a:r>
          </a:p>
        </p:txBody>
      </p:sp>
      <p:sp>
        <p:nvSpPr>
          <p:cNvPr id="47" name="object 47"/>
          <p:cNvSpPr/>
          <p:nvPr/>
        </p:nvSpPr>
        <p:spPr>
          <a:xfrm>
            <a:off x="384689" y="1984899"/>
            <a:ext cx="8561930" cy="0"/>
          </a:xfrm>
          <a:custGeom>
            <a:avLst/>
            <a:gdLst/>
            <a:ahLst/>
            <a:cxnLst/>
            <a:rect l="l" t="t" r="r" b="b"/>
            <a:pathLst>
              <a:path w="8572500">
                <a:moveTo>
                  <a:pt x="0" y="0"/>
                </a:moveTo>
                <a:lnTo>
                  <a:pt x="8572500" y="0"/>
                </a:lnTo>
              </a:path>
            </a:pathLst>
          </a:custGeom>
          <a:ln w="16510">
            <a:solidFill>
              <a:srgbClr val="CCC2C0"/>
            </a:solidFill>
          </a:ln>
        </p:spPr>
        <p:txBody>
          <a:bodyPr wrap="square" lIns="0" tIns="0" rIns="0" bIns="0" rtlCol="0"/>
          <a:lstStyle/>
          <a:p>
            <a:endParaRPr sz="16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387605" y="1866898"/>
            <a:ext cx="187094" cy="0"/>
          </a:xfrm>
          <a:custGeom>
            <a:avLst/>
            <a:gdLst/>
            <a:ahLst/>
            <a:cxnLst/>
            <a:rect l="l" t="t" r="r" b="b"/>
            <a:pathLst>
              <a:path w="187325">
                <a:moveTo>
                  <a:pt x="0" y="0"/>
                </a:moveTo>
                <a:lnTo>
                  <a:pt x="186791" y="0"/>
                </a:lnTo>
              </a:path>
            </a:pathLst>
          </a:custGeom>
          <a:ln w="19050">
            <a:solidFill>
              <a:srgbClr val="020302"/>
            </a:solidFill>
          </a:ln>
        </p:spPr>
        <p:txBody>
          <a:bodyPr wrap="square" lIns="0" tIns="0" rIns="0" bIns="0" rtlCol="0"/>
          <a:lstStyle/>
          <a:p>
            <a:endParaRPr sz="16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387604" y="1847871"/>
            <a:ext cx="19027" cy="0"/>
          </a:xfrm>
          <a:custGeom>
            <a:avLst/>
            <a:gdLst/>
            <a:ahLst/>
            <a:cxnLst/>
            <a:rect l="l" t="t" r="r" b="b"/>
            <a:pathLst>
              <a:path w="19050">
                <a:moveTo>
                  <a:pt x="0" y="0"/>
                </a:moveTo>
                <a:lnTo>
                  <a:pt x="18668" y="0"/>
                </a:lnTo>
              </a:path>
            </a:pathLst>
          </a:custGeom>
          <a:ln w="19050">
            <a:solidFill>
              <a:srgbClr val="020302"/>
            </a:solidFill>
          </a:ln>
        </p:spPr>
        <p:txBody>
          <a:bodyPr wrap="square" lIns="0" tIns="0" rIns="0" bIns="0" rtlCol="0"/>
          <a:lstStyle/>
          <a:p>
            <a:endParaRPr sz="16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387605" y="1829479"/>
            <a:ext cx="112256" cy="0"/>
          </a:xfrm>
          <a:custGeom>
            <a:avLst/>
            <a:gdLst/>
            <a:ahLst/>
            <a:cxnLst/>
            <a:rect l="l" t="t" r="r" b="b"/>
            <a:pathLst>
              <a:path w="112395">
                <a:moveTo>
                  <a:pt x="0" y="0"/>
                </a:moveTo>
                <a:lnTo>
                  <a:pt x="112077" y="0"/>
                </a:lnTo>
              </a:path>
            </a:pathLst>
          </a:custGeom>
          <a:ln w="17780">
            <a:solidFill>
              <a:srgbClr val="020302"/>
            </a:solidFill>
          </a:ln>
        </p:spPr>
        <p:txBody>
          <a:bodyPr wrap="square" lIns="0" tIns="0" rIns="0" bIns="0" rtlCol="0"/>
          <a:lstStyle/>
          <a:p>
            <a:endParaRPr sz="16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387604" y="1801573"/>
            <a:ext cx="19027" cy="19027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0" y="19050"/>
                </a:moveTo>
                <a:lnTo>
                  <a:pt x="18668" y="19050"/>
                </a:lnTo>
                <a:lnTo>
                  <a:pt x="18668" y="0"/>
                </a:lnTo>
                <a:lnTo>
                  <a:pt x="0" y="0"/>
                </a:lnTo>
                <a:lnTo>
                  <a:pt x="0" y="19050"/>
                </a:lnTo>
                <a:close/>
              </a:path>
            </a:pathLst>
          </a:custGeom>
          <a:solidFill>
            <a:srgbClr val="020302"/>
          </a:solidFill>
        </p:spPr>
        <p:txBody>
          <a:bodyPr wrap="square" lIns="0" tIns="0" rIns="0" bIns="0" rtlCol="0"/>
          <a:lstStyle/>
          <a:p>
            <a:endParaRPr sz="16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387605" y="1792060"/>
            <a:ext cx="112256" cy="0"/>
          </a:xfrm>
          <a:custGeom>
            <a:avLst/>
            <a:gdLst/>
            <a:ahLst/>
            <a:cxnLst/>
            <a:rect l="l" t="t" r="r" b="b"/>
            <a:pathLst>
              <a:path w="112395">
                <a:moveTo>
                  <a:pt x="0" y="0"/>
                </a:moveTo>
                <a:lnTo>
                  <a:pt x="112077" y="0"/>
                </a:lnTo>
              </a:path>
            </a:pathLst>
          </a:custGeom>
          <a:ln w="19050">
            <a:solidFill>
              <a:srgbClr val="020302"/>
            </a:solidFill>
          </a:ln>
        </p:spPr>
        <p:txBody>
          <a:bodyPr wrap="square" lIns="0" tIns="0" rIns="0" bIns="0" rtlCol="0"/>
          <a:lstStyle/>
          <a:p>
            <a:endParaRPr sz="16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387605" y="1755276"/>
            <a:ext cx="187094" cy="0"/>
          </a:xfrm>
          <a:custGeom>
            <a:avLst/>
            <a:gdLst/>
            <a:ahLst/>
            <a:cxnLst/>
            <a:rect l="l" t="t" r="r" b="b"/>
            <a:pathLst>
              <a:path w="187325">
                <a:moveTo>
                  <a:pt x="0" y="0"/>
                </a:moveTo>
                <a:lnTo>
                  <a:pt x="186791" y="0"/>
                </a:lnTo>
              </a:path>
            </a:pathLst>
          </a:custGeom>
          <a:ln w="19050">
            <a:solidFill>
              <a:srgbClr val="020302"/>
            </a:solidFill>
          </a:ln>
        </p:spPr>
        <p:txBody>
          <a:bodyPr wrap="square" lIns="0" tIns="0" rIns="0" bIns="0" rtlCol="0"/>
          <a:lstStyle/>
          <a:p>
            <a:endParaRPr sz="16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387604" y="1736249"/>
            <a:ext cx="19027" cy="0"/>
          </a:xfrm>
          <a:custGeom>
            <a:avLst/>
            <a:gdLst/>
            <a:ahLst/>
            <a:cxnLst/>
            <a:rect l="l" t="t" r="r" b="b"/>
            <a:pathLst>
              <a:path w="19050">
                <a:moveTo>
                  <a:pt x="0" y="0"/>
                </a:moveTo>
                <a:lnTo>
                  <a:pt x="18668" y="0"/>
                </a:lnTo>
              </a:path>
            </a:pathLst>
          </a:custGeom>
          <a:ln w="19050">
            <a:solidFill>
              <a:srgbClr val="020302"/>
            </a:solidFill>
          </a:ln>
        </p:spPr>
        <p:txBody>
          <a:bodyPr wrap="square" lIns="0" tIns="0" rIns="0" bIns="0" rtlCol="0"/>
          <a:lstStyle/>
          <a:p>
            <a:endParaRPr sz="16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387604" y="1717857"/>
            <a:ext cx="93864" cy="0"/>
          </a:xfrm>
          <a:custGeom>
            <a:avLst/>
            <a:gdLst/>
            <a:ahLst/>
            <a:cxnLst/>
            <a:rect l="l" t="t" r="r" b="b"/>
            <a:pathLst>
              <a:path w="93979">
                <a:moveTo>
                  <a:pt x="0" y="0"/>
                </a:moveTo>
                <a:lnTo>
                  <a:pt x="93395" y="0"/>
                </a:lnTo>
              </a:path>
            </a:pathLst>
          </a:custGeom>
          <a:ln w="17779">
            <a:solidFill>
              <a:srgbClr val="020302"/>
            </a:solidFill>
          </a:ln>
        </p:spPr>
        <p:txBody>
          <a:bodyPr wrap="square" lIns="0" tIns="0" rIns="0" bIns="0" rtlCol="0"/>
          <a:lstStyle/>
          <a:p>
            <a:endParaRPr sz="16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424908" y="1848176"/>
            <a:ext cx="19027" cy="0"/>
          </a:xfrm>
          <a:custGeom>
            <a:avLst/>
            <a:gdLst/>
            <a:ahLst/>
            <a:cxnLst/>
            <a:rect l="l" t="t" r="r" b="b"/>
            <a:pathLst>
              <a:path w="19050">
                <a:moveTo>
                  <a:pt x="0" y="0"/>
                </a:moveTo>
                <a:lnTo>
                  <a:pt x="18681" y="0"/>
                </a:lnTo>
              </a:path>
            </a:pathLst>
          </a:custGeom>
          <a:ln w="18643">
            <a:solidFill>
              <a:srgbClr val="020302"/>
            </a:solidFill>
          </a:ln>
        </p:spPr>
        <p:txBody>
          <a:bodyPr wrap="square" lIns="0" tIns="0" rIns="0" bIns="0" rtlCol="0"/>
          <a:lstStyle/>
          <a:p>
            <a:endParaRPr sz="16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462226" y="1848176"/>
            <a:ext cx="19027" cy="0"/>
          </a:xfrm>
          <a:custGeom>
            <a:avLst/>
            <a:gdLst/>
            <a:ahLst/>
            <a:cxnLst/>
            <a:rect l="l" t="t" r="r" b="b"/>
            <a:pathLst>
              <a:path w="19050">
                <a:moveTo>
                  <a:pt x="0" y="0"/>
                </a:moveTo>
                <a:lnTo>
                  <a:pt x="18681" y="0"/>
                </a:lnTo>
              </a:path>
            </a:pathLst>
          </a:custGeom>
          <a:ln w="18643">
            <a:solidFill>
              <a:srgbClr val="020302"/>
            </a:solidFill>
          </a:ln>
        </p:spPr>
        <p:txBody>
          <a:bodyPr wrap="square" lIns="0" tIns="0" rIns="0" bIns="0" rtlCol="0"/>
          <a:lstStyle/>
          <a:p>
            <a:endParaRPr sz="16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564835" y="1764384"/>
            <a:ext cx="0" cy="93230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17"/>
                </a:lnTo>
              </a:path>
            </a:pathLst>
          </a:custGeom>
          <a:ln w="18681">
            <a:solidFill>
              <a:srgbClr val="020302"/>
            </a:solidFill>
          </a:ln>
        </p:spPr>
        <p:txBody>
          <a:bodyPr wrap="square" lIns="0" tIns="0" rIns="0" bIns="0" rtlCol="0"/>
          <a:lstStyle/>
          <a:p>
            <a:endParaRPr sz="16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518202" y="1829555"/>
            <a:ext cx="19027" cy="0"/>
          </a:xfrm>
          <a:custGeom>
            <a:avLst/>
            <a:gdLst/>
            <a:ahLst/>
            <a:cxnLst/>
            <a:rect l="l" t="t" r="r" b="b"/>
            <a:pathLst>
              <a:path w="19050">
                <a:moveTo>
                  <a:pt x="0" y="0"/>
                </a:moveTo>
                <a:lnTo>
                  <a:pt x="18681" y="0"/>
                </a:lnTo>
              </a:path>
            </a:pathLst>
          </a:custGeom>
          <a:ln w="18643">
            <a:solidFill>
              <a:srgbClr val="020302"/>
            </a:solidFill>
          </a:ln>
        </p:spPr>
        <p:txBody>
          <a:bodyPr wrap="square" lIns="0" tIns="0" rIns="0" bIns="0" rtlCol="0"/>
          <a:lstStyle/>
          <a:p>
            <a:endParaRPr sz="16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424908" y="1810935"/>
            <a:ext cx="19027" cy="0"/>
          </a:xfrm>
          <a:custGeom>
            <a:avLst/>
            <a:gdLst/>
            <a:ahLst/>
            <a:cxnLst/>
            <a:rect l="l" t="t" r="r" b="b"/>
            <a:pathLst>
              <a:path w="19050">
                <a:moveTo>
                  <a:pt x="0" y="0"/>
                </a:moveTo>
                <a:lnTo>
                  <a:pt x="18681" y="0"/>
                </a:lnTo>
              </a:path>
            </a:pathLst>
          </a:custGeom>
          <a:ln w="18643">
            <a:solidFill>
              <a:srgbClr val="020302"/>
            </a:solidFill>
          </a:ln>
        </p:spPr>
        <p:txBody>
          <a:bodyPr wrap="square" lIns="0" tIns="0" rIns="0" bIns="0" rtlCol="0"/>
          <a:lstStyle/>
          <a:p>
            <a:endParaRPr sz="16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462226" y="1810935"/>
            <a:ext cx="19027" cy="0"/>
          </a:xfrm>
          <a:custGeom>
            <a:avLst/>
            <a:gdLst/>
            <a:ahLst/>
            <a:cxnLst/>
            <a:rect l="l" t="t" r="r" b="b"/>
            <a:pathLst>
              <a:path w="19050">
                <a:moveTo>
                  <a:pt x="0" y="0"/>
                </a:moveTo>
                <a:lnTo>
                  <a:pt x="18681" y="0"/>
                </a:lnTo>
              </a:path>
            </a:pathLst>
          </a:custGeom>
          <a:ln w="18643">
            <a:solidFill>
              <a:srgbClr val="020302"/>
            </a:solidFill>
          </a:ln>
        </p:spPr>
        <p:txBody>
          <a:bodyPr wrap="square" lIns="0" tIns="0" rIns="0" bIns="0" rtlCol="0"/>
          <a:lstStyle/>
          <a:p>
            <a:endParaRPr sz="16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518202" y="1792314"/>
            <a:ext cx="19027" cy="0"/>
          </a:xfrm>
          <a:custGeom>
            <a:avLst/>
            <a:gdLst/>
            <a:ahLst/>
            <a:cxnLst/>
            <a:rect l="l" t="t" r="r" b="b"/>
            <a:pathLst>
              <a:path w="19050">
                <a:moveTo>
                  <a:pt x="0" y="0"/>
                </a:moveTo>
                <a:lnTo>
                  <a:pt x="18681" y="0"/>
                </a:lnTo>
              </a:path>
            </a:pathLst>
          </a:custGeom>
          <a:ln w="18643">
            <a:solidFill>
              <a:srgbClr val="020302"/>
            </a:solidFill>
          </a:ln>
        </p:spPr>
        <p:txBody>
          <a:bodyPr wrap="square" lIns="0" tIns="0" rIns="0" bIns="0" rtlCol="0"/>
          <a:lstStyle/>
          <a:p>
            <a:endParaRPr sz="16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424908" y="1773694"/>
            <a:ext cx="19027" cy="0"/>
          </a:xfrm>
          <a:custGeom>
            <a:avLst/>
            <a:gdLst/>
            <a:ahLst/>
            <a:cxnLst/>
            <a:rect l="l" t="t" r="r" b="b"/>
            <a:pathLst>
              <a:path w="19050">
                <a:moveTo>
                  <a:pt x="0" y="0"/>
                </a:moveTo>
                <a:lnTo>
                  <a:pt x="18681" y="0"/>
                </a:lnTo>
              </a:path>
            </a:pathLst>
          </a:custGeom>
          <a:ln w="18643">
            <a:solidFill>
              <a:srgbClr val="020302"/>
            </a:solidFill>
          </a:ln>
        </p:spPr>
        <p:txBody>
          <a:bodyPr wrap="square" lIns="0" tIns="0" rIns="0" bIns="0" rtlCol="0"/>
          <a:lstStyle/>
          <a:p>
            <a:endParaRPr sz="16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462226" y="1773694"/>
            <a:ext cx="19027" cy="0"/>
          </a:xfrm>
          <a:custGeom>
            <a:avLst/>
            <a:gdLst/>
            <a:ahLst/>
            <a:cxnLst/>
            <a:rect l="l" t="t" r="r" b="b"/>
            <a:pathLst>
              <a:path w="19050">
                <a:moveTo>
                  <a:pt x="0" y="0"/>
                </a:moveTo>
                <a:lnTo>
                  <a:pt x="18681" y="0"/>
                </a:lnTo>
              </a:path>
            </a:pathLst>
          </a:custGeom>
          <a:ln w="18643">
            <a:solidFill>
              <a:srgbClr val="020302"/>
            </a:solidFill>
          </a:ln>
        </p:spPr>
        <p:txBody>
          <a:bodyPr wrap="square" lIns="0" tIns="0" rIns="0" bIns="0" rtlCol="0"/>
          <a:lstStyle/>
          <a:p>
            <a:endParaRPr sz="16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424908" y="1736452"/>
            <a:ext cx="19027" cy="0"/>
          </a:xfrm>
          <a:custGeom>
            <a:avLst/>
            <a:gdLst/>
            <a:ahLst/>
            <a:cxnLst/>
            <a:rect l="l" t="t" r="r" b="b"/>
            <a:pathLst>
              <a:path w="19050">
                <a:moveTo>
                  <a:pt x="0" y="0"/>
                </a:moveTo>
                <a:lnTo>
                  <a:pt x="18681" y="0"/>
                </a:lnTo>
              </a:path>
            </a:pathLst>
          </a:custGeom>
          <a:ln w="18643">
            <a:solidFill>
              <a:srgbClr val="020302"/>
            </a:solidFill>
          </a:ln>
        </p:spPr>
        <p:txBody>
          <a:bodyPr wrap="square" lIns="0" tIns="0" rIns="0" bIns="0" rtlCol="0"/>
          <a:lstStyle/>
          <a:p>
            <a:endParaRPr sz="16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462226" y="1736452"/>
            <a:ext cx="19027" cy="0"/>
          </a:xfrm>
          <a:custGeom>
            <a:avLst/>
            <a:gdLst/>
            <a:ahLst/>
            <a:cxnLst/>
            <a:rect l="l" t="t" r="r" b="b"/>
            <a:pathLst>
              <a:path w="19050">
                <a:moveTo>
                  <a:pt x="0" y="0"/>
                </a:moveTo>
                <a:lnTo>
                  <a:pt x="18681" y="0"/>
                </a:lnTo>
              </a:path>
            </a:pathLst>
          </a:custGeom>
          <a:ln w="18643">
            <a:solidFill>
              <a:srgbClr val="020302"/>
            </a:solidFill>
          </a:ln>
        </p:spPr>
        <p:txBody>
          <a:bodyPr wrap="square" lIns="0" tIns="0" rIns="0" bIns="0" rtlCol="0"/>
          <a:lstStyle/>
          <a:p>
            <a:endParaRPr sz="16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374916" y="1638838"/>
            <a:ext cx="2225410" cy="233337"/>
          </a:xfrm>
          <a:prstGeom prst="rect">
            <a:avLst/>
          </a:prstGeom>
        </p:spPr>
        <p:txBody>
          <a:bodyPr vert="horz" wrap="square" lIns="0" tIns="48200" rIns="0" bIns="0" rtlCol="0">
            <a:spAutoFit/>
          </a:bodyPr>
          <a:lstStyle/>
          <a:p>
            <a:pPr marL="315851">
              <a:spcBef>
                <a:spcPts val="380"/>
              </a:spcBef>
            </a:pPr>
            <a:r>
              <a:rPr sz="1200" b="1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NÚMEROS</a:t>
            </a:r>
            <a:r>
              <a:rPr lang="pt-BR" sz="1200" b="1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</a:t>
            </a:r>
            <a:endParaRPr sz="1200" b="1" dirty="0">
              <a:highlight>
                <a:srgbClr val="FFFF00"/>
              </a:highligh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4440441" y="2176549"/>
            <a:ext cx="1854492" cy="18346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85" marR="5074">
              <a:lnSpc>
                <a:spcPct val="102099"/>
              </a:lnSpc>
              <a:tabLst>
                <a:tab pos="2358097" algn="l"/>
              </a:tabLst>
            </a:pPr>
            <a:r>
              <a:rPr sz="2400" b="1" spc="-5" dirty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pt-BR" sz="2400" b="1" spc="-5" dirty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</a:t>
            </a:r>
            <a:r>
              <a:rPr sz="2400" b="1" spc="-5" dirty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r>
              <a:rPr lang="pt-BR" sz="2400" b="1" spc="-5" dirty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302</a:t>
            </a:r>
            <a:endParaRPr lang="en-US" sz="2400" b="1" dirty="0">
              <a:solidFill>
                <a:schemeClr val="accent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 marR="5074">
              <a:lnSpc>
                <a:spcPct val="150000"/>
              </a:lnSpc>
              <a:tabLst>
                <a:tab pos="2358097" algn="l"/>
              </a:tabLst>
            </a:pP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pessoas</a:t>
            </a:r>
            <a:r>
              <a:rPr sz="1100" spc="-1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passaram</a:t>
            </a:r>
            <a:r>
              <a:rPr sz="1100" spc="-1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pelas</a:t>
            </a:r>
            <a:r>
              <a:rPr lang="en-US"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reuniões</a:t>
            </a:r>
            <a:r>
              <a:rPr sz="1100" spc="-1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</a:t>
            </a:r>
            <a:r>
              <a:rPr sz="1100" spc="-1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diálogo</a:t>
            </a:r>
            <a:r>
              <a:rPr lang="en-US"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coletivo</a:t>
            </a:r>
            <a:r>
              <a:rPr sz="1100" spc="-10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promovidas</a:t>
            </a:r>
            <a:r>
              <a:rPr lang="en-US"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en-US"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desde o rompimento </a:t>
            </a:r>
            <a:br>
              <a:rPr lang="en-US"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 barragem de Fundão</a:t>
            </a:r>
          </a:p>
          <a:p>
            <a:pPr marL="12685" marR="5074">
              <a:lnSpc>
                <a:spcPct val="102099"/>
              </a:lnSpc>
              <a:tabLst>
                <a:tab pos="2358097" algn="l"/>
              </a:tabLst>
            </a:pPr>
            <a:endParaRPr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9" name="object 73"/>
          <p:cNvSpPr txBox="1"/>
          <p:nvPr/>
        </p:nvSpPr>
        <p:spPr>
          <a:xfrm>
            <a:off x="411701" y="2176549"/>
            <a:ext cx="1663077" cy="1345160"/>
          </a:xfrm>
          <a:prstGeom prst="rect">
            <a:avLst/>
          </a:prstGeom>
        </p:spPr>
        <p:txBody>
          <a:bodyPr vert="horz" wrap="square" lIns="0" tIns="12684" rIns="0" bIns="0" rtlCol="0">
            <a:spAutoFit/>
          </a:bodyPr>
          <a:lstStyle/>
          <a:p>
            <a:pPr marL="12685">
              <a:spcBef>
                <a:spcPts val="100"/>
              </a:spcBef>
            </a:pPr>
            <a:r>
              <a:rPr lang="en-US" sz="2400" b="1" spc="-5" dirty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1.640</a:t>
            </a:r>
            <a:endParaRPr sz="2400" dirty="0">
              <a:solidFill>
                <a:schemeClr val="accent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>
              <a:lnSpc>
                <a:spcPct val="150000"/>
              </a:lnSpc>
            </a:pPr>
            <a:r>
              <a:rPr lang="en-US" sz="110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reuniões já realizadas nos </a:t>
            </a:r>
            <a:r>
              <a:rPr lang="en-US" sz="1100" b="1" dirty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40</a:t>
            </a:r>
            <a:r>
              <a:rPr lang="en-US" sz="1100" dirty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municípios atingidos</a:t>
            </a:r>
            <a:endParaRPr lang="en-US" sz="1100" spc="-10" dirty="0">
              <a:solidFill>
                <a:srgbClr val="231F2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 marR="5074">
              <a:lnSpc>
                <a:spcPct val="109000"/>
              </a:lnSpc>
            </a:pPr>
            <a:endParaRPr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0" name="object 73"/>
          <p:cNvSpPr txBox="1"/>
          <p:nvPr/>
        </p:nvSpPr>
        <p:spPr>
          <a:xfrm>
            <a:off x="2400147" y="2176549"/>
            <a:ext cx="1610081" cy="1791436"/>
          </a:xfrm>
          <a:prstGeom prst="rect">
            <a:avLst/>
          </a:prstGeom>
        </p:spPr>
        <p:txBody>
          <a:bodyPr vert="horz" wrap="square" lIns="0" tIns="12684" rIns="0" bIns="0" rtlCol="0">
            <a:spAutoFit/>
          </a:bodyPr>
          <a:lstStyle/>
          <a:p>
            <a:pPr marL="12685">
              <a:spcBef>
                <a:spcPts val="100"/>
              </a:spcBef>
            </a:pPr>
            <a:r>
              <a:rPr lang="en-US" sz="2400" b="1" spc="-5" dirty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78</a:t>
            </a:r>
            <a:endParaRPr sz="2400" dirty="0">
              <a:solidFill>
                <a:schemeClr val="accent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>
              <a:lnSpc>
                <a:spcPct val="150000"/>
              </a:lnSpc>
            </a:pPr>
            <a:r>
              <a:rPr lang="en-US" sz="110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reuniões mensais é a média de encontros envolvendo a equipe </a:t>
            </a:r>
            <a:br>
              <a:rPr lang="en-US" sz="110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10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Diálogo</a:t>
            </a:r>
          </a:p>
          <a:p>
            <a:pPr marL="12685">
              <a:lnSpc>
                <a:spcPts val="1498"/>
              </a:lnSpc>
            </a:pPr>
            <a:endParaRPr lang="en-US" sz="1200" spc="-10" dirty="0">
              <a:solidFill>
                <a:srgbClr val="231F2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 marR="5074">
              <a:lnSpc>
                <a:spcPct val="109000"/>
              </a:lnSpc>
            </a:pPr>
            <a:endParaRPr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1" name="object 68"/>
          <p:cNvSpPr txBox="1"/>
          <p:nvPr/>
        </p:nvSpPr>
        <p:spPr>
          <a:xfrm>
            <a:off x="6725146" y="2338423"/>
            <a:ext cx="1609229" cy="11541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85" marR="5074">
              <a:tabLst>
                <a:tab pos="2358097" algn="l"/>
              </a:tabLst>
            </a:pPr>
            <a:r>
              <a:rPr lang="en-US" sz="2400" b="1" spc="-5" dirty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70</a:t>
            </a:r>
            <a:endParaRPr lang="en-US" sz="2400" b="1" dirty="0">
              <a:solidFill>
                <a:schemeClr val="accent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 marR="5074">
              <a:lnSpc>
                <a:spcPct val="150000"/>
              </a:lnSpc>
              <a:tabLst>
                <a:tab pos="2358097" algn="l"/>
              </a:tabLst>
            </a:pPr>
            <a:r>
              <a:rPr lang="en-US" sz="11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profissionais</a:t>
            </a:r>
            <a:r>
              <a:rPr lang="en-US"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compõem</a:t>
            </a:r>
            <a:r>
              <a:rPr lang="en-US"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en-US"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</a:t>
            </a:r>
            <a:r>
              <a:rPr lang="en-US" sz="11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equipe</a:t>
            </a:r>
            <a:r>
              <a:rPr lang="en-US"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Diálogo</a:t>
            </a:r>
          </a:p>
          <a:p>
            <a:pPr marL="12685" marR="5074">
              <a:lnSpc>
                <a:spcPct val="150000"/>
              </a:lnSpc>
              <a:tabLst>
                <a:tab pos="2358097" algn="l"/>
              </a:tabLst>
            </a:pPr>
            <a:endParaRPr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8" name="object 67">
            <a:extLst>
              <a:ext uri="{FF2B5EF4-FFF2-40B4-BE49-F238E27FC236}">
                <a16:creationId xmlns:a16="http://schemas.microsoft.com/office/drawing/2014/main" xmlns="" id="{ADFD5BFD-37E5-4C10-8BD8-4F7F5BB2D173}"/>
              </a:ext>
            </a:extLst>
          </p:cNvPr>
          <p:cNvSpPr txBox="1"/>
          <p:nvPr/>
        </p:nvSpPr>
        <p:spPr>
          <a:xfrm>
            <a:off x="115442" y="3963411"/>
            <a:ext cx="3642943" cy="187170"/>
          </a:xfrm>
          <a:prstGeom prst="rect">
            <a:avLst/>
          </a:prstGeom>
        </p:spPr>
        <p:txBody>
          <a:bodyPr vert="horz" wrap="square" lIns="0" tIns="48200" rIns="0" bIns="0" rtlCol="0">
            <a:spAutoFit/>
          </a:bodyPr>
          <a:lstStyle/>
          <a:p>
            <a:pPr marL="315851">
              <a:spcBef>
                <a:spcPts val="380"/>
              </a:spcBef>
            </a:pPr>
            <a:r>
              <a:rPr lang="pt-BR" sz="900" b="1" spc="25" smtClean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*julho/2017</a:t>
            </a:r>
            <a:endParaRPr sz="900" b="1" dirty="0">
              <a:highlight>
                <a:srgbClr val="FFFF00"/>
              </a:highligh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" name="Espaço Reservado para Texto 74">
            <a:extLst>
              <a:ext uri="{FF2B5EF4-FFF2-40B4-BE49-F238E27FC236}">
                <a16:creationId xmlns:a16="http://schemas.microsoft.com/office/drawing/2014/main" xmlns="" id="{599013D9-8F7C-451D-929F-A436967554F6}"/>
              </a:ext>
            </a:extLst>
          </p:cNvPr>
          <p:cNvSpPr txBox="1">
            <a:spLocks/>
          </p:cNvSpPr>
          <p:nvPr/>
        </p:nvSpPr>
        <p:spPr>
          <a:xfrm>
            <a:off x="295929" y="298262"/>
            <a:ext cx="6204884" cy="434770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b="1" i="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ENGAJAMENTO E DIÁLOGO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2560801A-8E53-432A-BDA3-2C2B3D4194BB}"/>
              </a:ext>
            </a:extLst>
          </p:cNvPr>
          <p:cNvSpPr/>
          <p:nvPr/>
        </p:nvSpPr>
        <p:spPr>
          <a:xfrm>
            <a:off x="6641695" y="2119042"/>
            <a:ext cx="84478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Cerca</a:t>
            </a:r>
            <a:r>
              <a:rPr lang="en-US"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</a:t>
            </a:r>
            <a:endParaRPr lang="pt-BR" sz="1100" dirty="0"/>
          </a:p>
        </p:txBody>
      </p:sp>
    </p:spTree>
    <p:extLst>
      <p:ext uri="{BB962C8B-B14F-4D97-AF65-F5344CB8AC3E}">
        <p14:creationId xmlns:p14="http://schemas.microsoft.com/office/powerpoint/2010/main" val="259523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Picture 2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7753" y="-1"/>
            <a:ext cx="4226248" cy="5153347"/>
          </a:xfrm>
          <a:prstGeom prst="rect">
            <a:avLst/>
          </a:prstGeom>
        </p:spPr>
      </p:pic>
      <p:sp>
        <p:nvSpPr>
          <p:cNvPr id="232" name="object 232"/>
          <p:cNvSpPr txBox="1"/>
          <p:nvPr/>
        </p:nvSpPr>
        <p:spPr>
          <a:xfrm>
            <a:off x="395289" y="1995488"/>
            <a:ext cx="4189411" cy="1951800"/>
          </a:xfrm>
          <a:prstGeom prst="rect">
            <a:avLst/>
          </a:prstGeom>
        </p:spPr>
        <p:txBody>
          <a:bodyPr vert="horz" wrap="square" lIns="0" tIns="12684" rIns="0" bIns="0" rtlCol="0">
            <a:spAutoFit/>
          </a:bodyPr>
          <a:lstStyle/>
          <a:p>
            <a:pPr marL="12685" marR="255597">
              <a:lnSpc>
                <a:spcPct val="150000"/>
              </a:lnSpc>
              <a:spcBef>
                <a:spcPts val="100"/>
              </a:spcBef>
            </a:pPr>
            <a:r>
              <a:rPr lang="pt-BR" sz="1200" spc="25" dirty="0">
                <a:solidFill>
                  <a:srgbClr val="231F20"/>
                </a:solidFill>
                <a:latin typeface="Verdana" charset="0"/>
                <a:ea typeface="Verdana" charset="0"/>
                <a:cs typeface="Verdana" charset="0"/>
              </a:rPr>
              <a:t>A interface com a sociedade também acontece por meio de canais de relacionamento que têm como objetivo garantir acesso à informação,  oferecendo à comunidade orientações de forma transparente e acessível sobre os processos e  programas da Fundação e acolher reclamações e denúncias.</a:t>
            </a:r>
          </a:p>
        </p:txBody>
      </p:sp>
      <p:sp>
        <p:nvSpPr>
          <p:cNvPr id="51" name="Espaço Reservado para Texto 74">
            <a:extLst>
              <a:ext uri="{FF2B5EF4-FFF2-40B4-BE49-F238E27FC236}">
                <a16:creationId xmlns:a16="http://schemas.microsoft.com/office/drawing/2014/main" xmlns="" id="{4CF5DD01-274F-4FFA-8576-B77FBA6ABE04}"/>
              </a:ext>
            </a:extLst>
          </p:cNvPr>
          <p:cNvSpPr txBox="1">
            <a:spLocks/>
          </p:cNvSpPr>
          <p:nvPr/>
        </p:nvSpPr>
        <p:spPr>
          <a:xfrm>
            <a:off x="295929" y="298262"/>
            <a:ext cx="4196558" cy="43477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pt-BR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CANAIS DE RELACIONAMENTO</a:t>
            </a:r>
          </a:p>
          <a:p>
            <a:pPr marL="0" indent="0">
              <a:buNone/>
            </a:pPr>
            <a:endParaRPr lang="pt-BR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772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 Placeholder 48"/>
          <p:cNvSpPr>
            <a:spLocks noGrp="1"/>
          </p:cNvSpPr>
          <p:nvPr>
            <p:ph type="body" sz="quarter" idx="33"/>
          </p:nvPr>
        </p:nvSpPr>
        <p:spPr>
          <a:xfrm>
            <a:off x="297688" y="349851"/>
            <a:ext cx="6176963" cy="928097"/>
          </a:xfrm>
        </p:spPr>
        <p:txBody>
          <a:bodyPr anchor="t">
            <a:normAutofit fontScale="70000" lnSpcReduction="20000"/>
          </a:bodyPr>
          <a:lstStyle/>
          <a:p>
            <a:pPr marL="0" indent="0">
              <a:buNone/>
            </a:pPr>
            <a:r>
              <a:rPr lang="pt-BR" sz="2797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 rompimento </a:t>
            </a:r>
          </a:p>
          <a:p>
            <a:pPr marL="0" indent="0">
              <a:buNone/>
            </a:pPr>
            <a:r>
              <a:rPr lang="pt-BR" sz="2797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 </a:t>
            </a:r>
            <a:r>
              <a:rPr lang="en-US" sz="2797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BARRAGEM </a:t>
            </a:r>
          </a:p>
          <a:p>
            <a:pPr marL="0" indent="0">
              <a:buNone/>
            </a:pPr>
            <a:r>
              <a:rPr lang="en-US" sz="2797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FUNDÃO</a:t>
            </a:r>
            <a:endParaRPr lang="pt-BR" sz="2797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53" name="Group 152"/>
          <p:cNvGrpSpPr/>
          <p:nvPr/>
        </p:nvGrpSpPr>
        <p:grpSpPr>
          <a:xfrm>
            <a:off x="532435" y="554345"/>
            <a:ext cx="8095780" cy="4009838"/>
            <a:chOff x="703263" y="735806"/>
            <a:chExt cx="10807700" cy="5353051"/>
          </a:xfrm>
        </p:grpSpPr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7178675" y="735806"/>
              <a:ext cx="854075" cy="1425575"/>
            </a:xfrm>
            <a:custGeom>
              <a:avLst/>
              <a:gdLst>
                <a:gd name="T0" fmla="*/ 239 w 344"/>
                <a:gd name="T1" fmla="*/ 0 h 573"/>
                <a:gd name="T2" fmla="*/ 219 w 344"/>
                <a:gd name="T3" fmla="*/ 97 h 573"/>
                <a:gd name="T4" fmla="*/ 207 w 344"/>
                <a:gd name="T5" fmla="*/ 153 h 573"/>
                <a:gd name="T6" fmla="*/ 286 w 344"/>
                <a:gd name="T7" fmla="*/ 190 h 573"/>
                <a:gd name="T8" fmla="*/ 309 w 344"/>
                <a:gd name="T9" fmla="*/ 217 h 573"/>
                <a:gd name="T10" fmla="*/ 323 w 344"/>
                <a:gd name="T11" fmla="*/ 264 h 573"/>
                <a:gd name="T12" fmla="*/ 344 w 344"/>
                <a:gd name="T13" fmla="*/ 321 h 573"/>
                <a:gd name="T14" fmla="*/ 298 w 344"/>
                <a:gd name="T15" fmla="*/ 355 h 573"/>
                <a:gd name="T16" fmla="*/ 180 w 344"/>
                <a:gd name="T17" fmla="*/ 355 h 573"/>
                <a:gd name="T18" fmla="*/ 118 w 344"/>
                <a:gd name="T19" fmla="*/ 321 h 573"/>
                <a:gd name="T20" fmla="*/ 67 w 344"/>
                <a:gd name="T21" fmla="*/ 313 h 573"/>
                <a:gd name="T22" fmla="*/ 0 w 344"/>
                <a:gd name="T23" fmla="*/ 323 h 573"/>
                <a:gd name="T24" fmla="*/ 0 w 344"/>
                <a:gd name="T25" fmla="*/ 378 h 573"/>
                <a:gd name="T26" fmla="*/ 80 w 344"/>
                <a:gd name="T27" fmla="*/ 381 h 573"/>
                <a:gd name="T28" fmla="*/ 104 w 344"/>
                <a:gd name="T29" fmla="*/ 418 h 573"/>
                <a:gd name="T30" fmla="*/ 153 w 344"/>
                <a:gd name="T31" fmla="*/ 451 h 573"/>
                <a:gd name="T32" fmla="*/ 190 w 344"/>
                <a:gd name="T33" fmla="*/ 479 h 573"/>
                <a:gd name="T34" fmla="*/ 234 w 344"/>
                <a:gd name="T35" fmla="*/ 492 h 573"/>
                <a:gd name="T36" fmla="*/ 180 w 344"/>
                <a:gd name="T37" fmla="*/ 527 h 573"/>
                <a:gd name="T38" fmla="*/ 186 w 344"/>
                <a:gd name="T39" fmla="*/ 573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4" h="573">
                  <a:moveTo>
                    <a:pt x="239" y="0"/>
                  </a:moveTo>
                  <a:cubicBezTo>
                    <a:pt x="219" y="97"/>
                    <a:pt x="219" y="97"/>
                    <a:pt x="219" y="97"/>
                  </a:cubicBezTo>
                  <a:cubicBezTo>
                    <a:pt x="219" y="97"/>
                    <a:pt x="202" y="146"/>
                    <a:pt x="207" y="153"/>
                  </a:cubicBezTo>
                  <a:cubicBezTo>
                    <a:pt x="212" y="161"/>
                    <a:pt x="286" y="190"/>
                    <a:pt x="286" y="190"/>
                  </a:cubicBezTo>
                  <a:cubicBezTo>
                    <a:pt x="309" y="217"/>
                    <a:pt x="309" y="217"/>
                    <a:pt x="309" y="217"/>
                  </a:cubicBezTo>
                  <a:cubicBezTo>
                    <a:pt x="323" y="264"/>
                    <a:pt x="323" y="264"/>
                    <a:pt x="323" y="264"/>
                  </a:cubicBezTo>
                  <a:cubicBezTo>
                    <a:pt x="344" y="321"/>
                    <a:pt x="344" y="321"/>
                    <a:pt x="344" y="321"/>
                  </a:cubicBezTo>
                  <a:cubicBezTo>
                    <a:pt x="298" y="355"/>
                    <a:pt x="298" y="355"/>
                    <a:pt x="298" y="355"/>
                  </a:cubicBezTo>
                  <a:cubicBezTo>
                    <a:pt x="180" y="355"/>
                    <a:pt x="180" y="355"/>
                    <a:pt x="180" y="355"/>
                  </a:cubicBezTo>
                  <a:cubicBezTo>
                    <a:pt x="118" y="321"/>
                    <a:pt x="118" y="321"/>
                    <a:pt x="118" y="321"/>
                  </a:cubicBezTo>
                  <a:cubicBezTo>
                    <a:pt x="67" y="313"/>
                    <a:pt x="67" y="313"/>
                    <a:pt x="67" y="313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0" y="378"/>
                    <a:pt x="0" y="378"/>
                    <a:pt x="0" y="378"/>
                  </a:cubicBezTo>
                  <a:cubicBezTo>
                    <a:pt x="80" y="381"/>
                    <a:pt x="80" y="381"/>
                    <a:pt x="80" y="381"/>
                  </a:cubicBezTo>
                  <a:cubicBezTo>
                    <a:pt x="104" y="418"/>
                    <a:pt x="104" y="418"/>
                    <a:pt x="104" y="418"/>
                  </a:cubicBezTo>
                  <a:cubicBezTo>
                    <a:pt x="153" y="451"/>
                    <a:pt x="153" y="451"/>
                    <a:pt x="153" y="451"/>
                  </a:cubicBezTo>
                  <a:cubicBezTo>
                    <a:pt x="190" y="479"/>
                    <a:pt x="190" y="479"/>
                    <a:pt x="190" y="479"/>
                  </a:cubicBezTo>
                  <a:cubicBezTo>
                    <a:pt x="234" y="492"/>
                    <a:pt x="234" y="492"/>
                    <a:pt x="234" y="492"/>
                  </a:cubicBezTo>
                  <a:cubicBezTo>
                    <a:pt x="180" y="527"/>
                    <a:pt x="180" y="527"/>
                    <a:pt x="180" y="527"/>
                  </a:cubicBezTo>
                  <a:cubicBezTo>
                    <a:pt x="186" y="573"/>
                    <a:pt x="186" y="573"/>
                    <a:pt x="186" y="573"/>
                  </a:cubicBez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495" tIns="34248" rIns="68495" bIns="34248" numCol="1" anchor="t" anchorCtr="0" compatLnSpc="1">
              <a:prstTxWarp prst="textNoShape">
                <a:avLst/>
              </a:prstTxWarp>
            </a:bodyPr>
            <a:lstStyle/>
            <a:p>
              <a:endParaRPr lang="pt-BR" sz="1348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5402263" y="4360069"/>
              <a:ext cx="1673225" cy="1728788"/>
            </a:xfrm>
            <a:custGeom>
              <a:avLst/>
              <a:gdLst>
                <a:gd name="T0" fmla="*/ 673 w 673"/>
                <a:gd name="T1" fmla="*/ 0 h 694"/>
                <a:gd name="T2" fmla="*/ 619 w 673"/>
                <a:gd name="T3" fmla="*/ 15 h 694"/>
                <a:gd name="T4" fmla="*/ 619 w 673"/>
                <a:gd name="T5" fmla="*/ 73 h 694"/>
                <a:gd name="T6" fmla="*/ 521 w 673"/>
                <a:gd name="T7" fmla="*/ 264 h 694"/>
                <a:gd name="T8" fmla="*/ 111 w 673"/>
                <a:gd name="T9" fmla="*/ 270 h 694"/>
                <a:gd name="T10" fmla="*/ 83 w 673"/>
                <a:gd name="T11" fmla="*/ 340 h 694"/>
                <a:gd name="T12" fmla="*/ 35 w 673"/>
                <a:gd name="T13" fmla="*/ 374 h 694"/>
                <a:gd name="T14" fmla="*/ 0 w 673"/>
                <a:gd name="T15" fmla="*/ 418 h 694"/>
                <a:gd name="T16" fmla="*/ 15 w 673"/>
                <a:gd name="T17" fmla="*/ 468 h 694"/>
                <a:gd name="T18" fmla="*/ 61 w 673"/>
                <a:gd name="T19" fmla="*/ 489 h 694"/>
                <a:gd name="T20" fmla="*/ 57 w 673"/>
                <a:gd name="T21" fmla="*/ 548 h 694"/>
                <a:gd name="T22" fmla="*/ 63 w 673"/>
                <a:gd name="T23" fmla="*/ 599 h 694"/>
                <a:gd name="T24" fmla="*/ 26 w 673"/>
                <a:gd name="T25" fmla="*/ 631 h 694"/>
                <a:gd name="T26" fmla="*/ 24 w 673"/>
                <a:gd name="T27" fmla="*/ 694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73" h="694">
                  <a:moveTo>
                    <a:pt x="673" y="0"/>
                  </a:moveTo>
                  <a:cubicBezTo>
                    <a:pt x="619" y="15"/>
                    <a:pt x="619" y="15"/>
                    <a:pt x="619" y="15"/>
                  </a:cubicBezTo>
                  <a:cubicBezTo>
                    <a:pt x="619" y="73"/>
                    <a:pt x="619" y="73"/>
                    <a:pt x="619" y="73"/>
                  </a:cubicBezTo>
                  <a:cubicBezTo>
                    <a:pt x="521" y="264"/>
                    <a:pt x="521" y="264"/>
                    <a:pt x="521" y="264"/>
                  </a:cubicBezTo>
                  <a:cubicBezTo>
                    <a:pt x="521" y="264"/>
                    <a:pt x="112" y="265"/>
                    <a:pt x="111" y="270"/>
                  </a:cubicBezTo>
                  <a:cubicBezTo>
                    <a:pt x="109" y="276"/>
                    <a:pt x="83" y="340"/>
                    <a:pt x="83" y="340"/>
                  </a:cubicBezTo>
                  <a:cubicBezTo>
                    <a:pt x="35" y="374"/>
                    <a:pt x="35" y="374"/>
                    <a:pt x="35" y="374"/>
                  </a:cubicBezTo>
                  <a:cubicBezTo>
                    <a:pt x="35" y="374"/>
                    <a:pt x="0" y="411"/>
                    <a:pt x="0" y="418"/>
                  </a:cubicBezTo>
                  <a:cubicBezTo>
                    <a:pt x="0" y="426"/>
                    <a:pt x="15" y="468"/>
                    <a:pt x="15" y="468"/>
                  </a:cubicBezTo>
                  <a:cubicBezTo>
                    <a:pt x="61" y="489"/>
                    <a:pt x="61" y="489"/>
                    <a:pt x="61" y="489"/>
                  </a:cubicBezTo>
                  <a:cubicBezTo>
                    <a:pt x="57" y="548"/>
                    <a:pt x="57" y="548"/>
                    <a:pt x="57" y="548"/>
                  </a:cubicBezTo>
                  <a:cubicBezTo>
                    <a:pt x="57" y="548"/>
                    <a:pt x="68" y="596"/>
                    <a:pt x="63" y="599"/>
                  </a:cubicBezTo>
                  <a:cubicBezTo>
                    <a:pt x="57" y="603"/>
                    <a:pt x="26" y="631"/>
                    <a:pt x="26" y="631"/>
                  </a:cubicBezTo>
                  <a:cubicBezTo>
                    <a:pt x="24" y="694"/>
                    <a:pt x="24" y="694"/>
                    <a:pt x="24" y="694"/>
                  </a:cubicBez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495" tIns="34248" rIns="68495" bIns="34248" numCol="1" anchor="t" anchorCtr="0" compatLnSpc="1">
              <a:prstTxWarp prst="textNoShape">
                <a:avLst/>
              </a:prstTxWarp>
            </a:bodyPr>
            <a:lstStyle/>
            <a:p>
              <a:endParaRPr lang="pt-BR" sz="1348"/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703263" y="4823619"/>
              <a:ext cx="2295525" cy="1052513"/>
            </a:xfrm>
            <a:custGeom>
              <a:avLst/>
              <a:gdLst>
                <a:gd name="T0" fmla="*/ 32 w 923"/>
                <a:gd name="T1" fmla="*/ 1 h 423"/>
                <a:gd name="T2" fmla="*/ 112 w 923"/>
                <a:gd name="T3" fmla="*/ 1 h 423"/>
                <a:gd name="T4" fmla="*/ 196 w 923"/>
                <a:gd name="T5" fmla="*/ 1 h 423"/>
                <a:gd name="T6" fmla="*/ 201 w 923"/>
                <a:gd name="T7" fmla="*/ 71 h 423"/>
                <a:gd name="T8" fmla="*/ 271 w 923"/>
                <a:gd name="T9" fmla="*/ 86 h 423"/>
                <a:gd name="T10" fmla="*/ 332 w 923"/>
                <a:gd name="T11" fmla="*/ 63 h 423"/>
                <a:gd name="T12" fmla="*/ 382 w 923"/>
                <a:gd name="T13" fmla="*/ 43 h 423"/>
                <a:gd name="T14" fmla="*/ 504 w 923"/>
                <a:gd name="T15" fmla="*/ 58 h 423"/>
                <a:gd name="T16" fmla="*/ 613 w 923"/>
                <a:gd name="T17" fmla="*/ 86 h 423"/>
                <a:gd name="T18" fmla="*/ 711 w 923"/>
                <a:gd name="T19" fmla="*/ 52 h 423"/>
                <a:gd name="T20" fmla="*/ 796 w 923"/>
                <a:gd name="T21" fmla="*/ 31 h 423"/>
                <a:gd name="T22" fmla="*/ 863 w 923"/>
                <a:gd name="T23" fmla="*/ 1 h 423"/>
                <a:gd name="T24" fmla="*/ 923 w 923"/>
                <a:gd name="T25" fmla="*/ 14 h 423"/>
                <a:gd name="T26" fmla="*/ 876 w 923"/>
                <a:gd name="T27" fmla="*/ 96 h 423"/>
                <a:gd name="T28" fmla="*/ 864 w 923"/>
                <a:gd name="T29" fmla="*/ 142 h 423"/>
                <a:gd name="T30" fmla="*/ 777 w 923"/>
                <a:gd name="T31" fmla="*/ 198 h 423"/>
                <a:gd name="T32" fmla="*/ 690 w 923"/>
                <a:gd name="T33" fmla="*/ 154 h 423"/>
                <a:gd name="T34" fmla="*/ 645 w 923"/>
                <a:gd name="T35" fmla="*/ 196 h 423"/>
                <a:gd name="T36" fmla="*/ 587 w 923"/>
                <a:gd name="T37" fmla="*/ 196 h 423"/>
                <a:gd name="T38" fmla="*/ 579 w 923"/>
                <a:gd name="T39" fmla="*/ 240 h 423"/>
                <a:gd name="T40" fmla="*/ 530 w 923"/>
                <a:gd name="T41" fmla="*/ 254 h 423"/>
                <a:gd name="T42" fmla="*/ 462 w 923"/>
                <a:gd name="T43" fmla="*/ 239 h 423"/>
                <a:gd name="T44" fmla="*/ 412 w 923"/>
                <a:gd name="T45" fmla="*/ 235 h 423"/>
                <a:gd name="T46" fmla="*/ 443 w 923"/>
                <a:gd name="T47" fmla="*/ 295 h 423"/>
                <a:gd name="T48" fmla="*/ 440 w 923"/>
                <a:gd name="T49" fmla="*/ 345 h 423"/>
                <a:gd name="T50" fmla="*/ 365 w 923"/>
                <a:gd name="T51" fmla="*/ 322 h 423"/>
                <a:gd name="T52" fmla="*/ 302 w 923"/>
                <a:gd name="T53" fmla="*/ 325 h 423"/>
                <a:gd name="T54" fmla="*/ 216 w 923"/>
                <a:gd name="T55" fmla="*/ 396 h 423"/>
                <a:gd name="T56" fmla="*/ 137 w 923"/>
                <a:gd name="T57" fmla="*/ 417 h 423"/>
                <a:gd name="T58" fmla="*/ 68 w 923"/>
                <a:gd name="T59" fmla="*/ 336 h 423"/>
                <a:gd name="T60" fmla="*/ 69 w 923"/>
                <a:gd name="T61" fmla="*/ 259 h 423"/>
                <a:gd name="T62" fmla="*/ 84 w 923"/>
                <a:gd name="T63" fmla="*/ 164 h 423"/>
                <a:gd name="T64" fmla="*/ 56 w 923"/>
                <a:gd name="T65" fmla="*/ 99 h 423"/>
                <a:gd name="T66" fmla="*/ 32 w 923"/>
                <a:gd name="T67" fmla="*/ 43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23" h="423">
                  <a:moveTo>
                    <a:pt x="0" y="22"/>
                  </a:moveTo>
                  <a:cubicBezTo>
                    <a:pt x="32" y="1"/>
                    <a:pt x="32" y="1"/>
                    <a:pt x="32" y="1"/>
                  </a:cubicBezTo>
                  <a:cubicBezTo>
                    <a:pt x="32" y="1"/>
                    <a:pt x="54" y="11"/>
                    <a:pt x="69" y="12"/>
                  </a:cubicBezTo>
                  <a:cubicBezTo>
                    <a:pt x="84" y="12"/>
                    <a:pt x="105" y="2"/>
                    <a:pt x="112" y="1"/>
                  </a:cubicBezTo>
                  <a:cubicBezTo>
                    <a:pt x="120" y="0"/>
                    <a:pt x="154" y="1"/>
                    <a:pt x="154" y="1"/>
                  </a:cubicBezTo>
                  <a:cubicBezTo>
                    <a:pt x="196" y="1"/>
                    <a:pt x="196" y="1"/>
                    <a:pt x="196" y="1"/>
                  </a:cubicBezTo>
                  <a:cubicBezTo>
                    <a:pt x="196" y="38"/>
                    <a:pt x="196" y="38"/>
                    <a:pt x="196" y="38"/>
                  </a:cubicBezTo>
                  <a:cubicBezTo>
                    <a:pt x="196" y="38"/>
                    <a:pt x="196" y="68"/>
                    <a:pt x="201" y="71"/>
                  </a:cubicBezTo>
                  <a:cubicBezTo>
                    <a:pt x="206" y="75"/>
                    <a:pt x="232" y="86"/>
                    <a:pt x="236" y="86"/>
                  </a:cubicBezTo>
                  <a:cubicBezTo>
                    <a:pt x="271" y="86"/>
                    <a:pt x="271" y="86"/>
                    <a:pt x="271" y="86"/>
                  </a:cubicBezTo>
                  <a:cubicBezTo>
                    <a:pt x="298" y="63"/>
                    <a:pt x="298" y="63"/>
                    <a:pt x="298" y="63"/>
                  </a:cubicBezTo>
                  <a:cubicBezTo>
                    <a:pt x="332" y="63"/>
                    <a:pt x="332" y="63"/>
                    <a:pt x="332" y="63"/>
                  </a:cubicBezTo>
                  <a:cubicBezTo>
                    <a:pt x="332" y="63"/>
                    <a:pt x="353" y="74"/>
                    <a:pt x="356" y="74"/>
                  </a:cubicBezTo>
                  <a:cubicBezTo>
                    <a:pt x="360" y="74"/>
                    <a:pt x="382" y="43"/>
                    <a:pt x="382" y="43"/>
                  </a:cubicBezTo>
                  <a:cubicBezTo>
                    <a:pt x="414" y="43"/>
                    <a:pt x="414" y="43"/>
                    <a:pt x="414" y="43"/>
                  </a:cubicBezTo>
                  <a:cubicBezTo>
                    <a:pt x="414" y="43"/>
                    <a:pt x="497" y="54"/>
                    <a:pt x="504" y="58"/>
                  </a:cubicBezTo>
                  <a:cubicBezTo>
                    <a:pt x="512" y="62"/>
                    <a:pt x="561" y="73"/>
                    <a:pt x="568" y="76"/>
                  </a:cubicBezTo>
                  <a:cubicBezTo>
                    <a:pt x="576" y="80"/>
                    <a:pt x="613" y="86"/>
                    <a:pt x="613" y="86"/>
                  </a:cubicBezTo>
                  <a:cubicBezTo>
                    <a:pt x="613" y="86"/>
                    <a:pt x="655" y="63"/>
                    <a:pt x="658" y="62"/>
                  </a:cubicBezTo>
                  <a:cubicBezTo>
                    <a:pt x="662" y="60"/>
                    <a:pt x="701" y="57"/>
                    <a:pt x="711" y="52"/>
                  </a:cubicBezTo>
                  <a:cubicBezTo>
                    <a:pt x="721" y="47"/>
                    <a:pt x="743" y="32"/>
                    <a:pt x="743" y="32"/>
                  </a:cubicBezTo>
                  <a:cubicBezTo>
                    <a:pt x="796" y="31"/>
                    <a:pt x="796" y="31"/>
                    <a:pt x="796" y="31"/>
                  </a:cubicBezTo>
                  <a:cubicBezTo>
                    <a:pt x="796" y="31"/>
                    <a:pt x="812" y="12"/>
                    <a:pt x="822" y="10"/>
                  </a:cubicBezTo>
                  <a:cubicBezTo>
                    <a:pt x="832" y="7"/>
                    <a:pt x="863" y="1"/>
                    <a:pt x="863" y="1"/>
                  </a:cubicBezTo>
                  <a:cubicBezTo>
                    <a:pt x="896" y="1"/>
                    <a:pt x="896" y="1"/>
                    <a:pt x="896" y="1"/>
                  </a:cubicBezTo>
                  <a:cubicBezTo>
                    <a:pt x="923" y="14"/>
                    <a:pt x="923" y="14"/>
                    <a:pt x="923" y="14"/>
                  </a:cubicBezTo>
                  <a:cubicBezTo>
                    <a:pt x="923" y="14"/>
                    <a:pt x="923" y="37"/>
                    <a:pt x="911" y="51"/>
                  </a:cubicBezTo>
                  <a:cubicBezTo>
                    <a:pt x="899" y="64"/>
                    <a:pt x="876" y="96"/>
                    <a:pt x="876" y="96"/>
                  </a:cubicBezTo>
                  <a:cubicBezTo>
                    <a:pt x="852" y="107"/>
                    <a:pt x="852" y="107"/>
                    <a:pt x="852" y="107"/>
                  </a:cubicBezTo>
                  <a:cubicBezTo>
                    <a:pt x="864" y="142"/>
                    <a:pt x="864" y="142"/>
                    <a:pt x="864" y="142"/>
                  </a:cubicBezTo>
                  <a:cubicBezTo>
                    <a:pt x="864" y="142"/>
                    <a:pt x="834" y="173"/>
                    <a:pt x="827" y="177"/>
                  </a:cubicBezTo>
                  <a:cubicBezTo>
                    <a:pt x="820" y="182"/>
                    <a:pt x="777" y="198"/>
                    <a:pt x="777" y="198"/>
                  </a:cubicBezTo>
                  <a:cubicBezTo>
                    <a:pt x="777" y="198"/>
                    <a:pt x="735" y="208"/>
                    <a:pt x="735" y="205"/>
                  </a:cubicBezTo>
                  <a:cubicBezTo>
                    <a:pt x="735" y="201"/>
                    <a:pt x="690" y="154"/>
                    <a:pt x="690" y="154"/>
                  </a:cubicBezTo>
                  <a:cubicBezTo>
                    <a:pt x="658" y="163"/>
                    <a:pt x="658" y="163"/>
                    <a:pt x="658" y="163"/>
                  </a:cubicBezTo>
                  <a:cubicBezTo>
                    <a:pt x="645" y="196"/>
                    <a:pt x="645" y="196"/>
                    <a:pt x="645" y="196"/>
                  </a:cubicBezTo>
                  <a:cubicBezTo>
                    <a:pt x="615" y="214"/>
                    <a:pt x="615" y="214"/>
                    <a:pt x="615" y="214"/>
                  </a:cubicBezTo>
                  <a:cubicBezTo>
                    <a:pt x="615" y="214"/>
                    <a:pt x="590" y="195"/>
                    <a:pt x="587" y="196"/>
                  </a:cubicBezTo>
                  <a:cubicBezTo>
                    <a:pt x="583" y="197"/>
                    <a:pt x="556" y="214"/>
                    <a:pt x="556" y="214"/>
                  </a:cubicBezTo>
                  <a:cubicBezTo>
                    <a:pt x="579" y="240"/>
                    <a:pt x="579" y="240"/>
                    <a:pt x="579" y="240"/>
                  </a:cubicBezTo>
                  <a:cubicBezTo>
                    <a:pt x="563" y="277"/>
                    <a:pt x="563" y="277"/>
                    <a:pt x="563" y="277"/>
                  </a:cubicBezTo>
                  <a:cubicBezTo>
                    <a:pt x="563" y="277"/>
                    <a:pt x="535" y="256"/>
                    <a:pt x="530" y="254"/>
                  </a:cubicBezTo>
                  <a:cubicBezTo>
                    <a:pt x="525" y="251"/>
                    <a:pt x="507" y="242"/>
                    <a:pt x="492" y="242"/>
                  </a:cubicBezTo>
                  <a:cubicBezTo>
                    <a:pt x="477" y="242"/>
                    <a:pt x="462" y="239"/>
                    <a:pt x="462" y="239"/>
                  </a:cubicBezTo>
                  <a:cubicBezTo>
                    <a:pt x="462" y="239"/>
                    <a:pt x="440" y="210"/>
                    <a:pt x="436" y="210"/>
                  </a:cubicBezTo>
                  <a:cubicBezTo>
                    <a:pt x="433" y="210"/>
                    <a:pt x="412" y="235"/>
                    <a:pt x="412" y="235"/>
                  </a:cubicBezTo>
                  <a:cubicBezTo>
                    <a:pt x="412" y="235"/>
                    <a:pt x="412" y="261"/>
                    <a:pt x="413" y="266"/>
                  </a:cubicBezTo>
                  <a:cubicBezTo>
                    <a:pt x="414" y="271"/>
                    <a:pt x="436" y="290"/>
                    <a:pt x="443" y="295"/>
                  </a:cubicBezTo>
                  <a:cubicBezTo>
                    <a:pt x="449" y="299"/>
                    <a:pt x="462" y="314"/>
                    <a:pt x="462" y="314"/>
                  </a:cubicBezTo>
                  <a:cubicBezTo>
                    <a:pt x="440" y="345"/>
                    <a:pt x="440" y="345"/>
                    <a:pt x="440" y="345"/>
                  </a:cubicBezTo>
                  <a:cubicBezTo>
                    <a:pt x="440" y="345"/>
                    <a:pt x="409" y="309"/>
                    <a:pt x="401" y="309"/>
                  </a:cubicBezTo>
                  <a:cubicBezTo>
                    <a:pt x="392" y="309"/>
                    <a:pt x="370" y="320"/>
                    <a:pt x="365" y="322"/>
                  </a:cubicBezTo>
                  <a:cubicBezTo>
                    <a:pt x="360" y="323"/>
                    <a:pt x="344" y="327"/>
                    <a:pt x="344" y="327"/>
                  </a:cubicBezTo>
                  <a:cubicBezTo>
                    <a:pt x="302" y="325"/>
                    <a:pt x="302" y="325"/>
                    <a:pt x="302" y="325"/>
                  </a:cubicBezTo>
                  <a:cubicBezTo>
                    <a:pt x="289" y="359"/>
                    <a:pt x="289" y="359"/>
                    <a:pt x="289" y="359"/>
                  </a:cubicBezTo>
                  <a:cubicBezTo>
                    <a:pt x="289" y="359"/>
                    <a:pt x="227" y="387"/>
                    <a:pt x="216" y="396"/>
                  </a:cubicBezTo>
                  <a:cubicBezTo>
                    <a:pt x="205" y="404"/>
                    <a:pt x="179" y="423"/>
                    <a:pt x="179" y="423"/>
                  </a:cubicBezTo>
                  <a:cubicBezTo>
                    <a:pt x="137" y="417"/>
                    <a:pt x="137" y="417"/>
                    <a:pt x="137" y="417"/>
                  </a:cubicBezTo>
                  <a:cubicBezTo>
                    <a:pt x="116" y="372"/>
                    <a:pt x="116" y="372"/>
                    <a:pt x="116" y="372"/>
                  </a:cubicBezTo>
                  <a:cubicBezTo>
                    <a:pt x="116" y="372"/>
                    <a:pt x="75" y="336"/>
                    <a:pt x="68" y="336"/>
                  </a:cubicBezTo>
                  <a:cubicBezTo>
                    <a:pt x="61" y="336"/>
                    <a:pt x="48" y="323"/>
                    <a:pt x="48" y="323"/>
                  </a:cubicBezTo>
                  <a:cubicBezTo>
                    <a:pt x="69" y="259"/>
                    <a:pt x="69" y="259"/>
                    <a:pt x="69" y="259"/>
                  </a:cubicBezTo>
                  <a:cubicBezTo>
                    <a:pt x="69" y="259"/>
                    <a:pt x="68" y="223"/>
                    <a:pt x="70" y="212"/>
                  </a:cubicBezTo>
                  <a:cubicBezTo>
                    <a:pt x="73" y="201"/>
                    <a:pt x="84" y="164"/>
                    <a:pt x="84" y="164"/>
                  </a:cubicBezTo>
                  <a:cubicBezTo>
                    <a:pt x="85" y="131"/>
                    <a:pt x="85" y="131"/>
                    <a:pt x="85" y="131"/>
                  </a:cubicBezTo>
                  <a:cubicBezTo>
                    <a:pt x="85" y="131"/>
                    <a:pt x="63" y="104"/>
                    <a:pt x="56" y="99"/>
                  </a:cubicBezTo>
                  <a:cubicBezTo>
                    <a:pt x="48" y="94"/>
                    <a:pt x="28" y="71"/>
                    <a:pt x="28" y="71"/>
                  </a:cubicBezTo>
                  <a:cubicBezTo>
                    <a:pt x="28" y="71"/>
                    <a:pt x="36" y="43"/>
                    <a:pt x="32" y="43"/>
                  </a:cubicBezTo>
                  <a:cubicBezTo>
                    <a:pt x="28" y="43"/>
                    <a:pt x="0" y="22"/>
                    <a:pt x="0" y="22"/>
                  </a:cubicBezTo>
                </a:path>
              </a:pathLst>
            </a:custGeom>
            <a:solidFill>
              <a:srgbClr val="CBBEB9"/>
            </a:solidFill>
            <a:ln>
              <a:solidFill>
                <a:srgbClr val="A8938A"/>
              </a:solidFill>
            </a:ln>
          </p:spPr>
          <p:txBody>
            <a:bodyPr vert="horz" wrap="square" lIns="68495" tIns="34248" rIns="68495" bIns="34248" numCol="1" anchor="t" anchorCtr="0" compatLnSpc="1">
              <a:prstTxWarp prst="textNoShape">
                <a:avLst/>
              </a:prstTxWarp>
            </a:bodyPr>
            <a:lstStyle/>
            <a:p>
              <a:endParaRPr lang="pt-BR" sz="1348"/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703263" y="4823619"/>
              <a:ext cx="2295525" cy="1052513"/>
            </a:xfrm>
            <a:custGeom>
              <a:avLst/>
              <a:gdLst>
                <a:gd name="T0" fmla="*/ 32 w 923"/>
                <a:gd name="T1" fmla="*/ 1 h 423"/>
                <a:gd name="T2" fmla="*/ 112 w 923"/>
                <a:gd name="T3" fmla="*/ 1 h 423"/>
                <a:gd name="T4" fmla="*/ 196 w 923"/>
                <a:gd name="T5" fmla="*/ 1 h 423"/>
                <a:gd name="T6" fmla="*/ 201 w 923"/>
                <a:gd name="T7" fmla="*/ 71 h 423"/>
                <a:gd name="T8" fmla="*/ 271 w 923"/>
                <a:gd name="T9" fmla="*/ 86 h 423"/>
                <a:gd name="T10" fmla="*/ 332 w 923"/>
                <a:gd name="T11" fmla="*/ 63 h 423"/>
                <a:gd name="T12" fmla="*/ 382 w 923"/>
                <a:gd name="T13" fmla="*/ 43 h 423"/>
                <a:gd name="T14" fmla="*/ 504 w 923"/>
                <a:gd name="T15" fmla="*/ 58 h 423"/>
                <a:gd name="T16" fmla="*/ 613 w 923"/>
                <a:gd name="T17" fmla="*/ 86 h 423"/>
                <a:gd name="T18" fmla="*/ 711 w 923"/>
                <a:gd name="T19" fmla="*/ 52 h 423"/>
                <a:gd name="T20" fmla="*/ 796 w 923"/>
                <a:gd name="T21" fmla="*/ 31 h 423"/>
                <a:gd name="T22" fmla="*/ 863 w 923"/>
                <a:gd name="T23" fmla="*/ 1 h 423"/>
                <a:gd name="T24" fmla="*/ 923 w 923"/>
                <a:gd name="T25" fmla="*/ 14 h 423"/>
                <a:gd name="T26" fmla="*/ 876 w 923"/>
                <a:gd name="T27" fmla="*/ 96 h 423"/>
                <a:gd name="T28" fmla="*/ 864 w 923"/>
                <a:gd name="T29" fmla="*/ 142 h 423"/>
                <a:gd name="T30" fmla="*/ 777 w 923"/>
                <a:gd name="T31" fmla="*/ 198 h 423"/>
                <a:gd name="T32" fmla="*/ 690 w 923"/>
                <a:gd name="T33" fmla="*/ 154 h 423"/>
                <a:gd name="T34" fmla="*/ 645 w 923"/>
                <a:gd name="T35" fmla="*/ 196 h 423"/>
                <a:gd name="T36" fmla="*/ 587 w 923"/>
                <a:gd name="T37" fmla="*/ 196 h 423"/>
                <a:gd name="T38" fmla="*/ 579 w 923"/>
                <a:gd name="T39" fmla="*/ 240 h 423"/>
                <a:gd name="T40" fmla="*/ 530 w 923"/>
                <a:gd name="T41" fmla="*/ 254 h 423"/>
                <a:gd name="T42" fmla="*/ 462 w 923"/>
                <a:gd name="T43" fmla="*/ 239 h 423"/>
                <a:gd name="T44" fmla="*/ 412 w 923"/>
                <a:gd name="T45" fmla="*/ 235 h 423"/>
                <a:gd name="T46" fmla="*/ 443 w 923"/>
                <a:gd name="T47" fmla="*/ 295 h 423"/>
                <a:gd name="T48" fmla="*/ 440 w 923"/>
                <a:gd name="T49" fmla="*/ 345 h 423"/>
                <a:gd name="T50" fmla="*/ 365 w 923"/>
                <a:gd name="T51" fmla="*/ 322 h 423"/>
                <a:gd name="T52" fmla="*/ 302 w 923"/>
                <a:gd name="T53" fmla="*/ 325 h 423"/>
                <a:gd name="T54" fmla="*/ 216 w 923"/>
                <a:gd name="T55" fmla="*/ 396 h 423"/>
                <a:gd name="T56" fmla="*/ 137 w 923"/>
                <a:gd name="T57" fmla="*/ 417 h 423"/>
                <a:gd name="T58" fmla="*/ 68 w 923"/>
                <a:gd name="T59" fmla="*/ 336 h 423"/>
                <a:gd name="T60" fmla="*/ 69 w 923"/>
                <a:gd name="T61" fmla="*/ 259 h 423"/>
                <a:gd name="T62" fmla="*/ 84 w 923"/>
                <a:gd name="T63" fmla="*/ 164 h 423"/>
                <a:gd name="T64" fmla="*/ 56 w 923"/>
                <a:gd name="T65" fmla="*/ 99 h 423"/>
                <a:gd name="T66" fmla="*/ 32 w 923"/>
                <a:gd name="T67" fmla="*/ 43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23" h="423">
                  <a:moveTo>
                    <a:pt x="0" y="22"/>
                  </a:moveTo>
                  <a:cubicBezTo>
                    <a:pt x="32" y="1"/>
                    <a:pt x="32" y="1"/>
                    <a:pt x="32" y="1"/>
                  </a:cubicBezTo>
                  <a:cubicBezTo>
                    <a:pt x="32" y="1"/>
                    <a:pt x="54" y="11"/>
                    <a:pt x="69" y="12"/>
                  </a:cubicBezTo>
                  <a:cubicBezTo>
                    <a:pt x="84" y="12"/>
                    <a:pt x="105" y="2"/>
                    <a:pt x="112" y="1"/>
                  </a:cubicBezTo>
                  <a:cubicBezTo>
                    <a:pt x="120" y="0"/>
                    <a:pt x="154" y="1"/>
                    <a:pt x="154" y="1"/>
                  </a:cubicBezTo>
                  <a:cubicBezTo>
                    <a:pt x="196" y="1"/>
                    <a:pt x="196" y="1"/>
                    <a:pt x="196" y="1"/>
                  </a:cubicBezTo>
                  <a:cubicBezTo>
                    <a:pt x="196" y="38"/>
                    <a:pt x="196" y="38"/>
                    <a:pt x="196" y="38"/>
                  </a:cubicBezTo>
                  <a:cubicBezTo>
                    <a:pt x="196" y="38"/>
                    <a:pt x="196" y="68"/>
                    <a:pt x="201" y="71"/>
                  </a:cubicBezTo>
                  <a:cubicBezTo>
                    <a:pt x="206" y="75"/>
                    <a:pt x="232" y="86"/>
                    <a:pt x="236" y="86"/>
                  </a:cubicBezTo>
                  <a:cubicBezTo>
                    <a:pt x="271" y="86"/>
                    <a:pt x="271" y="86"/>
                    <a:pt x="271" y="86"/>
                  </a:cubicBezTo>
                  <a:cubicBezTo>
                    <a:pt x="298" y="63"/>
                    <a:pt x="298" y="63"/>
                    <a:pt x="298" y="63"/>
                  </a:cubicBezTo>
                  <a:cubicBezTo>
                    <a:pt x="332" y="63"/>
                    <a:pt x="332" y="63"/>
                    <a:pt x="332" y="63"/>
                  </a:cubicBezTo>
                  <a:cubicBezTo>
                    <a:pt x="332" y="63"/>
                    <a:pt x="353" y="74"/>
                    <a:pt x="356" y="74"/>
                  </a:cubicBezTo>
                  <a:cubicBezTo>
                    <a:pt x="360" y="74"/>
                    <a:pt x="382" y="43"/>
                    <a:pt x="382" y="43"/>
                  </a:cubicBezTo>
                  <a:cubicBezTo>
                    <a:pt x="414" y="43"/>
                    <a:pt x="414" y="43"/>
                    <a:pt x="414" y="43"/>
                  </a:cubicBezTo>
                  <a:cubicBezTo>
                    <a:pt x="414" y="43"/>
                    <a:pt x="497" y="54"/>
                    <a:pt x="504" y="58"/>
                  </a:cubicBezTo>
                  <a:cubicBezTo>
                    <a:pt x="512" y="62"/>
                    <a:pt x="561" y="73"/>
                    <a:pt x="568" y="76"/>
                  </a:cubicBezTo>
                  <a:cubicBezTo>
                    <a:pt x="576" y="80"/>
                    <a:pt x="613" y="86"/>
                    <a:pt x="613" y="86"/>
                  </a:cubicBezTo>
                  <a:cubicBezTo>
                    <a:pt x="613" y="86"/>
                    <a:pt x="655" y="63"/>
                    <a:pt x="658" y="62"/>
                  </a:cubicBezTo>
                  <a:cubicBezTo>
                    <a:pt x="662" y="60"/>
                    <a:pt x="701" y="57"/>
                    <a:pt x="711" y="52"/>
                  </a:cubicBezTo>
                  <a:cubicBezTo>
                    <a:pt x="721" y="47"/>
                    <a:pt x="743" y="32"/>
                    <a:pt x="743" y="32"/>
                  </a:cubicBezTo>
                  <a:cubicBezTo>
                    <a:pt x="796" y="31"/>
                    <a:pt x="796" y="31"/>
                    <a:pt x="796" y="31"/>
                  </a:cubicBezTo>
                  <a:cubicBezTo>
                    <a:pt x="796" y="31"/>
                    <a:pt x="812" y="12"/>
                    <a:pt x="822" y="10"/>
                  </a:cubicBezTo>
                  <a:cubicBezTo>
                    <a:pt x="832" y="7"/>
                    <a:pt x="863" y="1"/>
                    <a:pt x="863" y="1"/>
                  </a:cubicBezTo>
                  <a:cubicBezTo>
                    <a:pt x="896" y="1"/>
                    <a:pt x="896" y="1"/>
                    <a:pt x="896" y="1"/>
                  </a:cubicBezTo>
                  <a:cubicBezTo>
                    <a:pt x="923" y="14"/>
                    <a:pt x="923" y="14"/>
                    <a:pt x="923" y="14"/>
                  </a:cubicBezTo>
                  <a:cubicBezTo>
                    <a:pt x="923" y="14"/>
                    <a:pt x="923" y="37"/>
                    <a:pt x="911" y="51"/>
                  </a:cubicBezTo>
                  <a:cubicBezTo>
                    <a:pt x="899" y="64"/>
                    <a:pt x="876" y="96"/>
                    <a:pt x="876" y="96"/>
                  </a:cubicBezTo>
                  <a:cubicBezTo>
                    <a:pt x="852" y="107"/>
                    <a:pt x="852" y="107"/>
                    <a:pt x="852" y="107"/>
                  </a:cubicBezTo>
                  <a:cubicBezTo>
                    <a:pt x="864" y="142"/>
                    <a:pt x="864" y="142"/>
                    <a:pt x="864" y="142"/>
                  </a:cubicBezTo>
                  <a:cubicBezTo>
                    <a:pt x="864" y="142"/>
                    <a:pt x="834" y="173"/>
                    <a:pt x="827" y="177"/>
                  </a:cubicBezTo>
                  <a:cubicBezTo>
                    <a:pt x="820" y="182"/>
                    <a:pt x="777" y="198"/>
                    <a:pt x="777" y="198"/>
                  </a:cubicBezTo>
                  <a:cubicBezTo>
                    <a:pt x="777" y="198"/>
                    <a:pt x="735" y="208"/>
                    <a:pt x="735" y="205"/>
                  </a:cubicBezTo>
                  <a:cubicBezTo>
                    <a:pt x="735" y="201"/>
                    <a:pt x="690" y="154"/>
                    <a:pt x="690" y="154"/>
                  </a:cubicBezTo>
                  <a:cubicBezTo>
                    <a:pt x="658" y="163"/>
                    <a:pt x="658" y="163"/>
                    <a:pt x="658" y="163"/>
                  </a:cubicBezTo>
                  <a:cubicBezTo>
                    <a:pt x="645" y="196"/>
                    <a:pt x="645" y="196"/>
                    <a:pt x="645" y="196"/>
                  </a:cubicBezTo>
                  <a:cubicBezTo>
                    <a:pt x="615" y="214"/>
                    <a:pt x="615" y="214"/>
                    <a:pt x="615" y="214"/>
                  </a:cubicBezTo>
                  <a:cubicBezTo>
                    <a:pt x="615" y="214"/>
                    <a:pt x="590" y="195"/>
                    <a:pt x="587" y="196"/>
                  </a:cubicBezTo>
                  <a:cubicBezTo>
                    <a:pt x="583" y="197"/>
                    <a:pt x="556" y="214"/>
                    <a:pt x="556" y="214"/>
                  </a:cubicBezTo>
                  <a:cubicBezTo>
                    <a:pt x="579" y="240"/>
                    <a:pt x="579" y="240"/>
                    <a:pt x="579" y="240"/>
                  </a:cubicBezTo>
                  <a:cubicBezTo>
                    <a:pt x="563" y="277"/>
                    <a:pt x="563" y="277"/>
                    <a:pt x="563" y="277"/>
                  </a:cubicBezTo>
                  <a:cubicBezTo>
                    <a:pt x="563" y="277"/>
                    <a:pt x="535" y="256"/>
                    <a:pt x="530" y="254"/>
                  </a:cubicBezTo>
                  <a:cubicBezTo>
                    <a:pt x="525" y="251"/>
                    <a:pt x="507" y="242"/>
                    <a:pt x="492" y="242"/>
                  </a:cubicBezTo>
                  <a:cubicBezTo>
                    <a:pt x="477" y="242"/>
                    <a:pt x="462" y="239"/>
                    <a:pt x="462" y="239"/>
                  </a:cubicBezTo>
                  <a:cubicBezTo>
                    <a:pt x="462" y="239"/>
                    <a:pt x="440" y="210"/>
                    <a:pt x="436" y="210"/>
                  </a:cubicBezTo>
                  <a:cubicBezTo>
                    <a:pt x="433" y="210"/>
                    <a:pt x="412" y="235"/>
                    <a:pt x="412" y="235"/>
                  </a:cubicBezTo>
                  <a:cubicBezTo>
                    <a:pt x="412" y="235"/>
                    <a:pt x="412" y="261"/>
                    <a:pt x="413" y="266"/>
                  </a:cubicBezTo>
                  <a:cubicBezTo>
                    <a:pt x="414" y="271"/>
                    <a:pt x="436" y="290"/>
                    <a:pt x="443" y="295"/>
                  </a:cubicBezTo>
                  <a:cubicBezTo>
                    <a:pt x="449" y="299"/>
                    <a:pt x="462" y="314"/>
                    <a:pt x="462" y="314"/>
                  </a:cubicBezTo>
                  <a:cubicBezTo>
                    <a:pt x="440" y="345"/>
                    <a:pt x="440" y="345"/>
                    <a:pt x="440" y="345"/>
                  </a:cubicBezTo>
                  <a:cubicBezTo>
                    <a:pt x="440" y="345"/>
                    <a:pt x="409" y="309"/>
                    <a:pt x="401" y="309"/>
                  </a:cubicBezTo>
                  <a:cubicBezTo>
                    <a:pt x="392" y="309"/>
                    <a:pt x="370" y="320"/>
                    <a:pt x="365" y="322"/>
                  </a:cubicBezTo>
                  <a:cubicBezTo>
                    <a:pt x="360" y="323"/>
                    <a:pt x="344" y="327"/>
                    <a:pt x="344" y="327"/>
                  </a:cubicBezTo>
                  <a:cubicBezTo>
                    <a:pt x="302" y="325"/>
                    <a:pt x="302" y="325"/>
                    <a:pt x="302" y="325"/>
                  </a:cubicBezTo>
                  <a:cubicBezTo>
                    <a:pt x="289" y="359"/>
                    <a:pt x="289" y="359"/>
                    <a:pt x="289" y="359"/>
                  </a:cubicBezTo>
                  <a:cubicBezTo>
                    <a:pt x="289" y="359"/>
                    <a:pt x="227" y="387"/>
                    <a:pt x="216" y="396"/>
                  </a:cubicBezTo>
                  <a:cubicBezTo>
                    <a:pt x="205" y="404"/>
                    <a:pt x="179" y="423"/>
                    <a:pt x="179" y="423"/>
                  </a:cubicBezTo>
                  <a:cubicBezTo>
                    <a:pt x="137" y="417"/>
                    <a:pt x="137" y="417"/>
                    <a:pt x="137" y="417"/>
                  </a:cubicBezTo>
                  <a:cubicBezTo>
                    <a:pt x="116" y="372"/>
                    <a:pt x="116" y="372"/>
                    <a:pt x="116" y="372"/>
                  </a:cubicBezTo>
                  <a:cubicBezTo>
                    <a:pt x="116" y="372"/>
                    <a:pt x="75" y="336"/>
                    <a:pt x="68" y="336"/>
                  </a:cubicBezTo>
                  <a:cubicBezTo>
                    <a:pt x="61" y="336"/>
                    <a:pt x="48" y="323"/>
                    <a:pt x="48" y="323"/>
                  </a:cubicBezTo>
                  <a:cubicBezTo>
                    <a:pt x="69" y="259"/>
                    <a:pt x="69" y="259"/>
                    <a:pt x="69" y="259"/>
                  </a:cubicBezTo>
                  <a:cubicBezTo>
                    <a:pt x="69" y="259"/>
                    <a:pt x="68" y="223"/>
                    <a:pt x="70" y="212"/>
                  </a:cubicBezTo>
                  <a:cubicBezTo>
                    <a:pt x="73" y="201"/>
                    <a:pt x="84" y="164"/>
                    <a:pt x="84" y="164"/>
                  </a:cubicBezTo>
                  <a:cubicBezTo>
                    <a:pt x="85" y="131"/>
                    <a:pt x="85" y="131"/>
                    <a:pt x="85" y="131"/>
                  </a:cubicBezTo>
                  <a:cubicBezTo>
                    <a:pt x="85" y="131"/>
                    <a:pt x="63" y="104"/>
                    <a:pt x="56" y="99"/>
                  </a:cubicBezTo>
                  <a:cubicBezTo>
                    <a:pt x="48" y="94"/>
                    <a:pt x="28" y="71"/>
                    <a:pt x="28" y="71"/>
                  </a:cubicBezTo>
                  <a:cubicBezTo>
                    <a:pt x="28" y="71"/>
                    <a:pt x="36" y="43"/>
                    <a:pt x="32" y="43"/>
                  </a:cubicBezTo>
                  <a:cubicBezTo>
                    <a:pt x="28" y="43"/>
                    <a:pt x="0" y="22"/>
                    <a:pt x="0" y="22"/>
                  </a:cubicBezTo>
                  <a:close/>
                </a:path>
              </a:pathLst>
            </a:custGeom>
            <a:noFill/>
            <a:ln w="9525" cap="flat">
              <a:solidFill>
                <a:srgbClr val="A8938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495" tIns="34248" rIns="68495" bIns="34248" numCol="1" anchor="t" anchorCtr="0" compatLnSpc="1">
              <a:prstTxWarp prst="textNoShape">
                <a:avLst/>
              </a:prstTxWarp>
            </a:bodyPr>
            <a:lstStyle/>
            <a:p>
              <a:endParaRPr lang="pt-BR" sz="1348"/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2006600" y="912019"/>
              <a:ext cx="6026150" cy="4276725"/>
            </a:xfrm>
            <a:custGeom>
              <a:avLst/>
              <a:gdLst>
                <a:gd name="T0" fmla="*/ 334 w 2423"/>
                <a:gd name="T1" fmla="*/ 1573 h 1718"/>
                <a:gd name="T2" fmla="*/ 379 w 2423"/>
                <a:gd name="T3" fmla="*/ 1630 h 1718"/>
                <a:gd name="T4" fmla="*/ 614 w 2423"/>
                <a:gd name="T5" fmla="*/ 1665 h 1718"/>
                <a:gd name="T6" fmla="*/ 767 w 2423"/>
                <a:gd name="T7" fmla="*/ 1573 h 1718"/>
                <a:gd name="T8" fmla="*/ 859 w 2423"/>
                <a:gd name="T9" fmla="*/ 1498 h 1718"/>
                <a:gd name="T10" fmla="*/ 1014 w 2423"/>
                <a:gd name="T11" fmla="*/ 1434 h 1718"/>
                <a:gd name="T12" fmla="*/ 1064 w 2423"/>
                <a:gd name="T13" fmla="*/ 1281 h 1718"/>
                <a:gd name="T14" fmla="*/ 1220 w 2423"/>
                <a:gd name="T15" fmla="*/ 1360 h 1718"/>
                <a:gd name="T16" fmla="*/ 1401 w 2423"/>
                <a:gd name="T17" fmla="*/ 1279 h 1718"/>
                <a:gd name="T18" fmla="*/ 1425 w 2423"/>
                <a:gd name="T19" fmla="*/ 1150 h 1718"/>
                <a:gd name="T20" fmla="*/ 1420 w 2423"/>
                <a:gd name="T21" fmla="*/ 1062 h 1718"/>
                <a:gd name="T22" fmla="*/ 1315 w 2423"/>
                <a:gd name="T23" fmla="*/ 1082 h 1718"/>
                <a:gd name="T24" fmla="*/ 1198 w 2423"/>
                <a:gd name="T25" fmla="*/ 1178 h 1718"/>
                <a:gd name="T26" fmla="*/ 1144 w 2423"/>
                <a:gd name="T27" fmla="*/ 1275 h 1718"/>
                <a:gd name="T28" fmla="*/ 1009 w 2423"/>
                <a:gd name="T29" fmla="*/ 1058 h 1718"/>
                <a:gd name="T30" fmla="*/ 956 w 2423"/>
                <a:gd name="T31" fmla="*/ 958 h 1718"/>
                <a:gd name="T32" fmla="*/ 997 w 2423"/>
                <a:gd name="T33" fmla="*/ 864 h 1718"/>
                <a:gd name="T34" fmla="*/ 964 w 2423"/>
                <a:gd name="T35" fmla="*/ 769 h 1718"/>
                <a:gd name="T36" fmla="*/ 1034 w 2423"/>
                <a:gd name="T37" fmla="*/ 766 h 1718"/>
                <a:gd name="T38" fmla="*/ 1126 w 2423"/>
                <a:gd name="T39" fmla="*/ 649 h 1718"/>
                <a:gd name="T40" fmla="*/ 1171 w 2423"/>
                <a:gd name="T41" fmla="*/ 537 h 1718"/>
                <a:gd name="T42" fmla="*/ 1278 w 2423"/>
                <a:gd name="T43" fmla="*/ 421 h 1718"/>
                <a:gd name="T44" fmla="*/ 1416 w 2423"/>
                <a:gd name="T45" fmla="*/ 421 h 1718"/>
                <a:gd name="T46" fmla="*/ 1550 w 2423"/>
                <a:gd name="T47" fmla="*/ 494 h 1718"/>
                <a:gd name="T48" fmla="*/ 1560 w 2423"/>
                <a:gd name="T49" fmla="*/ 629 h 1718"/>
                <a:gd name="T50" fmla="*/ 1547 w 2423"/>
                <a:gd name="T51" fmla="*/ 781 h 1718"/>
                <a:gd name="T52" fmla="*/ 1687 w 2423"/>
                <a:gd name="T53" fmla="*/ 764 h 1718"/>
                <a:gd name="T54" fmla="*/ 1754 w 2423"/>
                <a:gd name="T55" fmla="*/ 936 h 1718"/>
                <a:gd name="T56" fmla="*/ 1821 w 2423"/>
                <a:gd name="T57" fmla="*/ 812 h 1718"/>
                <a:gd name="T58" fmla="*/ 1839 w 2423"/>
                <a:gd name="T59" fmla="*/ 760 h 1718"/>
                <a:gd name="T60" fmla="*/ 1984 w 2423"/>
                <a:gd name="T61" fmla="*/ 782 h 1718"/>
                <a:gd name="T62" fmla="*/ 2159 w 2423"/>
                <a:gd name="T63" fmla="*/ 776 h 1718"/>
                <a:gd name="T64" fmla="*/ 2340 w 2423"/>
                <a:gd name="T65" fmla="*/ 740 h 1718"/>
                <a:gd name="T66" fmla="*/ 2366 w 2423"/>
                <a:gd name="T67" fmla="*/ 565 h 1718"/>
                <a:gd name="T68" fmla="*/ 2154 w 2423"/>
                <a:gd name="T69" fmla="*/ 517 h 1718"/>
                <a:gd name="T70" fmla="*/ 2026 w 2423"/>
                <a:gd name="T71" fmla="*/ 474 h 1718"/>
                <a:gd name="T72" fmla="*/ 2130 w 2423"/>
                <a:gd name="T73" fmla="*/ 409 h 1718"/>
                <a:gd name="T74" fmla="*/ 2111 w 2423"/>
                <a:gd name="T75" fmla="*/ 310 h 1718"/>
                <a:gd name="T76" fmla="*/ 1877 w 2423"/>
                <a:gd name="T77" fmla="*/ 467 h 1718"/>
                <a:gd name="T78" fmla="*/ 1849 w 2423"/>
                <a:gd name="T79" fmla="*/ 355 h 1718"/>
                <a:gd name="T80" fmla="*/ 1924 w 2423"/>
                <a:gd name="T81" fmla="*/ 267 h 1718"/>
                <a:gd name="T82" fmla="*/ 1849 w 2423"/>
                <a:gd name="T83" fmla="*/ 204 h 1718"/>
                <a:gd name="T84" fmla="*/ 1693 w 2423"/>
                <a:gd name="T85" fmla="*/ 245 h 1718"/>
                <a:gd name="T86" fmla="*/ 1686 w 2423"/>
                <a:gd name="T87" fmla="*/ 50 h 1718"/>
                <a:gd name="T88" fmla="*/ 1554 w 2423"/>
                <a:gd name="T89" fmla="*/ 16 h 1718"/>
                <a:gd name="T90" fmla="*/ 1428 w 2423"/>
                <a:gd name="T91" fmla="*/ 99 h 1718"/>
                <a:gd name="T92" fmla="*/ 1178 w 2423"/>
                <a:gd name="T93" fmla="*/ 0 h 1718"/>
                <a:gd name="T94" fmla="*/ 1028 w 2423"/>
                <a:gd name="T95" fmla="*/ 113 h 1718"/>
                <a:gd name="T96" fmla="*/ 844 w 2423"/>
                <a:gd name="T97" fmla="*/ 193 h 1718"/>
                <a:gd name="T98" fmla="*/ 901 w 2423"/>
                <a:gd name="T99" fmla="*/ 262 h 1718"/>
                <a:gd name="T100" fmla="*/ 923 w 2423"/>
                <a:gd name="T101" fmla="*/ 436 h 1718"/>
                <a:gd name="T102" fmla="*/ 806 w 2423"/>
                <a:gd name="T103" fmla="*/ 542 h 1718"/>
                <a:gd name="T104" fmla="*/ 631 w 2423"/>
                <a:gd name="T105" fmla="*/ 608 h 1718"/>
                <a:gd name="T106" fmla="*/ 486 w 2423"/>
                <a:gd name="T107" fmla="*/ 795 h 1718"/>
                <a:gd name="T108" fmla="*/ 505 w 2423"/>
                <a:gd name="T109" fmla="*/ 896 h 1718"/>
                <a:gd name="T110" fmla="*/ 513 w 2423"/>
                <a:gd name="T111" fmla="*/ 975 h 1718"/>
                <a:gd name="T112" fmla="*/ 449 w 2423"/>
                <a:gd name="T113" fmla="*/ 1044 h 1718"/>
                <a:gd name="T114" fmla="*/ 388 w 2423"/>
                <a:gd name="T115" fmla="*/ 1111 h 1718"/>
                <a:gd name="T116" fmla="*/ 219 w 2423"/>
                <a:gd name="T117" fmla="*/ 1182 h 1718"/>
                <a:gd name="T118" fmla="*/ 112 w 2423"/>
                <a:gd name="T119" fmla="*/ 1242 h 1718"/>
                <a:gd name="T120" fmla="*/ 38 w 2423"/>
                <a:gd name="T121" fmla="*/ 1454 h 1718"/>
                <a:gd name="T122" fmla="*/ 190 w 2423"/>
                <a:gd name="T123" fmla="*/ 1543 h 1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423" h="1718">
                  <a:moveTo>
                    <a:pt x="219" y="1603"/>
                  </a:moveTo>
                  <a:cubicBezTo>
                    <a:pt x="272" y="1602"/>
                    <a:pt x="272" y="1602"/>
                    <a:pt x="272" y="1602"/>
                  </a:cubicBezTo>
                  <a:cubicBezTo>
                    <a:pt x="291" y="1584"/>
                    <a:pt x="291" y="1584"/>
                    <a:pt x="291" y="1584"/>
                  </a:cubicBezTo>
                  <a:cubicBezTo>
                    <a:pt x="334" y="1573"/>
                    <a:pt x="334" y="1573"/>
                    <a:pt x="334" y="1573"/>
                  </a:cubicBezTo>
                  <a:cubicBezTo>
                    <a:pt x="380" y="1573"/>
                    <a:pt x="380" y="1573"/>
                    <a:pt x="380" y="1573"/>
                  </a:cubicBezTo>
                  <a:cubicBezTo>
                    <a:pt x="399" y="1585"/>
                    <a:pt x="399" y="1585"/>
                    <a:pt x="399" y="1585"/>
                  </a:cubicBezTo>
                  <a:cubicBezTo>
                    <a:pt x="393" y="1611"/>
                    <a:pt x="393" y="1611"/>
                    <a:pt x="393" y="1611"/>
                  </a:cubicBezTo>
                  <a:cubicBezTo>
                    <a:pt x="379" y="1630"/>
                    <a:pt x="379" y="1630"/>
                    <a:pt x="379" y="1630"/>
                  </a:cubicBezTo>
                  <a:cubicBezTo>
                    <a:pt x="426" y="1641"/>
                    <a:pt x="426" y="1641"/>
                    <a:pt x="426" y="1641"/>
                  </a:cubicBezTo>
                  <a:cubicBezTo>
                    <a:pt x="465" y="1718"/>
                    <a:pt x="465" y="1718"/>
                    <a:pt x="465" y="1718"/>
                  </a:cubicBezTo>
                  <a:cubicBezTo>
                    <a:pt x="555" y="1707"/>
                    <a:pt x="555" y="1707"/>
                    <a:pt x="555" y="1707"/>
                  </a:cubicBezTo>
                  <a:cubicBezTo>
                    <a:pt x="555" y="1707"/>
                    <a:pt x="604" y="1673"/>
                    <a:pt x="614" y="1665"/>
                  </a:cubicBezTo>
                  <a:cubicBezTo>
                    <a:pt x="624" y="1656"/>
                    <a:pt x="653" y="1635"/>
                    <a:pt x="653" y="1635"/>
                  </a:cubicBezTo>
                  <a:cubicBezTo>
                    <a:pt x="653" y="1635"/>
                    <a:pt x="706" y="1636"/>
                    <a:pt x="710" y="1631"/>
                  </a:cubicBezTo>
                  <a:cubicBezTo>
                    <a:pt x="714" y="1626"/>
                    <a:pt x="741" y="1591"/>
                    <a:pt x="741" y="1591"/>
                  </a:cubicBezTo>
                  <a:cubicBezTo>
                    <a:pt x="767" y="1573"/>
                    <a:pt x="767" y="1573"/>
                    <a:pt x="767" y="1573"/>
                  </a:cubicBezTo>
                  <a:cubicBezTo>
                    <a:pt x="813" y="1573"/>
                    <a:pt x="813" y="1573"/>
                    <a:pt x="813" y="1573"/>
                  </a:cubicBezTo>
                  <a:cubicBezTo>
                    <a:pt x="863" y="1566"/>
                    <a:pt x="863" y="1566"/>
                    <a:pt x="863" y="1566"/>
                  </a:cubicBezTo>
                  <a:cubicBezTo>
                    <a:pt x="916" y="1527"/>
                    <a:pt x="916" y="1527"/>
                    <a:pt x="916" y="1527"/>
                  </a:cubicBezTo>
                  <a:cubicBezTo>
                    <a:pt x="859" y="1498"/>
                    <a:pt x="859" y="1498"/>
                    <a:pt x="859" y="1498"/>
                  </a:cubicBezTo>
                  <a:cubicBezTo>
                    <a:pt x="852" y="1470"/>
                    <a:pt x="852" y="1470"/>
                    <a:pt x="852" y="1470"/>
                  </a:cubicBezTo>
                  <a:cubicBezTo>
                    <a:pt x="896" y="1422"/>
                    <a:pt x="896" y="1422"/>
                    <a:pt x="896" y="1422"/>
                  </a:cubicBezTo>
                  <a:cubicBezTo>
                    <a:pt x="896" y="1422"/>
                    <a:pt x="939" y="1438"/>
                    <a:pt x="943" y="1439"/>
                  </a:cubicBezTo>
                  <a:cubicBezTo>
                    <a:pt x="946" y="1440"/>
                    <a:pt x="1014" y="1434"/>
                    <a:pt x="1014" y="1434"/>
                  </a:cubicBezTo>
                  <a:cubicBezTo>
                    <a:pt x="1023" y="1397"/>
                    <a:pt x="1023" y="1397"/>
                    <a:pt x="1023" y="1397"/>
                  </a:cubicBezTo>
                  <a:cubicBezTo>
                    <a:pt x="1034" y="1334"/>
                    <a:pt x="1034" y="1334"/>
                    <a:pt x="1034" y="1334"/>
                  </a:cubicBezTo>
                  <a:cubicBezTo>
                    <a:pt x="1014" y="1281"/>
                    <a:pt x="1014" y="1281"/>
                    <a:pt x="1014" y="1281"/>
                  </a:cubicBezTo>
                  <a:cubicBezTo>
                    <a:pt x="1014" y="1281"/>
                    <a:pt x="1061" y="1276"/>
                    <a:pt x="1064" y="1281"/>
                  </a:cubicBezTo>
                  <a:cubicBezTo>
                    <a:pt x="1066" y="1286"/>
                    <a:pt x="1092" y="1295"/>
                    <a:pt x="1100" y="1301"/>
                  </a:cubicBezTo>
                  <a:cubicBezTo>
                    <a:pt x="1109" y="1307"/>
                    <a:pt x="1129" y="1326"/>
                    <a:pt x="1133" y="1326"/>
                  </a:cubicBezTo>
                  <a:cubicBezTo>
                    <a:pt x="1136" y="1326"/>
                    <a:pt x="1170" y="1342"/>
                    <a:pt x="1173" y="1342"/>
                  </a:cubicBezTo>
                  <a:cubicBezTo>
                    <a:pt x="1177" y="1342"/>
                    <a:pt x="1216" y="1359"/>
                    <a:pt x="1220" y="1360"/>
                  </a:cubicBezTo>
                  <a:cubicBezTo>
                    <a:pt x="1224" y="1361"/>
                    <a:pt x="1246" y="1331"/>
                    <a:pt x="1246" y="1331"/>
                  </a:cubicBezTo>
                  <a:cubicBezTo>
                    <a:pt x="1332" y="1323"/>
                    <a:pt x="1332" y="1323"/>
                    <a:pt x="1332" y="1323"/>
                  </a:cubicBezTo>
                  <a:cubicBezTo>
                    <a:pt x="1351" y="1312"/>
                    <a:pt x="1351" y="1312"/>
                    <a:pt x="1351" y="1312"/>
                  </a:cubicBezTo>
                  <a:cubicBezTo>
                    <a:pt x="1351" y="1312"/>
                    <a:pt x="1398" y="1278"/>
                    <a:pt x="1401" y="1279"/>
                  </a:cubicBezTo>
                  <a:cubicBezTo>
                    <a:pt x="1405" y="1280"/>
                    <a:pt x="1433" y="1264"/>
                    <a:pt x="1437" y="1258"/>
                  </a:cubicBezTo>
                  <a:cubicBezTo>
                    <a:pt x="1441" y="1252"/>
                    <a:pt x="1443" y="1221"/>
                    <a:pt x="1443" y="1221"/>
                  </a:cubicBezTo>
                  <a:cubicBezTo>
                    <a:pt x="1443" y="1184"/>
                    <a:pt x="1443" y="1184"/>
                    <a:pt x="1443" y="1184"/>
                  </a:cubicBezTo>
                  <a:cubicBezTo>
                    <a:pt x="1425" y="1150"/>
                    <a:pt x="1425" y="1150"/>
                    <a:pt x="1425" y="1150"/>
                  </a:cubicBezTo>
                  <a:cubicBezTo>
                    <a:pt x="1389" y="1133"/>
                    <a:pt x="1389" y="1133"/>
                    <a:pt x="1389" y="1133"/>
                  </a:cubicBezTo>
                  <a:cubicBezTo>
                    <a:pt x="1389" y="1133"/>
                    <a:pt x="1409" y="1116"/>
                    <a:pt x="1409" y="1110"/>
                  </a:cubicBezTo>
                  <a:cubicBezTo>
                    <a:pt x="1409" y="1104"/>
                    <a:pt x="1394" y="1090"/>
                    <a:pt x="1398" y="1087"/>
                  </a:cubicBezTo>
                  <a:cubicBezTo>
                    <a:pt x="1401" y="1083"/>
                    <a:pt x="1418" y="1066"/>
                    <a:pt x="1420" y="1062"/>
                  </a:cubicBezTo>
                  <a:cubicBezTo>
                    <a:pt x="1421" y="1058"/>
                    <a:pt x="1418" y="1040"/>
                    <a:pt x="1418" y="1040"/>
                  </a:cubicBezTo>
                  <a:cubicBezTo>
                    <a:pt x="1384" y="1031"/>
                    <a:pt x="1384" y="1031"/>
                    <a:pt x="1384" y="1031"/>
                  </a:cubicBezTo>
                  <a:cubicBezTo>
                    <a:pt x="1351" y="1042"/>
                    <a:pt x="1351" y="1042"/>
                    <a:pt x="1351" y="1042"/>
                  </a:cubicBezTo>
                  <a:cubicBezTo>
                    <a:pt x="1351" y="1042"/>
                    <a:pt x="1317" y="1077"/>
                    <a:pt x="1315" y="1082"/>
                  </a:cubicBezTo>
                  <a:cubicBezTo>
                    <a:pt x="1312" y="1087"/>
                    <a:pt x="1293" y="1113"/>
                    <a:pt x="1289" y="1122"/>
                  </a:cubicBezTo>
                  <a:cubicBezTo>
                    <a:pt x="1285" y="1132"/>
                    <a:pt x="1252" y="1158"/>
                    <a:pt x="1252" y="1158"/>
                  </a:cubicBezTo>
                  <a:cubicBezTo>
                    <a:pt x="1227" y="1170"/>
                    <a:pt x="1227" y="1170"/>
                    <a:pt x="1227" y="1170"/>
                  </a:cubicBezTo>
                  <a:cubicBezTo>
                    <a:pt x="1227" y="1170"/>
                    <a:pt x="1198" y="1173"/>
                    <a:pt x="1198" y="1178"/>
                  </a:cubicBezTo>
                  <a:cubicBezTo>
                    <a:pt x="1198" y="1183"/>
                    <a:pt x="1206" y="1222"/>
                    <a:pt x="1206" y="1222"/>
                  </a:cubicBezTo>
                  <a:cubicBezTo>
                    <a:pt x="1202" y="1253"/>
                    <a:pt x="1202" y="1253"/>
                    <a:pt x="1202" y="1253"/>
                  </a:cubicBezTo>
                  <a:cubicBezTo>
                    <a:pt x="1202" y="1253"/>
                    <a:pt x="1183" y="1275"/>
                    <a:pt x="1179" y="1273"/>
                  </a:cubicBezTo>
                  <a:cubicBezTo>
                    <a:pt x="1176" y="1270"/>
                    <a:pt x="1144" y="1275"/>
                    <a:pt x="1144" y="1275"/>
                  </a:cubicBezTo>
                  <a:cubicBezTo>
                    <a:pt x="1105" y="1201"/>
                    <a:pt x="1105" y="1201"/>
                    <a:pt x="1105" y="1201"/>
                  </a:cubicBezTo>
                  <a:cubicBezTo>
                    <a:pt x="1054" y="1125"/>
                    <a:pt x="1054" y="1125"/>
                    <a:pt x="1054" y="1125"/>
                  </a:cubicBezTo>
                  <a:cubicBezTo>
                    <a:pt x="1054" y="1125"/>
                    <a:pt x="1020" y="1113"/>
                    <a:pt x="1020" y="1108"/>
                  </a:cubicBezTo>
                  <a:cubicBezTo>
                    <a:pt x="1020" y="1103"/>
                    <a:pt x="1009" y="1058"/>
                    <a:pt x="1009" y="1058"/>
                  </a:cubicBezTo>
                  <a:cubicBezTo>
                    <a:pt x="1009" y="1058"/>
                    <a:pt x="970" y="1053"/>
                    <a:pt x="970" y="1050"/>
                  </a:cubicBezTo>
                  <a:cubicBezTo>
                    <a:pt x="970" y="1046"/>
                    <a:pt x="969" y="1004"/>
                    <a:pt x="969" y="1004"/>
                  </a:cubicBezTo>
                  <a:cubicBezTo>
                    <a:pt x="939" y="988"/>
                    <a:pt x="939" y="988"/>
                    <a:pt x="939" y="988"/>
                  </a:cubicBezTo>
                  <a:cubicBezTo>
                    <a:pt x="956" y="958"/>
                    <a:pt x="956" y="958"/>
                    <a:pt x="956" y="958"/>
                  </a:cubicBezTo>
                  <a:cubicBezTo>
                    <a:pt x="975" y="931"/>
                    <a:pt x="975" y="931"/>
                    <a:pt x="975" y="931"/>
                  </a:cubicBezTo>
                  <a:cubicBezTo>
                    <a:pt x="975" y="931"/>
                    <a:pt x="995" y="905"/>
                    <a:pt x="999" y="903"/>
                  </a:cubicBezTo>
                  <a:cubicBezTo>
                    <a:pt x="1004" y="901"/>
                    <a:pt x="1028" y="881"/>
                    <a:pt x="1028" y="881"/>
                  </a:cubicBezTo>
                  <a:cubicBezTo>
                    <a:pt x="997" y="864"/>
                    <a:pt x="997" y="864"/>
                    <a:pt x="997" y="864"/>
                  </a:cubicBezTo>
                  <a:cubicBezTo>
                    <a:pt x="997" y="864"/>
                    <a:pt x="985" y="843"/>
                    <a:pt x="985" y="836"/>
                  </a:cubicBezTo>
                  <a:cubicBezTo>
                    <a:pt x="985" y="830"/>
                    <a:pt x="988" y="809"/>
                    <a:pt x="983" y="811"/>
                  </a:cubicBezTo>
                  <a:cubicBezTo>
                    <a:pt x="978" y="812"/>
                    <a:pt x="950" y="820"/>
                    <a:pt x="953" y="811"/>
                  </a:cubicBezTo>
                  <a:cubicBezTo>
                    <a:pt x="955" y="801"/>
                    <a:pt x="961" y="779"/>
                    <a:pt x="964" y="769"/>
                  </a:cubicBezTo>
                  <a:cubicBezTo>
                    <a:pt x="966" y="759"/>
                    <a:pt x="974" y="739"/>
                    <a:pt x="975" y="735"/>
                  </a:cubicBezTo>
                  <a:cubicBezTo>
                    <a:pt x="976" y="732"/>
                    <a:pt x="993" y="708"/>
                    <a:pt x="993" y="708"/>
                  </a:cubicBezTo>
                  <a:cubicBezTo>
                    <a:pt x="993" y="708"/>
                    <a:pt x="1009" y="732"/>
                    <a:pt x="1013" y="735"/>
                  </a:cubicBezTo>
                  <a:cubicBezTo>
                    <a:pt x="1017" y="739"/>
                    <a:pt x="1031" y="763"/>
                    <a:pt x="1034" y="766"/>
                  </a:cubicBezTo>
                  <a:cubicBezTo>
                    <a:pt x="1036" y="770"/>
                    <a:pt x="1066" y="769"/>
                    <a:pt x="1066" y="769"/>
                  </a:cubicBezTo>
                  <a:cubicBezTo>
                    <a:pt x="1066" y="769"/>
                    <a:pt x="1089" y="730"/>
                    <a:pt x="1092" y="727"/>
                  </a:cubicBezTo>
                  <a:cubicBezTo>
                    <a:pt x="1094" y="723"/>
                    <a:pt x="1109" y="703"/>
                    <a:pt x="1113" y="696"/>
                  </a:cubicBezTo>
                  <a:cubicBezTo>
                    <a:pt x="1117" y="689"/>
                    <a:pt x="1126" y="649"/>
                    <a:pt x="1126" y="649"/>
                  </a:cubicBezTo>
                  <a:cubicBezTo>
                    <a:pt x="1102" y="632"/>
                    <a:pt x="1102" y="632"/>
                    <a:pt x="1102" y="632"/>
                  </a:cubicBezTo>
                  <a:cubicBezTo>
                    <a:pt x="1102" y="632"/>
                    <a:pt x="1121" y="610"/>
                    <a:pt x="1137" y="600"/>
                  </a:cubicBezTo>
                  <a:cubicBezTo>
                    <a:pt x="1153" y="590"/>
                    <a:pt x="1165" y="569"/>
                    <a:pt x="1165" y="569"/>
                  </a:cubicBezTo>
                  <a:cubicBezTo>
                    <a:pt x="1171" y="537"/>
                    <a:pt x="1171" y="537"/>
                    <a:pt x="1171" y="537"/>
                  </a:cubicBezTo>
                  <a:cubicBezTo>
                    <a:pt x="1174" y="516"/>
                    <a:pt x="1174" y="516"/>
                    <a:pt x="1174" y="516"/>
                  </a:cubicBezTo>
                  <a:cubicBezTo>
                    <a:pt x="1166" y="490"/>
                    <a:pt x="1166" y="490"/>
                    <a:pt x="1166" y="490"/>
                  </a:cubicBezTo>
                  <a:cubicBezTo>
                    <a:pt x="1166" y="490"/>
                    <a:pt x="1198" y="458"/>
                    <a:pt x="1220" y="451"/>
                  </a:cubicBezTo>
                  <a:cubicBezTo>
                    <a:pt x="1242" y="443"/>
                    <a:pt x="1278" y="421"/>
                    <a:pt x="1278" y="421"/>
                  </a:cubicBezTo>
                  <a:cubicBezTo>
                    <a:pt x="1315" y="442"/>
                    <a:pt x="1315" y="442"/>
                    <a:pt x="1315" y="442"/>
                  </a:cubicBezTo>
                  <a:cubicBezTo>
                    <a:pt x="1338" y="468"/>
                    <a:pt x="1338" y="468"/>
                    <a:pt x="1338" y="468"/>
                  </a:cubicBezTo>
                  <a:cubicBezTo>
                    <a:pt x="1338" y="468"/>
                    <a:pt x="1384" y="447"/>
                    <a:pt x="1388" y="445"/>
                  </a:cubicBezTo>
                  <a:cubicBezTo>
                    <a:pt x="1391" y="442"/>
                    <a:pt x="1416" y="421"/>
                    <a:pt x="1416" y="421"/>
                  </a:cubicBezTo>
                  <a:cubicBezTo>
                    <a:pt x="1483" y="421"/>
                    <a:pt x="1483" y="421"/>
                    <a:pt x="1483" y="421"/>
                  </a:cubicBezTo>
                  <a:cubicBezTo>
                    <a:pt x="1505" y="457"/>
                    <a:pt x="1505" y="457"/>
                    <a:pt x="1505" y="457"/>
                  </a:cubicBezTo>
                  <a:cubicBezTo>
                    <a:pt x="1505" y="494"/>
                    <a:pt x="1505" y="494"/>
                    <a:pt x="1505" y="494"/>
                  </a:cubicBezTo>
                  <a:cubicBezTo>
                    <a:pt x="1550" y="494"/>
                    <a:pt x="1550" y="494"/>
                    <a:pt x="1550" y="494"/>
                  </a:cubicBezTo>
                  <a:cubicBezTo>
                    <a:pt x="1550" y="549"/>
                    <a:pt x="1550" y="549"/>
                    <a:pt x="1550" y="549"/>
                  </a:cubicBezTo>
                  <a:cubicBezTo>
                    <a:pt x="1582" y="578"/>
                    <a:pt x="1582" y="578"/>
                    <a:pt x="1582" y="578"/>
                  </a:cubicBezTo>
                  <a:cubicBezTo>
                    <a:pt x="1575" y="602"/>
                    <a:pt x="1575" y="602"/>
                    <a:pt x="1575" y="602"/>
                  </a:cubicBezTo>
                  <a:cubicBezTo>
                    <a:pt x="1575" y="602"/>
                    <a:pt x="1563" y="626"/>
                    <a:pt x="1560" y="629"/>
                  </a:cubicBezTo>
                  <a:cubicBezTo>
                    <a:pt x="1558" y="633"/>
                    <a:pt x="1544" y="673"/>
                    <a:pt x="1545" y="676"/>
                  </a:cubicBezTo>
                  <a:cubicBezTo>
                    <a:pt x="1547" y="680"/>
                    <a:pt x="1554" y="712"/>
                    <a:pt x="1554" y="716"/>
                  </a:cubicBezTo>
                  <a:cubicBezTo>
                    <a:pt x="1554" y="719"/>
                    <a:pt x="1550" y="742"/>
                    <a:pt x="1550" y="747"/>
                  </a:cubicBezTo>
                  <a:cubicBezTo>
                    <a:pt x="1550" y="751"/>
                    <a:pt x="1547" y="777"/>
                    <a:pt x="1547" y="781"/>
                  </a:cubicBezTo>
                  <a:cubicBezTo>
                    <a:pt x="1547" y="785"/>
                    <a:pt x="1568" y="819"/>
                    <a:pt x="1568" y="819"/>
                  </a:cubicBezTo>
                  <a:cubicBezTo>
                    <a:pt x="1606" y="808"/>
                    <a:pt x="1606" y="808"/>
                    <a:pt x="1606" y="808"/>
                  </a:cubicBezTo>
                  <a:cubicBezTo>
                    <a:pt x="1656" y="780"/>
                    <a:pt x="1656" y="780"/>
                    <a:pt x="1656" y="780"/>
                  </a:cubicBezTo>
                  <a:cubicBezTo>
                    <a:pt x="1687" y="764"/>
                    <a:pt x="1687" y="764"/>
                    <a:pt x="1687" y="764"/>
                  </a:cubicBezTo>
                  <a:cubicBezTo>
                    <a:pt x="1693" y="854"/>
                    <a:pt x="1693" y="854"/>
                    <a:pt x="1693" y="854"/>
                  </a:cubicBezTo>
                  <a:cubicBezTo>
                    <a:pt x="1677" y="893"/>
                    <a:pt x="1677" y="893"/>
                    <a:pt x="1677" y="893"/>
                  </a:cubicBezTo>
                  <a:cubicBezTo>
                    <a:pt x="1677" y="893"/>
                    <a:pt x="1711" y="923"/>
                    <a:pt x="1717" y="925"/>
                  </a:cubicBezTo>
                  <a:cubicBezTo>
                    <a:pt x="1724" y="926"/>
                    <a:pt x="1754" y="936"/>
                    <a:pt x="1754" y="936"/>
                  </a:cubicBezTo>
                  <a:cubicBezTo>
                    <a:pt x="1782" y="896"/>
                    <a:pt x="1782" y="896"/>
                    <a:pt x="1782" y="896"/>
                  </a:cubicBezTo>
                  <a:cubicBezTo>
                    <a:pt x="1782" y="896"/>
                    <a:pt x="1805" y="862"/>
                    <a:pt x="1807" y="859"/>
                  </a:cubicBezTo>
                  <a:cubicBezTo>
                    <a:pt x="1808" y="855"/>
                    <a:pt x="1834" y="827"/>
                    <a:pt x="1834" y="827"/>
                  </a:cubicBezTo>
                  <a:cubicBezTo>
                    <a:pt x="1821" y="812"/>
                    <a:pt x="1821" y="812"/>
                    <a:pt x="1821" y="812"/>
                  </a:cubicBezTo>
                  <a:cubicBezTo>
                    <a:pt x="1781" y="819"/>
                    <a:pt x="1781" y="819"/>
                    <a:pt x="1781" y="819"/>
                  </a:cubicBezTo>
                  <a:cubicBezTo>
                    <a:pt x="1778" y="793"/>
                    <a:pt x="1778" y="793"/>
                    <a:pt x="1778" y="793"/>
                  </a:cubicBezTo>
                  <a:cubicBezTo>
                    <a:pt x="1818" y="776"/>
                    <a:pt x="1818" y="776"/>
                    <a:pt x="1818" y="776"/>
                  </a:cubicBezTo>
                  <a:cubicBezTo>
                    <a:pt x="1839" y="760"/>
                    <a:pt x="1839" y="760"/>
                    <a:pt x="1839" y="760"/>
                  </a:cubicBezTo>
                  <a:cubicBezTo>
                    <a:pt x="1876" y="718"/>
                    <a:pt x="1876" y="718"/>
                    <a:pt x="1876" y="718"/>
                  </a:cubicBezTo>
                  <a:cubicBezTo>
                    <a:pt x="1910" y="713"/>
                    <a:pt x="1910" y="713"/>
                    <a:pt x="1910" y="713"/>
                  </a:cubicBezTo>
                  <a:cubicBezTo>
                    <a:pt x="1952" y="714"/>
                    <a:pt x="1952" y="714"/>
                    <a:pt x="1952" y="714"/>
                  </a:cubicBezTo>
                  <a:cubicBezTo>
                    <a:pt x="1984" y="782"/>
                    <a:pt x="1984" y="782"/>
                    <a:pt x="1984" y="782"/>
                  </a:cubicBezTo>
                  <a:cubicBezTo>
                    <a:pt x="2029" y="819"/>
                    <a:pt x="2029" y="819"/>
                    <a:pt x="2029" y="819"/>
                  </a:cubicBezTo>
                  <a:cubicBezTo>
                    <a:pt x="2029" y="819"/>
                    <a:pt x="2085" y="813"/>
                    <a:pt x="2089" y="812"/>
                  </a:cubicBezTo>
                  <a:cubicBezTo>
                    <a:pt x="2093" y="811"/>
                    <a:pt x="2128" y="788"/>
                    <a:pt x="2128" y="788"/>
                  </a:cubicBezTo>
                  <a:cubicBezTo>
                    <a:pt x="2159" y="776"/>
                    <a:pt x="2159" y="776"/>
                    <a:pt x="2159" y="776"/>
                  </a:cubicBezTo>
                  <a:cubicBezTo>
                    <a:pt x="2176" y="748"/>
                    <a:pt x="2176" y="748"/>
                    <a:pt x="2176" y="748"/>
                  </a:cubicBezTo>
                  <a:cubicBezTo>
                    <a:pt x="2211" y="742"/>
                    <a:pt x="2211" y="742"/>
                    <a:pt x="2211" y="742"/>
                  </a:cubicBezTo>
                  <a:cubicBezTo>
                    <a:pt x="2211" y="742"/>
                    <a:pt x="2274" y="750"/>
                    <a:pt x="2285" y="750"/>
                  </a:cubicBezTo>
                  <a:cubicBezTo>
                    <a:pt x="2296" y="750"/>
                    <a:pt x="2340" y="740"/>
                    <a:pt x="2340" y="740"/>
                  </a:cubicBezTo>
                  <a:cubicBezTo>
                    <a:pt x="2397" y="690"/>
                    <a:pt x="2397" y="690"/>
                    <a:pt x="2397" y="690"/>
                  </a:cubicBezTo>
                  <a:cubicBezTo>
                    <a:pt x="2423" y="665"/>
                    <a:pt x="2423" y="665"/>
                    <a:pt x="2423" y="665"/>
                  </a:cubicBezTo>
                  <a:cubicBezTo>
                    <a:pt x="2423" y="665"/>
                    <a:pt x="2417" y="624"/>
                    <a:pt x="2413" y="624"/>
                  </a:cubicBezTo>
                  <a:cubicBezTo>
                    <a:pt x="2409" y="624"/>
                    <a:pt x="2366" y="565"/>
                    <a:pt x="2366" y="565"/>
                  </a:cubicBezTo>
                  <a:cubicBezTo>
                    <a:pt x="2366" y="565"/>
                    <a:pt x="2310" y="511"/>
                    <a:pt x="2306" y="511"/>
                  </a:cubicBezTo>
                  <a:cubicBezTo>
                    <a:pt x="2302" y="511"/>
                    <a:pt x="2265" y="502"/>
                    <a:pt x="2265" y="502"/>
                  </a:cubicBezTo>
                  <a:cubicBezTo>
                    <a:pt x="2207" y="517"/>
                    <a:pt x="2207" y="517"/>
                    <a:pt x="2207" y="517"/>
                  </a:cubicBezTo>
                  <a:cubicBezTo>
                    <a:pt x="2154" y="517"/>
                    <a:pt x="2154" y="517"/>
                    <a:pt x="2154" y="517"/>
                  </a:cubicBezTo>
                  <a:cubicBezTo>
                    <a:pt x="2095" y="528"/>
                    <a:pt x="2095" y="528"/>
                    <a:pt x="2095" y="528"/>
                  </a:cubicBezTo>
                  <a:cubicBezTo>
                    <a:pt x="2046" y="538"/>
                    <a:pt x="2046" y="538"/>
                    <a:pt x="2046" y="538"/>
                  </a:cubicBezTo>
                  <a:cubicBezTo>
                    <a:pt x="2024" y="536"/>
                    <a:pt x="2024" y="536"/>
                    <a:pt x="2024" y="536"/>
                  </a:cubicBezTo>
                  <a:cubicBezTo>
                    <a:pt x="2026" y="474"/>
                    <a:pt x="2026" y="474"/>
                    <a:pt x="2026" y="474"/>
                  </a:cubicBezTo>
                  <a:cubicBezTo>
                    <a:pt x="2017" y="438"/>
                    <a:pt x="2017" y="438"/>
                    <a:pt x="2017" y="438"/>
                  </a:cubicBezTo>
                  <a:cubicBezTo>
                    <a:pt x="2021" y="421"/>
                    <a:pt x="2021" y="421"/>
                    <a:pt x="2021" y="421"/>
                  </a:cubicBezTo>
                  <a:cubicBezTo>
                    <a:pt x="2090" y="415"/>
                    <a:pt x="2090" y="415"/>
                    <a:pt x="2090" y="415"/>
                  </a:cubicBezTo>
                  <a:cubicBezTo>
                    <a:pt x="2090" y="415"/>
                    <a:pt x="2126" y="409"/>
                    <a:pt x="2130" y="409"/>
                  </a:cubicBezTo>
                  <a:cubicBezTo>
                    <a:pt x="2133" y="409"/>
                    <a:pt x="2167" y="371"/>
                    <a:pt x="2167" y="371"/>
                  </a:cubicBezTo>
                  <a:cubicBezTo>
                    <a:pt x="2183" y="347"/>
                    <a:pt x="2183" y="347"/>
                    <a:pt x="2183" y="347"/>
                  </a:cubicBezTo>
                  <a:cubicBezTo>
                    <a:pt x="2159" y="310"/>
                    <a:pt x="2159" y="310"/>
                    <a:pt x="2159" y="310"/>
                  </a:cubicBezTo>
                  <a:cubicBezTo>
                    <a:pt x="2111" y="310"/>
                    <a:pt x="2111" y="310"/>
                    <a:pt x="2111" y="310"/>
                  </a:cubicBezTo>
                  <a:cubicBezTo>
                    <a:pt x="2056" y="304"/>
                    <a:pt x="2056" y="304"/>
                    <a:pt x="2056" y="304"/>
                  </a:cubicBezTo>
                  <a:cubicBezTo>
                    <a:pt x="2033" y="304"/>
                    <a:pt x="2033" y="304"/>
                    <a:pt x="2033" y="304"/>
                  </a:cubicBezTo>
                  <a:cubicBezTo>
                    <a:pt x="1923" y="470"/>
                    <a:pt x="1923" y="470"/>
                    <a:pt x="1923" y="470"/>
                  </a:cubicBezTo>
                  <a:cubicBezTo>
                    <a:pt x="1877" y="467"/>
                    <a:pt x="1877" y="467"/>
                    <a:pt x="1877" y="467"/>
                  </a:cubicBezTo>
                  <a:cubicBezTo>
                    <a:pt x="1846" y="437"/>
                    <a:pt x="1846" y="437"/>
                    <a:pt x="1846" y="437"/>
                  </a:cubicBezTo>
                  <a:cubicBezTo>
                    <a:pt x="1818" y="404"/>
                    <a:pt x="1818" y="404"/>
                    <a:pt x="1818" y="404"/>
                  </a:cubicBezTo>
                  <a:cubicBezTo>
                    <a:pt x="1841" y="374"/>
                    <a:pt x="1841" y="374"/>
                    <a:pt x="1841" y="374"/>
                  </a:cubicBezTo>
                  <a:cubicBezTo>
                    <a:pt x="1849" y="355"/>
                    <a:pt x="1849" y="355"/>
                    <a:pt x="1849" y="355"/>
                  </a:cubicBezTo>
                  <a:cubicBezTo>
                    <a:pt x="1815" y="329"/>
                    <a:pt x="1815" y="329"/>
                    <a:pt x="1815" y="329"/>
                  </a:cubicBezTo>
                  <a:cubicBezTo>
                    <a:pt x="1847" y="313"/>
                    <a:pt x="1847" y="313"/>
                    <a:pt x="1847" y="313"/>
                  </a:cubicBezTo>
                  <a:cubicBezTo>
                    <a:pt x="1878" y="304"/>
                    <a:pt x="1878" y="304"/>
                    <a:pt x="1878" y="304"/>
                  </a:cubicBezTo>
                  <a:cubicBezTo>
                    <a:pt x="1878" y="304"/>
                    <a:pt x="1923" y="271"/>
                    <a:pt x="1924" y="267"/>
                  </a:cubicBezTo>
                  <a:cubicBezTo>
                    <a:pt x="1925" y="263"/>
                    <a:pt x="1945" y="240"/>
                    <a:pt x="1945" y="236"/>
                  </a:cubicBezTo>
                  <a:cubicBezTo>
                    <a:pt x="1945" y="233"/>
                    <a:pt x="1939" y="205"/>
                    <a:pt x="1935" y="204"/>
                  </a:cubicBezTo>
                  <a:cubicBezTo>
                    <a:pt x="1931" y="203"/>
                    <a:pt x="1895" y="204"/>
                    <a:pt x="1895" y="204"/>
                  </a:cubicBezTo>
                  <a:cubicBezTo>
                    <a:pt x="1849" y="204"/>
                    <a:pt x="1849" y="204"/>
                    <a:pt x="1849" y="204"/>
                  </a:cubicBezTo>
                  <a:cubicBezTo>
                    <a:pt x="1849" y="204"/>
                    <a:pt x="1815" y="235"/>
                    <a:pt x="1812" y="236"/>
                  </a:cubicBezTo>
                  <a:cubicBezTo>
                    <a:pt x="1808" y="238"/>
                    <a:pt x="1756" y="228"/>
                    <a:pt x="1756" y="228"/>
                  </a:cubicBezTo>
                  <a:cubicBezTo>
                    <a:pt x="1717" y="260"/>
                    <a:pt x="1717" y="260"/>
                    <a:pt x="1717" y="260"/>
                  </a:cubicBezTo>
                  <a:cubicBezTo>
                    <a:pt x="1693" y="245"/>
                    <a:pt x="1693" y="245"/>
                    <a:pt x="1693" y="245"/>
                  </a:cubicBezTo>
                  <a:cubicBezTo>
                    <a:pt x="1667" y="176"/>
                    <a:pt x="1667" y="176"/>
                    <a:pt x="1667" y="176"/>
                  </a:cubicBezTo>
                  <a:cubicBezTo>
                    <a:pt x="1686" y="112"/>
                    <a:pt x="1686" y="112"/>
                    <a:pt x="1686" y="112"/>
                  </a:cubicBezTo>
                  <a:cubicBezTo>
                    <a:pt x="1690" y="86"/>
                    <a:pt x="1690" y="86"/>
                    <a:pt x="1690" y="86"/>
                  </a:cubicBezTo>
                  <a:cubicBezTo>
                    <a:pt x="1686" y="50"/>
                    <a:pt x="1686" y="50"/>
                    <a:pt x="1686" y="50"/>
                  </a:cubicBezTo>
                  <a:cubicBezTo>
                    <a:pt x="1698" y="22"/>
                    <a:pt x="1698" y="22"/>
                    <a:pt x="1698" y="22"/>
                  </a:cubicBezTo>
                  <a:cubicBezTo>
                    <a:pt x="1662" y="35"/>
                    <a:pt x="1662" y="35"/>
                    <a:pt x="1662" y="35"/>
                  </a:cubicBezTo>
                  <a:cubicBezTo>
                    <a:pt x="1597" y="64"/>
                    <a:pt x="1597" y="64"/>
                    <a:pt x="1597" y="64"/>
                  </a:cubicBezTo>
                  <a:cubicBezTo>
                    <a:pt x="1554" y="16"/>
                    <a:pt x="1554" y="16"/>
                    <a:pt x="1554" y="16"/>
                  </a:cubicBezTo>
                  <a:cubicBezTo>
                    <a:pt x="1520" y="42"/>
                    <a:pt x="1520" y="42"/>
                    <a:pt x="1520" y="42"/>
                  </a:cubicBezTo>
                  <a:cubicBezTo>
                    <a:pt x="1485" y="42"/>
                    <a:pt x="1485" y="42"/>
                    <a:pt x="1485" y="42"/>
                  </a:cubicBezTo>
                  <a:cubicBezTo>
                    <a:pt x="1462" y="58"/>
                    <a:pt x="1462" y="58"/>
                    <a:pt x="1462" y="58"/>
                  </a:cubicBezTo>
                  <a:cubicBezTo>
                    <a:pt x="1428" y="99"/>
                    <a:pt x="1428" y="99"/>
                    <a:pt x="1428" y="99"/>
                  </a:cubicBezTo>
                  <a:cubicBezTo>
                    <a:pt x="1213" y="99"/>
                    <a:pt x="1213" y="99"/>
                    <a:pt x="1213" y="99"/>
                  </a:cubicBezTo>
                  <a:cubicBezTo>
                    <a:pt x="1213" y="99"/>
                    <a:pt x="1203" y="66"/>
                    <a:pt x="1203" y="62"/>
                  </a:cubicBezTo>
                  <a:cubicBezTo>
                    <a:pt x="1203" y="59"/>
                    <a:pt x="1215" y="26"/>
                    <a:pt x="1215" y="22"/>
                  </a:cubicBezTo>
                  <a:cubicBezTo>
                    <a:pt x="1215" y="18"/>
                    <a:pt x="1182" y="0"/>
                    <a:pt x="1178" y="0"/>
                  </a:cubicBezTo>
                  <a:cubicBezTo>
                    <a:pt x="1174" y="0"/>
                    <a:pt x="1118" y="37"/>
                    <a:pt x="1118" y="37"/>
                  </a:cubicBezTo>
                  <a:cubicBezTo>
                    <a:pt x="1102" y="54"/>
                    <a:pt x="1102" y="54"/>
                    <a:pt x="1102" y="54"/>
                  </a:cubicBezTo>
                  <a:cubicBezTo>
                    <a:pt x="1056" y="76"/>
                    <a:pt x="1056" y="76"/>
                    <a:pt x="1056" y="76"/>
                  </a:cubicBezTo>
                  <a:cubicBezTo>
                    <a:pt x="1028" y="113"/>
                    <a:pt x="1028" y="113"/>
                    <a:pt x="1028" y="113"/>
                  </a:cubicBezTo>
                  <a:cubicBezTo>
                    <a:pt x="987" y="119"/>
                    <a:pt x="987" y="119"/>
                    <a:pt x="987" y="119"/>
                  </a:cubicBezTo>
                  <a:cubicBezTo>
                    <a:pt x="978" y="146"/>
                    <a:pt x="978" y="146"/>
                    <a:pt x="978" y="146"/>
                  </a:cubicBezTo>
                  <a:cubicBezTo>
                    <a:pt x="916" y="149"/>
                    <a:pt x="916" y="149"/>
                    <a:pt x="916" y="149"/>
                  </a:cubicBezTo>
                  <a:cubicBezTo>
                    <a:pt x="844" y="193"/>
                    <a:pt x="844" y="193"/>
                    <a:pt x="844" y="193"/>
                  </a:cubicBezTo>
                  <a:cubicBezTo>
                    <a:pt x="829" y="221"/>
                    <a:pt x="829" y="221"/>
                    <a:pt x="829" y="221"/>
                  </a:cubicBezTo>
                  <a:cubicBezTo>
                    <a:pt x="844" y="249"/>
                    <a:pt x="844" y="249"/>
                    <a:pt x="844" y="249"/>
                  </a:cubicBezTo>
                  <a:cubicBezTo>
                    <a:pt x="876" y="250"/>
                    <a:pt x="876" y="250"/>
                    <a:pt x="876" y="250"/>
                  </a:cubicBezTo>
                  <a:cubicBezTo>
                    <a:pt x="901" y="262"/>
                    <a:pt x="901" y="262"/>
                    <a:pt x="901" y="262"/>
                  </a:cubicBezTo>
                  <a:cubicBezTo>
                    <a:pt x="896" y="321"/>
                    <a:pt x="896" y="321"/>
                    <a:pt x="896" y="321"/>
                  </a:cubicBezTo>
                  <a:cubicBezTo>
                    <a:pt x="916" y="331"/>
                    <a:pt x="916" y="331"/>
                    <a:pt x="916" y="331"/>
                  </a:cubicBezTo>
                  <a:cubicBezTo>
                    <a:pt x="907" y="409"/>
                    <a:pt x="907" y="409"/>
                    <a:pt x="907" y="409"/>
                  </a:cubicBezTo>
                  <a:cubicBezTo>
                    <a:pt x="923" y="436"/>
                    <a:pt x="923" y="436"/>
                    <a:pt x="923" y="436"/>
                  </a:cubicBezTo>
                  <a:cubicBezTo>
                    <a:pt x="930" y="467"/>
                    <a:pt x="930" y="467"/>
                    <a:pt x="930" y="467"/>
                  </a:cubicBezTo>
                  <a:cubicBezTo>
                    <a:pt x="930" y="467"/>
                    <a:pt x="886" y="515"/>
                    <a:pt x="882" y="516"/>
                  </a:cubicBezTo>
                  <a:cubicBezTo>
                    <a:pt x="879" y="517"/>
                    <a:pt x="832" y="527"/>
                    <a:pt x="832" y="527"/>
                  </a:cubicBezTo>
                  <a:cubicBezTo>
                    <a:pt x="806" y="542"/>
                    <a:pt x="806" y="542"/>
                    <a:pt x="806" y="542"/>
                  </a:cubicBezTo>
                  <a:cubicBezTo>
                    <a:pt x="797" y="585"/>
                    <a:pt x="797" y="585"/>
                    <a:pt x="797" y="585"/>
                  </a:cubicBezTo>
                  <a:cubicBezTo>
                    <a:pt x="749" y="634"/>
                    <a:pt x="749" y="634"/>
                    <a:pt x="749" y="634"/>
                  </a:cubicBezTo>
                  <a:cubicBezTo>
                    <a:pt x="684" y="605"/>
                    <a:pt x="684" y="605"/>
                    <a:pt x="684" y="605"/>
                  </a:cubicBezTo>
                  <a:cubicBezTo>
                    <a:pt x="631" y="608"/>
                    <a:pt x="631" y="608"/>
                    <a:pt x="631" y="608"/>
                  </a:cubicBezTo>
                  <a:cubicBezTo>
                    <a:pt x="612" y="645"/>
                    <a:pt x="612" y="645"/>
                    <a:pt x="612" y="645"/>
                  </a:cubicBezTo>
                  <a:cubicBezTo>
                    <a:pt x="558" y="735"/>
                    <a:pt x="558" y="735"/>
                    <a:pt x="558" y="735"/>
                  </a:cubicBezTo>
                  <a:cubicBezTo>
                    <a:pt x="535" y="763"/>
                    <a:pt x="535" y="763"/>
                    <a:pt x="535" y="763"/>
                  </a:cubicBezTo>
                  <a:cubicBezTo>
                    <a:pt x="486" y="795"/>
                    <a:pt x="486" y="795"/>
                    <a:pt x="486" y="795"/>
                  </a:cubicBezTo>
                  <a:cubicBezTo>
                    <a:pt x="437" y="812"/>
                    <a:pt x="437" y="812"/>
                    <a:pt x="437" y="812"/>
                  </a:cubicBezTo>
                  <a:cubicBezTo>
                    <a:pt x="399" y="830"/>
                    <a:pt x="399" y="830"/>
                    <a:pt x="399" y="830"/>
                  </a:cubicBezTo>
                  <a:cubicBezTo>
                    <a:pt x="451" y="893"/>
                    <a:pt x="451" y="893"/>
                    <a:pt x="451" y="893"/>
                  </a:cubicBezTo>
                  <a:cubicBezTo>
                    <a:pt x="505" y="896"/>
                    <a:pt x="505" y="896"/>
                    <a:pt x="505" y="896"/>
                  </a:cubicBezTo>
                  <a:cubicBezTo>
                    <a:pt x="527" y="907"/>
                    <a:pt x="527" y="907"/>
                    <a:pt x="527" y="907"/>
                  </a:cubicBezTo>
                  <a:cubicBezTo>
                    <a:pt x="527" y="944"/>
                    <a:pt x="527" y="944"/>
                    <a:pt x="527" y="944"/>
                  </a:cubicBezTo>
                  <a:cubicBezTo>
                    <a:pt x="541" y="961"/>
                    <a:pt x="541" y="961"/>
                    <a:pt x="541" y="961"/>
                  </a:cubicBezTo>
                  <a:cubicBezTo>
                    <a:pt x="513" y="975"/>
                    <a:pt x="513" y="975"/>
                    <a:pt x="513" y="975"/>
                  </a:cubicBezTo>
                  <a:cubicBezTo>
                    <a:pt x="447" y="978"/>
                    <a:pt x="447" y="978"/>
                    <a:pt x="447" y="978"/>
                  </a:cubicBezTo>
                  <a:cubicBezTo>
                    <a:pt x="418" y="1019"/>
                    <a:pt x="418" y="1019"/>
                    <a:pt x="418" y="1019"/>
                  </a:cubicBezTo>
                  <a:cubicBezTo>
                    <a:pt x="409" y="1052"/>
                    <a:pt x="409" y="1052"/>
                    <a:pt x="409" y="1052"/>
                  </a:cubicBezTo>
                  <a:cubicBezTo>
                    <a:pt x="449" y="1044"/>
                    <a:pt x="449" y="1044"/>
                    <a:pt x="449" y="1044"/>
                  </a:cubicBezTo>
                  <a:cubicBezTo>
                    <a:pt x="476" y="1051"/>
                    <a:pt x="476" y="1051"/>
                    <a:pt x="476" y="1051"/>
                  </a:cubicBezTo>
                  <a:cubicBezTo>
                    <a:pt x="486" y="1083"/>
                    <a:pt x="486" y="1083"/>
                    <a:pt x="486" y="1083"/>
                  </a:cubicBezTo>
                  <a:cubicBezTo>
                    <a:pt x="416" y="1132"/>
                    <a:pt x="416" y="1132"/>
                    <a:pt x="416" y="1132"/>
                  </a:cubicBezTo>
                  <a:cubicBezTo>
                    <a:pt x="388" y="1111"/>
                    <a:pt x="388" y="1111"/>
                    <a:pt x="388" y="1111"/>
                  </a:cubicBezTo>
                  <a:cubicBezTo>
                    <a:pt x="388" y="1111"/>
                    <a:pt x="341" y="1145"/>
                    <a:pt x="338" y="1145"/>
                  </a:cubicBezTo>
                  <a:cubicBezTo>
                    <a:pt x="334" y="1145"/>
                    <a:pt x="290" y="1166"/>
                    <a:pt x="290" y="1166"/>
                  </a:cubicBezTo>
                  <a:cubicBezTo>
                    <a:pt x="243" y="1166"/>
                    <a:pt x="243" y="1166"/>
                    <a:pt x="243" y="1166"/>
                  </a:cubicBezTo>
                  <a:cubicBezTo>
                    <a:pt x="219" y="1182"/>
                    <a:pt x="219" y="1182"/>
                    <a:pt x="219" y="1182"/>
                  </a:cubicBezTo>
                  <a:cubicBezTo>
                    <a:pt x="191" y="1194"/>
                    <a:pt x="191" y="1194"/>
                    <a:pt x="191" y="1194"/>
                  </a:cubicBezTo>
                  <a:cubicBezTo>
                    <a:pt x="169" y="1210"/>
                    <a:pt x="169" y="1210"/>
                    <a:pt x="169" y="1210"/>
                  </a:cubicBezTo>
                  <a:cubicBezTo>
                    <a:pt x="169" y="1257"/>
                    <a:pt x="169" y="1257"/>
                    <a:pt x="169" y="1257"/>
                  </a:cubicBezTo>
                  <a:cubicBezTo>
                    <a:pt x="112" y="1242"/>
                    <a:pt x="112" y="1242"/>
                    <a:pt x="112" y="1242"/>
                  </a:cubicBezTo>
                  <a:cubicBezTo>
                    <a:pt x="57" y="1275"/>
                    <a:pt x="57" y="1275"/>
                    <a:pt x="57" y="1275"/>
                  </a:cubicBezTo>
                  <a:cubicBezTo>
                    <a:pt x="0" y="1296"/>
                    <a:pt x="0" y="1296"/>
                    <a:pt x="0" y="1296"/>
                  </a:cubicBezTo>
                  <a:cubicBezTo>
                    <a:pt x="0" y="1401"/>
                    <a:pt x="0" y="1401"/>
                    <a:pt x="0" y="1401"/>
                  </a:cubicBezTo>
                  <a:cubicBezTo>
                    <a:pt x="38" y="1454"/>
                    <a:pt x="38" y="1454"/>
                    <a:pt x="38" y="1454"/>
                  </a:cubicBezTo>
                  <a:cubicBezTo>
                    <a:pt x="106" y="1447"/>
                    <a:pt x="106" y="1447"/>
                    <a:pt x="106" y="1447"/>
                  </a:cubicBezTo>
                  <a:cubicBezTo>
                    <a:pt x="143" y="1458"/>
                    <a:pt x="143" y="1458"/>
                    <a:pt x="143" y="1458"/>
                  </a:cubicBezTo>
                  <a:cubicBezTo>
                    <a:pt x="191" y="1504"/>
                    <a:pt x="191" y="1504"/>
                    <a:pt x="191" y="1504"/>
                  </a:cubicBezTo>
                  <a:cubicBezTo>
                    <a:pt x="190" y="1543"/>
                    <a:pt x="190" y="1543"/>
                    <a:pt x="190" y="1543"/>
                  </a:cubicBezTo>
                  <a:cubicBezTo>
                    <a:pt x="221" y="1572"/>
                    <a:pt x="221" y="1572"/>
                    <a:pt x="221" y="1572"/>
                  </a:cubicBezTo>
                  <a:lnTo>
                    <a:pt x="219" y="1603"/>
                  </a:lnTo>
                  <a:close/>
                </a:path>
              </a:pathLst>
            </a:custGeom>
            <a:solidFill>
              <a:srgbClr val="B6A39C"/>
            </a:solidFill>
            <a:ln>
              <a:solidFill>
                <a:srgbClr val="9A8176"/>
              </a:solidFill>
            </a:ln>
          </p:spPr>
          <p:txBody>
            <a:bodyPr vert="horz" wrap="square" lIns="68495" tIns="34248" rIns="68495" bIns="34248" numCol="1" anchor="t" anchorCtr="0" compatLnSpc="1">
              <a:prstTxWarp prst="textNoShape">
                <a:avLst/>
              </a:prstTxWarp>
            </a:bodyPr>
            <a:lstStyle/>
            <a:p>
              <a:endParaRPr lang="pt-BR" sz="1348"/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auto">
            <a:xfrm>
              <a:off x="2006600" y="912019"/>
              <a:ext cx="6026150" cy="4276725"/>
            </a:xfrm>
            <a:custGeom>
              <a:avLst/>
              <a:gdLst>
                <a:gd name="T0" fmla="*/ 334 w 2423"/>
                <a:gd name="T1" fmla="*/ 1573 h 1718"/>
                <a:gd name="T2" fmla="*/ 379 w 2423"/>
                <a:gd name="T3" fmla="*/ 1630 h 1718"/>
                <a:gd name="T4" fmla="*/ 614 w 2423"/>
                <a:gd name="T5" fmla="*/ 1665 h 1718"/>
                <a:gd name="T6" fmla="*/ 767 w 2423"/>
                <a:gd name="T7" fmla="*/ 1573 h 1718"/>
                <a:gd name="T8" fmla="*/ 859 w 2423"/>
                <a:gd name="T9" fmla="*/ 1498 h 1718"/>
                <a:gd name="T10" fmla="*/ 1014 w 2423"/>
                <a:gd name="T11" fmla="*/ 1434 h 1718"/>
                <a:gd name="T12" fmla="*/ 1064 w 2423"/>
                <a:gd name="T13" fmla="*/ 1281 h 1718"/>
                <a:gd name="T14" fmla="*/ 1220 w 2423"/>
                <a:gd name="T15" fmla="*/ 1360 h 1718"/>
                <a:gd name="T16" fmla="*/ 1401 w 2423"/>
                <a:gd name="T17" fmla="*/ 1279 h 1718"/>
                <a:gd name="T18" fmla="*/ 1425 w 2423"/>
                <a:gd name="T19" fmla="*/ 1150 h 1718"/>
                <a:gd name="T20" fmla="*/ 1420 w 2423"/>
                <a:gd name="T21" fmla="*/ 1062 h 1718"/>
                <a:gd name="T22" fmla="*/ 1315 w 2423"/>
                <a:gd name="T23" fmla="*/ 1082 h 1718"/>
                <a:gd name="T24" fmla="*/ 1198 w 2423"/>
                <a:gd name="T25" fmla="*/ 1178 h 1718"/>
                <a:gd name="T26" fmla="*/ 1144 w 2423"/>
                <a:gd name="T27" fmla="*/ 1275 h 1718"/>
                <a:gd name="T28" fmla="*/ 1009 w 2423"/>
                <a:gd name="T29" fmla="*/ 1058 h 1718"/>
                <a:gd name="T30" fmla="*/ 956 w 2423"/>
                <a:gd name="T31" fmla="*/ 958 h 1718"/>
                <a:gd name="T32" fmla="*/ 997 w 2423"/>
                <a:gd name="T33" fmla="*/ 864 h 1718"/>
                <a:gd name="T34" fmla="*/ 964 w 2423"/>
                <a:gd name="T35" fmla="*/ 769 h 1718"/>
                <a:gd name="T36" fmla="*/ 1034 w 2423"/>
                <a:gd name="T37" fmla="*/ 766 h 1718"/>
                <a:gd name="T38" fmla="*/ 1126 w 2423"/>
                <a:gd name="T39" fmla="*/ 649 h 1718"/>
                <a:gd name="T40" fmla="*/ 1171 w 2423"/>
                <a:gd name="T41" fmla="*/ 537 h 1718"/>
                <a:gd name="T42" fmla="*/ 1278 w 2423"/>
                <a:gd name="T43" fmla="*/ 421 h 1718"/>
                <a:gd name="T44" fmla="*/ 1416 w 2423"/>
                <a:gd name="T45" fmla="*/ 421 h 1718"/>
                <a:gd name="T46" fmla="*/ 1550 w 2423"/>
                <a:gd name="T47" fmla="*/ 494 h 1718"/>
                <a:gd name="T48" fmla="*/ 1560 w 2423"/>
                <a:gd name="T49" fmla="*/ 629 h 1718"/>
                <a:gd name="T50" fmla="*/ 1547 w 2423"/>
                <a:gd name="T51" fmla="*/ 781 h 1718"/>
                <a:gd name="T52" fmla="*/ 1687 w 2423"/>
                <a:gd name="T53" fmla="*/ 764 h 1718"/>
                <a:gd name="T54" fmla="*/ 1754 w 2423"/>
                <a:gd name="T55" fmla="*/ 936 h 1718"/>
                <a:gd name="T56" fmla="*/ 1821 w 2423"/>
                <a:gd name="T57" fmla="*/ 812 h 1718"/>
                <a:gd name="T58" fmla="*/ 1839 w 2423"/>
                <a:gd name="T59" fmla="*/ 760 h 1718"/>
                <a:gd name="T60" fmla="*/ 1984 w 2423"/>
                <a:gd name="T61" fmla="*/ 782 h 1718"/>
                <a:gd name="T62" fmla="*/ 2159 w 2423"/>
                <a:gd name="T63" fmla="*/ 776 h 1718"/>
                <a:gd name="T64" fmla="*/ 2340 w 2423"/>
                <a:gd name="T65" fmla="*/ 740 h 1718"/>
                <a:gd name="T66" fmla="*/ 2366 w 2423"/>
                <a:gd name="T67" fmla="*/ 565 h 1718"/>
                <a:gd name="T68" fmla="*/ 2154 w 2423"/>
                <a:gd name="T69" fmla="*/ 517 h 1718"/>
                <a:gd name="T70" fmla="*/ 2026 w 2423"/>
                <a:gd name="T71" fmla="*/ 474 h 1718"/>
                <a:gd name="T72" fmla="*/ 2130 w 2423"/>
                <a:gd name="T73" fmla="*/ 409 h 1718"/>
                <a:gd name="T74" fmla="*/ 2111 w 2423"/>
                <a:gd name="T75" fmla="*/ 310 h 1718"/>
                <a:gd name="T76" fmla="*/ 1877 w 2423"/>
                <a:gd name="T77" fmla="*/ 467 h 1718"/>
                <a:gd name="T78" fmla="*/ 1849 w 2423"/>
                <a:gd name="T79" fmla="*/ 355 h 1718"/>
                <a:gd name="T80" fmla="*/ 1924 w 2423"/>
                <a:gd name="T81" fmla="*/ 267 h 1718"/>
                <a:gd name="T82" fmla="*/ 1849 w 2423"/>
                <a:gd name="T83" fmla="*/ 204 h 1718"/>
                <a:gd name="T84" fmla="*/ 1693 w 2423"/>
                <a:gd name="T85" fmla="*/ 245 h 1718"/>
                <a:gd name="T86" fmla="*/ 1686 w 2423"/>
                <a:gd name="T87" fmla="*/ 50 h 1718"/>
                <a:gd name="T88" fmla="*/ 1554 w 2423"/>
                <a:gd name="T89" fmla="*/ 16 h 1718"/>
                <a:gd name="T90" fmla="*/ 1428 w 2423"/>
                <a:gd name="T91" fmla="*/ 99 h 1718"/>
                <a:gd name="T92" fmla="*/ 1178 w 2423"/>
                <a:gd name="T93" fmla="*/ 0 h 1718"/>
                <a:gd name="T94" fmla="*/ 1028 w 2423"/>
                <a:gd name="T95" fmla="*/ 113 h 1718"/>
                <a:gd name="T96" fmla="*/ 844 w 2423"/>
                <a:gd name="T97" fmla="*/ 193 h 1718"/>
                <a:gd name="T98" fmla="*/ 901 w 2423"/>
                <a:gd name="T99" fmla="*/ 262 h 1718"/>
                <a:gd name="T100" fmla="*/ 923 w 2423"/>
                <a:gd name="T101" fmla="*/ 436 h 1718"/>
                <a:gd name="T102" fmla="*/ 806 w 2423"/>
                <a:gd name="T103" fmla="*/ 542 h 1718"/>
                <a:gd name="T104" fmla="*/ 631 w 2423"/>
                <a:gd name="T105" fmla="*/ 608 h 1718"/>
                <a:gd name="T106" fmla="*/ 486 w 2423"/>
                <a:gd name="T107" fmla="*/ 795 h 1718"/>
                <a:gd name="T108" fmla="*/ 505 w 2423"/>
                <a:gd name="T109" fmla="*/ 896 h 1718"/>
                <a:gd name="T110" fmla="*/ 513 w 2423"/>
                <a:gd name="T111" fmla="*/ 975 h 1718"/>
                <a:gd name="T112" fmla="*/ 449 w 2423"/>
                <a:gd name="T113" fmla="*/ 1044 h 1718"/>
                <a:gd name="T114" fmla="*/ 388 w 2423"/>
                <a:gd name="T115" fmla="*/ 1111 h 1718"/>
                <a:gd name="T116" fmla="*/ 219 w 2423"/>
                <a:gd name="T117" fmla="*/ 1182 h 1718"/>
                <a:gd name="T118" fmla="*/ 112 w 2423"/>
                <a:gd name="T119" fmla="*/ 1242 h 1718"/>
                <a:gd name="T120" fmla="*/ 38 w 2423"/>
                <a:gd name="T121" fmla="*/ 1454 h 1718"/>
                <a:gd name="T122" fmla="*/ 190 w 2423"/>
                <a:gd name="T123" fmla="*/ 1543 h 1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423" h="1718">
                  <a:moveTo>
                    <a:pt x="219" y="1603"/>
                  </a:moveTo>
                  <a:cubicBezTo>
                    <a:pt x="272" y="1602"/>
                    <a:pt x="272" y="1602"/>
                    <a:pt x="272" y="1602"/>
                  </a:cubicBezTo>
                  <a:cubicBezTo>
                    <a:pt x="291" y="1584"/>
                    <a:pt x="291" y="1584"/>
                    <a:pt x="291" y="1584"/>
                  </a:cubicBezTo>
                  <a:cubicBezTo>
                    <a:pt x="334" y="1573"/>
                    <a:pt x="334" y="1573"/>
                    <a:pt x="334" y="1573"/>
                  </a:cubicBezTo>
                  <a:cubicBezTo>
                    <a:pt x="380" y="1573"/>
                    <a:pt x="380" y="1573"/>
                    <a:pt x="380" y="1573"/>
                  </a:cubicBezTo>
                  <a:cubicBezTo>
                    <a:pt x="399" y="1585"/>
                    <a:pt x="399" y="1585"/>
                    <a:pt x="399" y="1585"/>
                  </a:cubicBezTo>
                  <a:cubicBezTo>
                    <a:pt x="393" y="1611"/>
                    <a:pt x="393" y="1611"/>
                    <a:pt x="393" y="1611"/>
                  </a:cubicBezTo>
                  <a:cubicBezTo>
                    <a:pt x="379" y="1630"/>
                    <a:pt x="379" y="1630"/>
                    <a:pt x="379" y="1630"/>
                  </a:cubicBezTo>
                  <a:cubicBezTo>
                    <a:pt x="426" y="1641"/>
                    <a:pt x="426" y="1641"/>
                    <a:pt x="426" y="1641"/>
                  </a:cubicBezTo>
                  <a:cubicBezTo>
                    <a:pt x="465" y="1718"/>
                    <a:pt x="465" y="1718"/>
                    <a:pt x="465" y="1718"/>
                  </a:cubicBezTo>
                  <a:cubicBezTo>
                    <a:pt x="555" y="1707"/>
                    <a:pt x="555" y="1707"/>
                    <a:pt x="555" y="1707"/>
                  </a:cubicBezTo>
                  <a:cubicBezTo>
                    <a:pt x="555" y="1707"/>
                    <a:pt x="604" y="1673"/>
                    <a:pt x="614" y="1665"/>
                  </a:cubicBezTo>
                  <a:cubicBezTo>
                    <a:pt x="624" y="1656"/>
                    <a:pt x="653" y="1635"/>
                    <a:pt x="653" y="1635"/>
                  </a:cubicBezTo>
                  <a:cubicBezTo>
                    <a:pt x="653" y="1635"/>
                    <a:pt x="706" y="1636"/>
                    <a:pt x="710" y="1631"/>
                  </a:cubicBezTo>
                  <a:cubicBezTo>
                    <a:pt x="714" y="1626"/>
                    <a:pt x="741" y="1591"/>
                    <a:pt x="741" y="1591"/>
                  </a:cubicBezTo>
                  <a:cubicBezTo>
                    <a:pt x="767" y="1573"/>
                    <a:pt x="767" y="1573"/>
                    <a:pt x="767" y="1573"/>
                  </a:cubicBezTo>
                  <a:cubicBezTo>
                    <a:pt x="813" y="1573"/>
                    <a:pt x="813" y="1573"/>
                    <a:pt x="813" y="1573"/>
                  </a:cubicBezTo>
                  <a:cubicBezTo>
                    <a:pt x="863" y="1566"/>
                    <a:pt x="863" y="1566"/>
                    <a:pt x="863" y="1566"/>
                  </a:cubicBezTo>
                  <a:cubicBezTo>
                    <a:pt x="916" y="1527"/>
                    <a:pt x="916" y="1527"/>
                    <a:pt x="916" y="1527"/>
                  </a:cubicBezTo>
                  <a:cubicBezTo>
                    <a:pt x="859" y="1498"/>
                    <a:pt x="859" y="1498"/>
                    <a:pt x="859" y="1498"/>
                  </a:cubicBezTo>
                  <a:cubicBezTo>
                    <a:pt x="852" y="1470"/>
                    <a:pt x="852" y="1470"/>
                    <a:pt x="852" y="1470"/>
                  </a:cubicBezTo>
                  <a:cubicBezTo>
                    <a:pt x="896" y="1422"/>
                    <a:pt x="896" y="1422"/>
                    <a:pt x="896" y="1422"/>
                  </a:cubicBezTo>
                  <a:cubicBezTo>
                    <a:pt x="896" y="1422"/>
                    <a:pt x="939" y="1438"/>
                    <a:pt x="943" y="1439"/>
                  </a:cubicBezTo>
                  <a:cubicBezTo>
                    <a:pt x="946" y="1440"/>
                    <a:pt x="1014" y="1434"/>
                    <a:pt x="1014" y="1434"/>
                  </a:cubicBezTo>
                  <a:cubicBezTo>
                    <a:pt x="1023" y="1397"/>
                    <a:pt x="1023" y="1397"/>
                    <a:pt x="1023" y="1397"/>
                  </a:cubicBezTo>
                  <a:cubicBezTo>
                    <a:pt x="1034" y="1334"/>
                    <a:pt x="1034" y="1334"/>
                    <a:pt x="1034" y="1334"/>
                  </a:cubicBezTo>
                  <a:cubicBezTo>
                    <a:pt x="1014" y="1281"/>
                    <a:pt x="1014" y="1281"/>
                    <a:pt x="1014" y="1281"/>
                  </a:cubicBezTo>
                  <a:cubicBezTo>
                    <a:pt x="1014" y="1281"/>
                    <a:pt x="1061" y="1276"/>
                    <a:pt x="1064" y="1281"/>
                  </a:cubicBezTo>
                  <a:cubicBezTo>
                    <a:pt x="1066" y="1286"/>
                    <a:pt x="1092" y="1295"/>
                    <a:pt x="1100" y="1301"/>
                  </a:cubicBezTo>
                  <a:cubicBezTo>
                    <a:pt x="1109" y="1307"/>
                    <a:pt x="1129" y="1326"/>
                    <a:pt x="1133" y="1326"/>
                  </a:cubicBezTo>
                  <a:cubicBezTo>
                    <a:pt x="1136" y="1326"/>
                    <a:pt x="1170" y="1342"/>
                    <a:pt x="1173" y="1342"/>
                  </a:cubicBezTo>
                  <a:cubicBezTo>
                    <a:pt x="1177" y="1342"/>
                    <a:pt x="1216" y="1359"/>
                    <a:pt x="1220" y="1360"/>
                  </a:cubicBezTo>
                  <a:cubicBezTo>
                    <a:pt x="1224" y="1361"/>
                    <a:pt x="1246" y="1331"/>
                    <a:pt x="1246" y="1331"/>
                  </a:cubicBezTo>
                  <a:cubicBezTo>
                    <a:pt x="1332" y="1323"/>
                    <a:pt x="1332" y="1323"/>
                    <a:pt x="1332" y="1323"/>
                  </a:cubicBezTo>
                  <a:cubicBezTo>
                    <a:pt x="1351" y="1312"/>
                    <a:pt x="1351" y="1312"/>
                    <a:pt x="1351" y="1312"/>
                  </a:cubicBezTo>
                  <a:cubicBezTo>
                    <a:pt x="1351" y="1312"/>
                    <a:pt x="1398" y="1278"/>
                    <a:pt x="1401" y="1279"/>
                  </a:cubicBezTo>
                  <a:cubicBezTo>
                    <a:pt x="1405" y="1280"/>
                    <a:pt x="1433" y="1264"/>
                    <a:pt x="1437" y="1258"/>
                  </a:cubicBezTo>
                  <a:cubicBezTo>
                    <a:pt x="1441" y="1252"/>
                    <a:pt x="1443" y="1221"/>
                    <a:pt x="1443" y="1221"/>
                  </a:cubicBezTo>
                  <a:cubicBezTo>
                    <a:pt x="1443" y="1184"/>
                    <a:pt x="1443" y="1184"/>
                    <a:pt x="1443" y="1184"/>
                  </a:cubicBezTo>
                  <a:cubicBezTo>
                    <a:pt x="1425" y="1150"/>
                    <a:pt x="1425" y="1150"/>
                    <a:pt x="1425" y="1150"/>
                  </a:cubicBezTo>
                  <a:cubicBezTo>
                    <a:pt x="1389" y="1133"/>
                    <a:pt x="1389" y="1133"/>
                    <a:pt x="1389" y="1133"/>
                  </a:cubicBezTo>
                  <a:cubicBezTo>
                    <a:pt x="1389" y="1133"/>
                    <a:pt x="1409" y="1116"/>
                    <a:pt x="1409" y="1110"/>
                  </a:cubicBezTo>
                  <a:cubicBezTo>
                    <a:pt x="1409" y="1104"/>
                    <a:pt x="1394" y="1090"/>
                    <a:pt x="1398" y="1087"/>
                  </a:cubicBezTo>
                  <a:cubicBezTo>
                    <a:pt x="1401" y="1083"/>
                    <a:pt x="1418" y="1066"/>
                    <a:pt x="1420" y="1062"/>
                  </a:cubicBezTo>
                  <a:cubicBezTo>
                    <a:pt x="1421" y="1058"/>
                    <a:pt x="1418" y="1040"/>
                    <a:pt x="1418" y="1040"/>
                  </a:cubicBezTo>
                  <a:cubicBezTo>
                    <a:pt x="1384" y="1031"/>
                    <a:pt x="1384" y="1031"/>
                    <a:pt x="1384" y="1031"/>
                  </a:cubicBezTo>
                  <a:cubicBezTo>
                    <a:pt x="1351" y="1042"/>
                    <a:pt x="1351" y="1042"/>
                    <a:pt x="1351" y="1042"/>
                  </a:cubicBezTo>
                  <a:cubicBezTo>
                    <a:pt x="1351" y="1042"/>
                    <a:pt x="1317" y="1077"/>
                    <a:pt x="1315" y="1082"/>
                  </a:cubicBezTo>
                  <a:cubicBezTo>
                    <a:pt x="1312" y="1087"/>
                    <a:pt x="1293" y="1113"/>
                    <a:pt x="1289" y="1122"/>
                  </a:cubicBezTo>
                  <a:cubicBezTo>
                    <a:pt x="1285" y="1132"/>
                    <a:pt x="1252" y="1158"/>
                    <a:pt x="1252" y="1158"/>
                  </a:cubicBezTo>
                  <a:cubicBezTo>
                    <a:pt x="1227" y="1170"/>
                    <a:pt x="1227" y="1170"/>
                    <a:pt x="1227" y="1170"/>
                  </a:cubicBezTo>
                  <a:cubicBezTo>
                    <a:pt x="1227" y="1170"/>
                    <a:pt x="1198" y="1173"/>
                    <a:pt x="1198" y="1178"/>
                  </a:cubicBezTo>
                  <a:cubicBezTo>
                    <a:pt x="1198" y="1183"/>
                    <a:pt x="1206" y="1222"/>
                    <a:pt x="1206" y="1222"/>
                  </a:cubicBezTo>
                  <a:cubicBezTo>
                    <a:pt x="1202" y="1253"/>
                    <a:pt x="1202" y="1253"/>
                    <a:pt x="1202" y="1253"/>
                  </a:cubicBezTo>
                  <a:cubicBezTo>
                    <a:pt x="1202" y="1253"/>
                    <a:pt x="1183" y="1275"/>
                    <a:pt x="1179" y="1273"/>
                  </a:cubicBezTo>
                  <a:cubicBezTo>
                    <a:pt x="1176" y="1270"/>
                    <a:pt x="1144" y="1275"/>
                    <a:pt x="1144" y="1275"/>
                  </a:cubicBezTo>
                  <a:cubicBezTo>
                    <a:pt x="1105" y="1201"/>
                    <a:pt x="1105" y="1201"/>
                    <a:pt x="1105" y="1201"/>
                  </a:cubicBezTo>
                  <a:cubicBezTo>
                    <a:pt x="1054" y="1125"/>
                    <a:pt x="1054" y="1125"/>
                    <a:pt x="1054" y="1125"/>
                  </a:cubicBezTo>
                  <a:cubicBezTo>
                    <a:pt x="1054" y="1125"/>
                    <a:pt x="1020" y="1113"/>
                    <a:pt x="1020" y="1108"/>
                  </a:cubicBezTo>
                  <a:cubicBezTo>
                    <a:pt x="1020" y="1103"/>
                    <a:pt x="1009" y="1058"/>
                    <a:pt x="1009" y="1058"/>
                  </a:cubicBezTo>
                  <a:cubicBezTo>
                    <a:pt x="1009" y="1058"/>
                    <a:pt x="970" y="1053"/>
                    <a:pt x="970" y="1050"/>
                  </a:cubicBezTo>
                  <a:cubicBezTo>
                    <a:pt x="970" y="1046"/>
                    <a:pt x="969" y="1004"/>
                    <a:pt x="969" y="1004"/>
                  </a:cubicBezTo>
                  <a:cubicBezTo>
                    <a:pt x="939" y="988"/>
                    <a:pt x="939" y="988"/>
                    <a:pt x="939" y="988"/>
                  </a:cubicBezTo>
                  <a:cubicBezTo>
                    <a:pt x="956" y="958"/>
                    <a:pt x="956" y="958"/>
                    <a:pt x="956" y="958"/>
                  </a:cubicBezTo>
                  <a:cubicBezTo>
                    <a:pt x="975" y="931"/>
                    <a:pt x="975" y="931"/>
                    <a:pt x="975" y="931"/>
                  </a:cubicBezTo>
                  <a:cubicBezTo>
                    <a:pt x="975" y="931"/>
                    <a:pt x="995" y="905"/>
                    <a:pt x="999" y="903"/>
                  </a:cubicBezTo>
                  <a:cubicBezTo>
                    <a:pt x="1004" y="901"/>
                    <a:pt x="1028" y="881"/>
                    <a:pt x="1028" y="881"/>
                  </a:cubicBezTo>
                  <a:cubicBezTo>
                    <a:pt x="997" y="864"/>
                    <a:pt x="997" y="864"/>
                    <a:pt x="997" y="864"/>
                  </a:cubicBezTo>
                  <a:cubicBezTo>
                    <a:pt x="997" y="864"/>
                    <a:pt x="985" y="843"/>
                    <a:pt x="985" y="836"/>
                  </a:cubicBezTo>
                  <a:cubicBezTo>
                    <a:pt x="985" y="830"/>
                    <a:pt x="988" y="809"/>
                    <a:pt x="983" y="811"/>
                  </a:cubicBezTo>
                  <a:cubicBezTo>
                    <a:pt x="978" y="812"/>
                    <a:pt x="950" y="820"/>
                    <a:pt x="953" y="811"/>
                  </a:cubicBezTo>
                  <a:cubicBezTo>
                    <a:pt x="955" y="801"/>
                    <a:pt x="961" y="779"/>
                    <a:pt x="964" y="769"/>
                  </a:cubicBezTo>
                  <a:cubicBezTo>
                    <a:pt x="966" y="759"/>
                    <a:pt x="974" y="739"/>
                    <a:pt x="975" y="735"/>
                  </a:cubicBezTo>
                  <a:cubicBezTo>
                    <a:pt x="976" y="732"/>
                    <a:pt x="993" y="708"/>
                    <a:pt x="993" y="708"/>
                  </a:cubicBezTo>
                  <a:cubicBezTo>
                    <a:pt x="993" y="708"/>
                    <a:pt x="1009" y="732"/>
                    <a:pt x="1013" y="735"/>
                  </a:cubicBezTo>
                  <a:cubicBezTo>
                    <a:pt x="1017" y="739"/>
                    <a:pt x="1031" y="763"/>
                    <a:pt x="1034" y="766"/>
                  </a:cubicBezTo>
                  <a:cubicBezTo>
                    <a:pt x="1036" y="770"/>
                    <a:pt x="1066" y="769"/>
                    <a:pt x="1066" y="769"/>
                  </a:cubicBezTo>
                  <a:cubicBezTo>
                    <a:pt x="1066" y="769"/>
                    <a:pt x="1089" y="730"/>
                    <a:pt x="1092" y="727"/>
                  </a:cubicBezTo>
                  <a:cubicBezTo>
                    <a:pt x="1094" y="723"/>
                    <a:pt x="1109" y="703"/>
                    <a:pt x="1113" y="696"/>
                  </a:cubicBezTo>
                  <a:cubicBezTo>
                    <a:pt x="1117" y="689"/>
                    <a:pt x="1126" y="649"/>
                    <a:pt x="1126" y="649"/>
                  </a:cubicBezTo>
                  <a:cubicBezTo>
                    <a:pt x="1102" y="632"/>
                    <a:pt x="1102" y="632"/>
                    <a:pt x="1102" y="632"/>
                  </a:cubicBezTo>
                  <a:cubicBezTo>
                    <a:pt x="1102" y="632"/>
                    <a:pt x="1121" y="610"/>
                    <a:pt x="1137" y="600"/>
                  </a:cubicBezTo>
                  <a:cubicBezTo>
                    <a:pt x="1153" y="590"/>
                    <a:pt x="1165" y="569"/>
                    <a:pt x="1165" y="569"/>
                  </a:cubicBezTo>
                  <a:cubicBezTo>
                    <a:pt x="1171" y="537"/>
                    <a:pt x="1171" y="537"/>
                    <a:pt x="1171" y="537"/>
                  </a:cubicBezTo>
                  <a:cubicBezTo>
                    <a:pt x="1174" y="516"/>
                    <a:pt x="1174" y="516"/>
                    <a:pt x="1174" y="516"/>
                  </a:cubicBezTo>
                  <a:cubicBezTo>
                    <a:pt x="1166" y="490"/>
                    <a:pt x="1166" y="490"/>
                    <a:pt x="1166" y="490"/>
                  </a:cubicBezTo>
                  <a:cubicBezTo>
                    <a:pt x="1166" y="490"/>
                    <a:pt x="1198" y="458"/>
                    <a:pt x="1220" y="451"/>
                  </a:cubicBezTo>
                  <a:cubicBezTo>
                    <a:pt x="1242" y="443"/>
                    <a:pt x="1278" y="421"/>
                    <a:pt x="1278" y="421"/>
                  </a:cubicBezTo>
                  <a:cubicBezTo>
                    <a:pt x="1315" y="442"/>
                    <a:pt x="1315" y="442"/>
                    <a:pt x="1315" y="442"/>
                  </a:cubicBezTo>
                  <a:cubicBezTo>
                    <a:pt x="1338" y="468"/>
                    <a:pt x="1338" y="468"/>
                    <a:pt x="1338" y="468"/>
                  </a:cubicBezTo>
                  <a:cubicBezTo>
                    <a:pt x="1338" y="468"/>
                    <a:pt x="1384" y="447"/>
                    <a:pt x="1388" y="445"/>
                  </a:cubicBezTo>
                  <a:cubicBezTo>
                    <a:pt x="1391" y="442"/>
                    <a:pt x="1416" y="421"/>
                    <a:pt x="1416" y="421"/>
                  </a:cubicBezTo>
                  <a:cubicBezTo>
                    <a:pt x="1483" y="421"/>
                    <a:pt x="1483" y="421"/>
                    <a:pt x="1483" y="421"/>
                  </a:cubicBezTo>
                  <a:cubicBezTo>
                    <a:pt x="1505" y="457"/>
                    <a:pt x="1505" y="457"/>
                    <a:pt x="1505" y="457"/>
                  </a:cubicBezTo>
                  <a:cubicBezTo>
                    <a:pt x="1505" y="494"/>
                    <a:pt x="1505" y="494"/>
                    <a:pt x="1505" y="494"/>
                  </a:cubicBezTo>
                  <a:cubicBezTo>
                    <a:pt x="1550" y="494"/>
                    <a:pt x="1550" y="494"/>
                    <a:pt x="1550" y="494"/>
                  </a:cubicBezTo>
                  <a:cubicBezTo>
                    <a:pt x="1550" y="549"/>
                    <a:pt x="1550" y="549"/>
                    <a:pt x="1550" y="549"/>
                  </a:cubicBezTo>
                  <a:cubicBezTo>
                    <a:pt x="1582" y="578"/>
                    <a:pt x="1582" y="578"/>
                    <a:pt x="1582" y="578"/>
                  </a:cubicBezTo>
                  <a:cubicBezTo>
                    <a:pt x="1575" y="602"/>
                    <a:pt x="1575" y="602"/>
                    <a:pt x="1575" y="602"/>
                  </a:cubicBezTo>
                  <a:cubicBezTo>
                    <a:pt x="1575" y="602"/>
                    <a:pt x="1563" y="626"/>
                    <a:pt x="1560" y="629"/>
                  </a:cubicBezTo>
                  <a:cubicBezTo>
                    <a:pt x="1558" y="633"/>
                    <a:pt x="1544" y="673"/>
                    <a:pt x="1545" y="676"/>
                  </a:cubicBezTo>
                  <a:cubicBezTo>
                    <a:pt x="1547" y="680"/>
                    <a:pt x="1554" y="712"/>
                    <a:pt x="1554" y="716"/>
                  </a:cubicBezTo>
                  <a:cubicBezTo>
                    <a:pt x="1554" y="719"/>
                    <a:pt x="1550" y="742"/>
                    <a:pt x="1550" y="747"/>
                  </a:cubicBezTo>
                  <a:cubicBezTo>
                    <a:pt x="1550" y="751"/>
                    <a:pt x="1547" y="777"/>
                    <a:pt x="1547" y="781"/>
                  </a:cubicBezTo>
                  <a:cubicBezTo>
                    <a:pt x="1547" y="785"/>
                    <a:pt x="1568" y="819"/>
                    <a:pt x="1568" y="819"/>
                  </a:cubicBezTo>
                  <a:cubicBezTo>
                    <a:pt x="1606" y="808"/>
                    <a:pt x="1606" y="808"/>
                    <a:pt x="1606" y="808"/>
                  </a:cubicBezTo>
                  <a:cubicBezTo>
                    <a:pt x="1656" y="780"/>
                    <a:pt x="1656" y="780"/>
                    <a:pt x="1656" y="780"/>
                  </a:cubicBezTo>
                  <a:cubicBezTo>
                    <a:pt x="1687" y="764"/>
                    <a:pt x="1687" y="764"/>
                    <a:pt x="1687" y="764"/>
                  </a:cubicBezTo>
                  <a:cubicBezTo>
                    <a:pt x="1693" y="854"/>
                    <a:pt x="1693" y="854"/>
                    <a:pt x="1693" y="854"/>
                  </a:cubicBezTo>
                  <a:cubicBezTo>
                    <a:pt x="1677" y="893"/>
                    <a:pt x="1677" y="893"/>
                    <a:pt x="1677" y="893"/>
                  </a:cubicBezTo>
                  <a:cubicBezTo>
                    <a:pt x="1677" y="893"/>
                    <a:pt x="1711" y="923"/>
                    <a:pt x="1717" y="925"/>
                  </a:cubicBezTo>
                  <a:cubicBezTo>
                    <a:pt x="1724" y="926"/>
                    <a:pt x="1754" y="936"/>
                    <a:pt x="1754" y="936"/>
                  </a:cubicBezTo>
                  <a:cubicBezTo>
                    <a:pt x="1782" y="896"/>
                    <a:pt x="1782" y="896"/>
                    <a:pt x="1782" y="896"/>
                  </a:cubicBezTo>
                  <a:cubicBezTo>
                    <a:pt x="1782" y="896"/>
                    <a:pt x="1805" y="862"/>
                    <a:pt x="1807" y="859"/>
                  </a:cubicBezTo>
                  <a:cubicBezTo>
                    <a:pt x="1808" y="855"/>
                    <a:pt x="1834" y="827"/>
                    <a:pt x="1834" y="827"/>
                  </a:cubicBezTo>
                  <a:cubicBezTo>
                    <a:pt x="1821" y="812"/>
                    <a:pt x="1821" y="812"/>
                    <a:pt x="1821" y="812"/>
                  </a:cubicBezTo>
                  <a:cubicBezTo>
                    <a:pt x="1781" y="819"/>
                    <a:pt x="1781" y="819"/>
                    <a:pt x="1781" y="819"/>
                  </a:cubicBezTo>
                  <a:cubicBezTo>
                    <a:pt x="1778" y="793"/>
                    <a:pt x="1778" y="793"/>
                    <a:pt x="1778" y="793"/>
                  </a:cubicBezTo>
                  <a:cubicBezTo>
                    <a:pt x="1818" y="776"/>
                    <a:pt x="1818" y="776"/>
                    <a:pt x="1818" y="776"/>
                  </a:cubicBezTo>
                  <a:cubicBezTo>
                    <a:pt x="1839" y="760"/>
                    <a:pt x="1839" y="760"/>
                    <a:pt x="1839" y="760"/>
                  </a:cubicBezTo>
                  <a:cubicBezTo>
                    <a:pt x="1876" y="718"/>
                    <a:pt x="1876" y="718"/>
                    <a:pt x="1876" y="718"/>
                  </a:cubicBezTo>
                  <a:cubicBezTo>
                    <a:pt x="1910" y="713"/>
                    <a:pt x="1910" y="713"/>
                    <a:pt x="1910" y="713"/>
                  </a:cubicBezTo>
                  <a:cubicBezTo>
                    <a:pt x="1952" y="714"/>
                    <a:pt x="1952" y="714"/>
                    <a:pt x="1952" y="714"/>
                  </a:cubicBezTo>
                  <a:cubicBezTo>
                    <a:pt x="1984" y="782"/>
                    <a:pt x="1984" y="782"/>
                    <a:pt x="1984" y="782"/>
                  </a:cubicBezTo>
                  <a:cubicBezTo>
                    <a:pt x="2029" y="819"/>
                    <a:pt x="2029" y="819"/>
                    <a:pt x="2029" y="819"/>
                  </a:cubicBezTo>
                  <a:cubicBezTo>
                    <a:pt x="2029" y="819"/>
                    <a:pt x="2085" y="813"/>
                    <a:pt x="2089" y="812"/>
                  </a:cubicBezTo>
                  <a:cubicBezTo>
                    <a:pt x="2093" y="811"/>
                    <a:pt x="2128" y="788"/>
                    <a:pt x="2128" y="788"/>
                  </a:cubicBezTo>
                  <a:cubicBezTo>
                    <a:pt x="2159" y="776"/>
                    <a:pt x="2159" y="776"/>
                    <a:pt x="2159" y="776"/>
                  </a:cubicBezTo>
                  <a:cubicBezTo>
                    <a:pt x="2176" y="748"/>
                    <a:pt x="2176" y="748"/>
                    <a:pt x="2176" y="748"/>
                  </a:cubicBezTo>
                  <a:cubicBezTo>
                    <a:pt x="2211" y="742"/>
                    <a:pt x="2211" y="742"/>
                    <a:pt x="2211" y="742"/>
                  </a:cubicBezTo>
                  <a:cubicBezTo>
                    <a:pt x="2211" y="742"/>
                    <a:pt x="2274" y="750"/>
                    <a:pt x="2285" y="750"/>
                  </a:cubicBezTo>
                  <a:cubicBezTo>
                    <a:pt x="2296" y="750"/>
                    <a:pt x="2340" y="740"/>
                    <a:pt x="2340" y="740"/>
                  </a:cubicBezTo>
                  <a:cubicBezTo>
                    <a:pt x="2397" y="690"/>
                    <a:pt x="2397" y="690"/>
                    <a:pt x="2397" y="690"/>
                  </a:cubicBezTo>
                  <a:cubicBezTo>
                    <a:pt x="2423" y="665"/>
                    <a:pt x="2423" y="665"/>
                    <a:pt x="2423" y="665"/>
                  </a:cubicBezTo>
                  <a:cubicBezTo>
                    <a:pt x="2423" y="665"/>
                    <a:pt x="2417" y="624"/>
                    <a:pt x="2413" y="624"/>
                  </a:cubicBezTo>
                  <a:cubicBezTo>
                    <a:pt x="2409" y="624"/>
                    <a:pt x="2366" y="565"/>
                    <a:pt x="2366" y="565"/>
                  </a:cubicBezTo>
                  <a:cubicBezTo>
                    <a:pt x="2366" y="565"/>
                    <a:pt x="2310" y="511"/>
                    <a:pt x="2306" y="511"/>
                  </a:cubicBezTo>
                  <a:cubicBezTo>
                    <a:pt x="2302" y="511"/>
                    <a:pt x="2265" y="502"/>
                    <a:pt x="2265" y="502"/>
                  </a:cubicBezTo>
                  <a:cubicBezTo>
                    <a:pt x="2207" y="517"/>
                    <a:pt x="2207" y="517"/>
                    <a:pt x="2207" y="517"/>
                  </a:cubicBezTo>
                  <a:cubicBezTo>
                    <a:pt x="2154" y="517"/>
                    <a:pt x="2154" y="517"/>
                    <a:pt x="2154" y="517"/>
                  </a:cubicBezTo>
                  <a:cubicBezTo>
                    <a:pt x="2095" y="528"/>
                    <a:pt x="2095" y="528"/>
                    <a:pt x="2095" y="528"/>
                  </a:cubicBezTo>
                  <a:cubicBezTo>
                    <a:pt x="2046" y="538"/>
                    <a:pt x="2046" y="538"/>
                    <a:pt x="2046" y="538"/>
                  </a:cubicBezTo>
                  <a:cubicBezTo>
                    <a:pt x="2024" y="536"/>
                    <a:pt x="2024" y="536"/>
                    <a:pt x="2024" y="536"/>
                  </a:cubicBezTo>
                  <a:cubicBezTo>
                    <a:pt x="2026" y="474"/>
                    <a:pt x="2026" y="474"/>
                    <a:pt x="2026" y="474"/>
                  </a:cubicBezTo>
                  <a:cubicBezTo>
                    <a:pt x="2017" y="438"/>
                    <a:pt x="2017" y="438"/>
                    <a:pt x="2017" y="438"/>
                  </a:cubicBezTo>
                  <a:cubicBezTo>
                    <a:pt x="2021" y="421"/>
                    <a:pt x="2021" y="421"/>
                    <a:pt x="2021" y="421"/>
                  </a:cubicBezTo>
                  <a:cubicBezTo>
                    <a:pt x="2090" y="415"/>
                    <a:pt x="2090" y="415"/>
                    <a:pt x="2090" y="415"/>
                  </a:cubicBezTo>
                  <a:cubicBezTo>
                    <a:pt x="2090" y="415"/>
                    <a:pt x="2126" y="409"/>
                    <a:pt x="2130" y="409"/>
                  </a:cubicBezTo>
                  <a:cubicBezTo>
                    <a:pt x="2133" y="409"/>
                    <a:pt x="2167" y="371"/>
                    <a:pt x="2167" y="371"/>
                  </a:cubicBezTo>
                  <a:cubicBezTo>
                    <a:pt x="2183" y="347"/>
                    <a:pt x="2183" y="347"/>
                    <a:pt x="2183" y="347"/>
                  </a:cubicBezTo>
                  <a:cubicBezTo>
                    <a:pt x="2159" y="310"/>
                    <a:pt x="2159" y="310"/>
                    <a:pt x="2159" y="310"/>
                  </a:cubicBezTo>
                  <a:cubicBezTo>
                    <a:pt x="2111" y="310"/>
                    <a:pt x="2111" y="310"/>
                    <a:pt x="2111" y="310"/>
                  </a:cubicBezTo>
                  <a:cubicBezTo>
                    <a:pt x="2056" y="304"/>
                    <a:pt x="2056" y="304"/>
                    <a:pt x="2056" y="304"/>
                  </a:cubicBezTo>
                  <a:cubicBezTo>
                    <a:pt x="2033" y="304"/>
                    <a:pt x="2033" y="304"/>
                    <a:pt x="2033" y="304"/>
                  </a:cubicBezTo>
                  <a:cubicBezTo>
                    <a:pt x="1923" y="470"/>
                    <a:pt x="1923" y="470"/>
                    <a:pt x="1923" y="470"/>
                  </a:cubicBezTo>
                  <a:cubicBezTo>
                    <a:pt x="1877" y="467"/>
                    <a:pt x="1877" y="467"/>
                    <a:pt x="1877" y="467"/>
                  </a:cubicBezTo>
                  <a:cubicBezTo>
                    <a:pt x="1846" y="437"/>
                    <a:pt x="1846" y="437"/>
                    <a:pt x="1846" y="437"/>
                  </a:cubicBezTo>
                  <a:cubicBezTo>
                    <a:pt x="1818" y="404"/>
                    <a:pt x="1818" y="404"/>
                    <a:pt x="1818" y="404"/>
                  </a:cubicBezTo>
                  <a:cubicBezTo>
                    <a:pt x="1841" y="374"/>
                    <a:pt x="1841" y="374"/>
                    <a:pt x="1841" y="374"/>
                  </a:cubicBezTo>
                  <a:cubicBezTo>
                    <a:pt x="1849" y="355"/>
                    <a:pt x="1849" y="355"/>
                    <a:pt x="1849" y="355"/>
                  </a:cubicBezTo>
                  <a:cubicBezTo>
                    <a:pt x="1815" y="329"/>
                    <a:pt x="1815" y="329"/>
                    <a:pt x="1815" y="329"/>
                  </a:cubicBezTo>
                  <a:cubicBezTo>
                    <a:pt x="1847" y="313"/>
                    <a:pt x="1847" y="313"/>
                    <a:pt x="1847" y="313"/>
                  </a:cubicBezTo>
                  <a:cubicBezTo>
                    <a:pt x="1878" y="304"/>
                    <a:pt x="1878" y="304"/>
                    <a:pt x="1878" y="304"/>
                  </a:cubicBezTo>
                  <a:cubicBezTo>
                    <a:pt x="1878" y="304"/>
                    <a:pt x="1923" y="271"/>
                    <a:pt x="1924" y="267"/>
                  </a:cubicBezTo>
                  <a:cubicBezTo>
                    <a:pt x="1925" y="263"/>
                    <a:pt x="1945" y="240"/>
                    <a:pt x="1945" y="236"/>
                  </a:cubicBezTo>
                  <a:cubicBezTo>
                    <a:pt x="1945" y="233"/>
                    <a:pt x="1939" y="205"/>
                    <a:pt x="1935" y="204"/>
                  </a:cubicBezTo>
                  <a:cubicBezTo>
                    <a:pt x="1931" y="203"/>
                    <a:pt x="1895" y="204"/>
                    <a:pt x="1895" y="204"/>
                  </a:cubicBezTo>
                  <a:cubicBezTo>
                    <a:pt x="1849" y="204"/>
                    <a:pt x="1849" y="204"/>
                    <a:pt x="1849" y="204"/>
                  </a:cubicBezTo>
                  <a:cubicBezTo>
                    <a:pt x="1849" y="204"/>
                    <a:pt x="1815" y="235"/>
                    <a:pt x="1812" y="236"/>
                  </a:cubicBezTo>
                  <a:cubicBezTo>
                    <a:pt x="1808" y="238"/>
                    <a:pt x="1756" y="228"/>
                    <a:pt x="1756" y="228"/>
                  </a:cubicBezTo>
                  <a:cubicBezTo>
                    <a:pt x="1717" y="260"/>
                    <a:pt x="1717" y="260"/>
                    <a:pt x="1717" y="260"/>
                  </a:cubicBezTo>
                  <a:cubicBezTo>
                    <a:pt x="1693" y="245"/>
                    <a:pt x="1693" y="245"/>
                    <a:pt x="1693" y="245"/>
                  </a:cubicBezTo>
                  <a:cubicBezTo>
                    <a:pt x="1667" y="176"/>
                    <a:pt x="1667" y="176"/>
                    <a:pt x="1667" y="176"/>
                  </a:cubicBezTo>
                  <a:cubicBezTo>
                    <a:pt x="1686" y="112"/>
                    <a:pt x="1686" y="112"/>
                    <a:pt x="1686" y="112"/>
                  </a:cubicBezTo>
                  <a:cubicBezTo>
                    <a:pt x="1690" y="86"/>
                    <a:pt x="1690" y="86"/>
                    <a:pt x="1690" y="86"/>
                  </a:cubicBezTo>
                  <a:cubicBezTo>
                    <a:pt x="1686" y="50"/>
                    <a:pt x="1686" y="50"/>
                    <a:pt x="1686" y="50"/>
                  </a:cubicBezTo>
                  <a:cubicBezTo>
                    <a:pt x="1698" y="22"/>
                    <a:pt x="1698" y="22"/>
                    <a:pt x="1698" y="22"/>
                  </a:cubicBezTo>
                  <a:cubicBezTo>
                    <a:pt x="1662" y="35"/>
                    <a:pt x="1662" y="35"/>
                    <a:pt x="1662" y="35"/>
                  </a:cubicBezTo>
                  <a:cubicBezTo>
                    <a:pt x="1597" y="64"/>
                    <a:pt x="1597" y="64"/>
                    <a:pt x="1597" y="64"/>
                  </a:cubicBezTo>
                  <a:cubicBezTo>
                    <a:pt x="1554" y="16"/>
                    <a:pt x="1554" y="16"/>
                    <a:pt x="1554" y="16"/>
                  </a:cubicBezTo>
                  <a:cubicBezTo>
                    <a:pt x="1520" y="42"/>
                    <a:pt x="1520" y="42"/>
                    <a:pt x="1520" y="42"/>
                  </a:cubicBezTo>
                  <a:cubicBezTo>
                    <a:pt x="1485" y="42"/>
                    <a:pt x="1485" y="42"/>
                    <a:pt x="1485" y="42"/>
                  </a:cubicBezTo>
                  <a:cubicBezTo>
                    <a:pt x="1462" y="58"/>
                    <a:pt x="1462" y="58"/>
                    <a:pt x="1462" y="58"/>
                  </a:cubicBezTo>
                  <a:cubicBezTo>
                    <a:pt x="1428" y="99"/>
                    <a:pt x="1428" y="99"/>
                    <a:pt x="1428" y="99"/>
                  </a:cubicBezTo>
                  <a:cubicBezTo>
                    <a:pt x="1213" y="99"/>
                    <a:pt x="1213" y="99"/>
                    <a:pt x="1213" y="99"/>
                  </a:cubicBezTo>
                  <a:cubicBezTo>
                    <a:pt x="1213" y="99"/>
                    <a:pt x="1203" y="66"/>
                    <a:pt x="1203" y="62"/>
                  </a:cubicBezTo>
                  <a:cubicBezTo>
                    <a:pt x="1203" y="59"/>
                    <a:pt x="1215" y="26"/>
                    <a:pt x="1215" y="22"/>
                  </a:cubicBezTo>
                  <a:cubicBezTo>
                    <a:pt x="1215" y="18"/>
                    <a:pt x="1182" y="0"/>
                    <a:pt x="1178" y="0"/>
                  </a:cubicBezTo>
                  <a:cubicBezTo>
                    <a:pt x="1174" y="0"/>
                    <a:pt x="1118" y="37"/>
                    <a:pt x="1118" y="37"/>
                  </a:cubicBezTo>
                  <a:cubicBezTo>
                    <a:pt x="1102" y="54"/>
                    <a:pt x="1102" y="54"/>
                    <a:pt x="1102" y="54"/>
                  </a:cubicBezTo>
                  <a:cubicBezTo>
                    <a:pt x="1056" y="76"/>
                    <a:pt x="1056" y="76"/>
                    <a:pt x="1056" y="76"/>
                  </a:cubicBezTo>
                  <a:cubicBezTo>
                    <a:pt x="1028" y="113"/>
                    <a:pt x="1028" y="113"/>
                    <a:pt x="1028" y="113"/>
                  </a:cubicBezTo>
                  <a:cubicBezTo>
                    <a:pt x="987" y="119"/>
                    <a:pt x="987" y="119"/>
                    <a:pt x="987" y="119"/>
                  </a:cubicBezTo>
                  <a:cubicBezTo>
                    <a:pt x="978" y="146"/>
                    <a:pt x="978" y="146"/>
                    <a:pt x="978" y="146"/>
                  </a:cubicBezTo>
                  <a:cubicBezTo>
                    <a:pt x="916" y="149"/>
                    <a:pt x="916" y="149"/>
                    <a:pt x="916" y="149"/>
                  </a:cubicBezTo>
                  <a:cubicBezTo>
                    <a:pt x="844" y="193"/>
                    <a:pt x="844" y="193"/>
                    <a:pt x="844" y="193"/>
                  </a:cubicBezTo>
                  <a:cubicBezTo>
                    <a:pt x="829" y="221"/>
                    <a:pt x="829" y="221"/>
                    <a:pt x="829" y="221"/>
                  </a:cubicBezTo>
                  <a:cubicBezTo>
                    <a:pt x="844" y="249"/>
                    <a:pt x="844" y="249"/>
                    <a:pt x="844" y="249"/>
                  </a:cubicBezTo>
                  <a:cubicBezTo>
                    <a:pt x="876" y="250"/>
                    <a:pt x="876" y="250"/>
                    <a:pt x="876" y="250"/>
                  </a:cubicBezTo>
                  <a:cubicBezTo>
                    <a:pt x="901" y="262"/>
                    <a:pt x="901" y="262"/>
                    <a:pt x="901" y="262"/>
                  </a:cubicBezTo>
                  <a:cubicBezTo>
                    <a:pt x="896" y="321"/>
                    <a:pt x="896" y="321"/>
                    <a:pt x="896" y="321"/>
                  </a:cubicBezTo>
                  <a:cubicBezTo>
                    <a:pt x="916" y="331"/>
                    <a:pt x="916" y="331"/>
                    <a:pt x="916" y="331"/>
                  </a:cubicBezTo>
                  <a:cubicBezTo>
                    <a:pt x="907" y="409"/>
                    <a:pt x="907" y="409"/>
                    <a:pt x="907" y="409"/>
                  </a:cubicBezTo>
                  <a:cubicBezTo>
                    <a:pt x="923" y="436"/>
                    <a:pt x="923" y="436"/>
                    <a:pt x="923" y="436"/>
                  </a:cubicBezTo>
                  <a:cubicBezTo>
                    <a:pt x="930" y="467"/>
                    <a:pt x="930" y="467"/>
                    <a:pt x="930" y="467"/>
                  </a:cubicBezTo>
                  <a:cubicBezTo>
                    <a:pt x="930" y="467"/>
                    <a:pt x="886" y="515"/>
                    <a:pt x="882" y="516"/>
                  </a:cubicBezTo>
                  <a:cubicBezTo>
                    <a:pt x="879" y="517"/>
                    <a:pt x="832" y="527"/>
                    <a:pt x="832" y="527"/>
                  </a:cubicBezTo>
                  <a:cubicBezTo>
                    <a:pt x="806" y="542"/>
                    <a:pt x="806" y="542"/>
                    <a:pt x="806" y="542"/>
                  </a:cubicBezTo>
                  <a:cubicBezTo>
                    <a:pt x="797" y="585"/>
                    <a:pt x="797" y="585"/>
                    <a:pt x="797" y="585"/>
                  </a:cubicBezTo>
                  <a:cubicBezTo>
                    <a:pt x="749" y="634"/>
                    <a:pt x="749" y="634"/>
                    <a:pt x="749" y="634"/>
                  </a:cubicBezTo>
                  <a:cubicBezTo>
                    <a:pt x="684" y="605"/>
                    <a:pt x="684" y="605"/>
                    <a:pt x="684" y="605"/>
                  </a:cubicBezTo>
                  <a:cubicBezTo>
                    <a:pt x="631" y="608"/>
                    <a:pt x="631" y="608"/>
                    <a:pt x="631" y="608"/>
                  </a:cubicBezTo>
                  <a:cubicBezTo>
                    <a:pt x="612" y="645"/>
                    <a:pt x="612" y="645"/>
                    <a:pt x="612" y="645"/>
                  </a:cubicBezTo>
                  <a:cubicBezTo>
                    <a:pt x="558" y="735"/>
                    <a:pt x="558" y="735"/>
                    <a:pt x="558" y="735"/>
                  </a:cubicBezTo>
                  <a:cubicBezTo>
                    <a:pt x="535" y="763"/>
                    <a:pt x="535" y="763"/>
                    <a:pt x="535" y="763"/>
                  </a:cubicBezTo>
                  <a:cubicBezTo>
                    <a:pt x="486" y="795"/>
                    <a:pt x="486" y="795"/>
                    <a:pt x="486" y="795"/>
                  </a:cubicBezTo>
                  <a:cubicBezTo>
                    <a:pt x="437" y="812"/>
                    <a:pt x="437" y="812"/>
                    <a:pt x="437" y="812"/>
                  </a:cubicBezTo>
                  <a:cubicBezTo>
                    <a:pt x="399" y="830"/>
                    <a:pt x="399" y="830"/>
                    <a:pt x="399" y="830"/>
                  </a:cubicBezTo>
                  <a:cubicBezTo>
                    <a:pt x="451" y="893"/>
                    <a:pt x="451" y="893"/>
                    <a:pt x="451" y="893"/>
                  </a:cubicBezTo>
                  <a:cubicBezTo>
                    <a:pt x="505" y="896"/>
                    <a:pt x="505" y="896"/>
                    <a:pt x="505" y="896"/>
                  </a:cubicBezTo>
                  <a:cubicBezTo>
                    <a:pt x="527" y="907"/>
                    <a:pt x="527" y="907"/>
                    <a:pt x="527" y="907"/>
                  </a:cubicBezTo>
                  <a:cubicBezTo>
                    <a:pt x="527" y="944"/>
                    <a:pt x="527" y="944"/>
                    <a:pt x="527" y="944"/>
                  </a:cubicBezTo>
                  <a:cubicBezTo>
                    <a:pt x="541" y="961"/>
                    <a:pt x="541" y="961"/>
                    <a:pt x="541" y="961"/>
                  </a:cubicBezTo>
                  <a:cubicBezTo>
                    <a:pt x="513" y="975"/>
                    <a:pt x="513" y="975"/>
                    <a:pt x="513" y="975"/>
                  </a:cubicBezTo>
                  <a:cubicBezTo>
                    <a:pt x="447" y="978"/>
                    <a:pt x="447" y="978"/>
                    <a:pt x="447" y="978"/>
                  </a:cubicBezTo>
                  <a:cubicBezTo>
                    <a:pt x="418" y="1019"/>
                    <a:pt x="418" y="1019"/>
                    <a:pt x="418" y="1019"/>
                  </a:cubicBezTo>
                  <a:cubicBezTo>
                    <a:pt x="409" y="1052"/>
                    <a:pt x="409" y="1052"/>
                    <a:pt x="409" y="1052"/>
                  </a:cubicBezTo>
                  <a:cubicBezTo>
                    <a:pt x="449" y="1044"/>
                    <a:pt x="449" y="1044"/>
                    <a:pt x="449" y="1044"/>
                  </a:cubicBezTo>
                  <a:cubicBezTo>
                    <a:pt x="476" y="1051"/>
                    <a:pt x="476" y="1051"/>
                    <a:pt x="476" y="1051"/>
                  </a:cubicBezTo>
                  <a:cubicBezTo>
                    <a:pt x="486" y="1083"/>
                    <a:pt x="486" y="1083"/>
                    <a:pt x="486" y="1083"/>
                  </a:cubicBezTo>
                  <a:cubicBezTo>
                    <a:pt x="416" y="1132"/>
                    <a:pt x="416" y="1132"/>
                    <a:pt x="416" y="1132"/>
                  </a:cubicBezTo>
                  <a:cubicBezTo>
                    <a:pt x="388" y="1111"/>
                    <a:pt x="388" y="1111"/>
                    <a:pt x="388" y="1111"/>
                  </a:cubicBezTo>
                  <a:cubicBezTo>
                    <a:pt x="388" y="1111"/>
                    <a:pt x="341" y="1145"/>
                    <a:pt x="338" y="1145"/>
                  </a:cubicBezTo>
                  <a:cubicBezTo>
                    <a:pt x="334" y="1145"/>
                    <a:pt x="290" y="1166"/>
                    <a:pt x="290" y="1166"/>
                  </a:cubicBezTo>
                  <a:cubicBezTo>
                    <a:pt x="243" y="1166"/>
                    <a:pt x="243" y="1166"/>
                    <a:pt x="243" y="1166"/>
                  </a:cubicBezTo>
                  <a:cubicBezTo>
                    <a:pt x="219" y="1182"/>
                    <a:pt x="219" y="1182"/>
                    <a:pt x="219" y="1182"/>
                  </a:cubicBezTo>
                  <a:cubicBezTo>
                    <a:pt x="191" y="1194"/>
                    <a:pt x="191" y="1194"/>
                    <a:pt x="191" y="1194"/>
                  </a:cubicBezTo>
                  <a:cubicBezTo>
                    <a:pt x="169" y="1210"/>
                    <a:pt x="169" y="1210"/>
                    <a:pt x="169" y="1210"/>
                  </a:cubicBezTo>
                  <a:cubicBezTo>
                    <a:pt x="169" y="1257"/>
                    <a:pt x="169" y="1257"/>
                    <a:pt x="169" y="1257"/>
                  </a:cubicBezTo>
                  <a:cubicBezTo>
                    <a:pt x="112" y="1242"/>
                    <a:pt x="112" y="1242"/>
                    <a:pt x="112" y="1242"/>
                  </a:cubicBezTo>
                  <a:cubicBezTo>
                    <a:pt x="57" y="1275"/>
                    <a:pt x="57" y="1275"/>
                    <a:pt x="57" y="1275"/>
                  </a:cubicBezTo>
                  <a:cubicBezTo>
                    <a:pt x="0" y="1296"/>
                    <a:pt x="0" y="1296"/>
                    <a:pt x="0" y="1296"/>
                  </a:cubicBezTo>
                  <a:cubicBezTo>
                    <a:pt x="0" y="1401"/>
                    <a:pt x="0" y="1401"/>
                    <a:pt x="0" y="1401"/>
                  </a:cubicBezTo>
                  <a:cubicBezTo>
                    <a:pt x="38" y="1454"/>
                    <a:pt x="38" y="1454"/>
                    <a:pt x="38" y="1454"/>
                  </a:cubicBezTo>
                  <a:cubicBezTo>
                    <a:pt x="106" y="1447"/>
                    <a:pt x="106" y="1447"/>
                    <a:pt x="106" y="1447"/>
                  </a:cubicBezTo>
                  <a:cubicBezTo>
                    <a:pt x="143" y="1458"/>
                    <a:pt x="143" y="1458"/>
                    <a:pt x="143" y="1458"/>
                  </a:cubicBezTo>
                  <a:cubicBezTo>
                    <a:pt x="191" y="1504"/>
                    <a:pt x="191" y="1504"/>
                    <a:pt x="191" y="1504"/>
                  </a:cubicBezTo>
                  <a:cubicBezTo>
                    <a:pt x="190" y="1543"/>
                    <a:pt x="190" y="1543"/>
                    <a:pt x="190" y="1543"/>
                  </a:cubicBezTo>
                  <a:cubicBezTo>
                    <a:pt x="221" y="1572"/>
                    <a:pt x="221" y="1572"/>
                    <a:pt x="221" y="1572"/>
                  </a:cubicBezTo>
                  <a:lnTo>
                    <a:pt x="219" y="1603"/>
                  </a:lnTo>
                  <a:close/>
                </a:path>
              </a:pathLst>
            </a:custGeom>
            <a:noFill/>
            <a:ln w="9525" cap="flat">
              <a:solidFill>
                <a:srgbClr val="9A817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495" tIns="34248" rIns="68495" bIns="34248" numCol="1" anchor="t" anchorCtr="0" compatLnSpc="1">
              <a:prstTxWarp prst="textNoShape">
                <a:avLst/>
              </a:prstTxWarp>
            </a:bodyPr>
            <a:lstStyle/>
            <a:p>
              <a:endParaRPr lang="pt-BR" sz="1348"/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1685925" y="4929981"/>
              <a:ext cx="101600" cy="415925"/>
            </a:xfrm>
            <a:custGeom>
              <a:avLst/>
              <a:gdLst>
                <a:gd name="T0" fmla="*/ 13 w 64"/>
                <a:gd name="T1" fmla="*/ 0 h 262"/>
                <a:gd name="T2" fmla="*/ 55 w 64"/>
                <a:gd name="T3" fmla="*/ 65 h 262"/>
                <a:gd name="T4" fmla="*/ 55 w 64"/>
                <a:gd name="T5" fmla="*/ 121 h 262"/>
                <a:gd name="T6" fmla="*/ 21 w 64"/>
                <a:gd name="T7" fmla="*/ 163 h 262"/>
                <a:gd name="T8" fmla="*/ 0 w 64"/>
                <a:gd name="T9" fmla="*/ 193 h 262"/>
                <a:gd name="T10" fmla="*/ 13 w 64"/>
                <a:gd name="T11" fmla="*/ 226 h 262"/>
                <a:gd name="T12" fmla="*/ 55 w 64"/>
                <a:gd name="T13" fmla="*/ 237 h 262"/>
                <a:gd name="T14" fmla="*/ 64 w 64"/>
                <a:gd name="T15" fmla="*/ 262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4" h="262">
                  <a:moveTo>
                    <a:pt x="13" y="0"/>
                  </a:moveTo>
                  <a:lnTo>
                    <a:pt x="55" y="65"/>
                  </a:lnTo>
                  <a:lnTo>
                    <a:pt x="55" y="121"/>
                  </a:lnTo>
                  <a:lnTo>
                    <a:pt x="21" y="163"/>
                  </a:lnTo>
                  <a:lnTo>
                    <a:pt x="0" y="193"/>
                  </a:lnTo>
                  <a:lnTo>
                    <a:pt x="13" y="226"/>
                  </a:lnTo>
                  <a:lnTo>
                    <a:pt x="55" y="237"/>
                  </a:lnTo>
                  <a:lnTo>
                    <a:pt x="64" y="262"/>
                  </a:lnTo>
                </a:path>
              </a:pathLst>
            </a:custGeom>
            <a:noFill/>
            <a:ln w="9525" cap="flat">
              <a:solidFill>
                <a:srgbClr val="A8938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495" tIns="34248" rIns="68495" bIns="34248" numCol="1" anchor="t" anchorCtr="0" compatLnSpc="1">
              <a:prstTxWarp prst="textNoShape">
                <a:avLst/>
              </a:prstTxWarp>
            </a:bodyPr>
            <a:lstStyle/>
            <a:p>
              <a:endParaRPr lang="pt-BR" sz="1348"/>
            </a:p>
          </p:txBody>
        </p:sp>
        <p:sp>
          <p:nvSpPr>
            <p:cNvPr id="14" name="Freeform 14"/>
            <p:cNvSpPr>
              <a:spLocks/>
            </p:cNvSpPr>
            <p:nvPr/>
          </p:nvSpPr>
          <p:spPr bwMode="auto">
            <a:xfrm>
              <a:off x="2265363" y="5017294"/>
              <a:ext cx="87313" cy="206375"/>
            </a:xfrm>
            <a:custGeom>
              <a:avLst/>
              <a:gdLst>
                <a:gd name="T0" fmla="*/ 55 w 55"/>
                <a:gd name="T1" fmla="*/ 130 h 130"/>
                <a:gd name="T2" fmla="*/ 44 w 55"/>
                <a:gd name="T3" fmla="*/ 108 h 130"/>
                <a:gd name="T4" fmla="*/ 8 w 55"/>
                <a:gd name="T5" fmla="*/ 86 h 130"/>
                <a:gd name="T6" fmla="*/ 0 w 55"/>
                <a:gd name="T7" fmla="*/ 36 h 130"/>
                <a:gd name="T8" fmla="*/ 0 w 55"/>
                <a:gd name="T9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130">
                  <a:moveTo>
                    <a:pt x="55" y="130"/>
                  </a:moveTo>
                  <a:lnTo>
                    <a:pt x="44" y="108"/>
                  </a:lnTo>
                  <a:lnTo>
                    <a:pt x="8" y="86"/>
                  </a:lnTo>
                  <a:lnTo>
                    <a:pt x="0" y="36"/>
                  </a:ln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rgbClr val="A8938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495" tIns="34248" rIns="68495" bIns="34248" numCol="1" anchor="t" anchorCtr="0" compatLnSpc="1">
              <a:prstTxWarp prst="textNoShape">
                <a:avLst/>
              </a:prstTxWarp>
            </a:bodyPr>
            <a:lstStyle/>
            <a:p>
              <a:endParaRPr lang="pt-BR" sz="1348"/>
            </a:p>
          </p:txBody>
        </p:sp>
        <p:sp>
          <p:nvSpPr>
            <p:cNvPr id="15" name="Freeform 15"/>
            <p:cNvSpPr>
              <a:spLocks/>
            </p:cNvSpPr>
            <p:nvPr/>
          </p:nvSpPr>
          <p:spPr bwMode="auto">
            <a:xfrm>
              <a:off x="2419350" y="4899819"/>
              <a:ext cx="274638" cy="306388"/>
            </a:xfrm>
            <a:custGeom>
              <a:avLst/>
              <a:gdLst>
                <a:gd name="T0" fmla="*/ 0 w 173"/>
                <a:gd name="T1" fmla="*/ 193 h 193"/>
                <a:gd name="T2" fmla="*/ 13 w 173"/>
                <a:gd name="T3" fmla="*/ 151 h 193"/>
                <a:gd name="T4" fmla="*/ 66 w 173"/>
                <a:gd name="T5" fmla="*/ 140 h 193"/>
                <a:gd name="T6" fmla="*/ 87 w 173"/>
                <a:gd name="T7" fmla="*/ 82 h 193"/>
                <a:gd name="T8" fmla="*/ 149 w 173"/>
                <a:gd name="T9" fmla="*/ 51 h 193"/>
                <a:gd name="T10" fmla="*/ 173 w 173"/>
                <a:gd name="T11" fmla="*/ 29 h 193"/>
                <a:gd name="T12" fmla="*/ 166 w 173"/>
                <a:gd name="T13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3" h="193">
                  <a:moveTo>
                    <a:pt x="0" y="193"/>
                  </a:moveTo>
                  <a:lnTo>
                    <a:pt x="13" y="151"/>
                  </a:lnTo>
                  <a:lnTo>
                    <a:pt x="66" y="140"/>
                  </a:lnTo>
                  <a:lnTo>
                    <a:pt x="87" y="82"/>
                  </a:lnTo>
                  <a:lnTo>
                    <a:pt x="149" y="51"/>
                  </a:lnTo>
                  <a:lnTo>
                    <a:pt x="173" y="29"/>
                  </a:lnTo>
                  <a:lnTo>
                    <a:pt x="166" y="0"/>
                  </a:lnTo>
                </a:path>
              </a:pathLst>
            </a:custGeom>
            <a:noFill/>
            <a:ln w="9525" cap="flat">
              <a:solidFill>
                <a:srgbClr val="A8938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495" tIns="34248" rIns="68495" bIns="34248" numCol="1" anchor="t" anchorCtr="0" compatLnSpc="1">
              <a:prstTxWarp prst="textNoShape">
                <a:avLst/>
              </a:prstTxWarp>
            </a:bodyPr>
            <a:lstStyle/>
            <a:p>
              <a:endParaRPr lang="pt-BR" sz="1348"/>
            </a:p>
          </p:txBody>
        </p:sp>
        <p:sp>
          <p:nvSpPr>
            <p:cNvPr id="16" name="Freeform 16"/>
            <p:cNvSpPr>
              <a:spLocks/>
            </p:cNvSpPr>
            <p:nvPr/>
          </p:nvSpPr>
          <p:spPr bwMode="auto">
            <a:xfrm>
              <a:off x="2482850" y="4539456"/>
              <a:ext cx="452438" cy="285750"/>
            </a:xfrm>
            <a:custGeom>
              <a:avLst/>
              <a:gdLst>
                <a:gd name="T0" fmla="*/ 165 w 182"/>
                <a:gd name="T1" fmla="*/ 115 h 115"/>
                <a:gd name="T2" fmla="*/ 151 w 182"/>
                <a:gd name="T3" fmla="*/ 67 h 115"/>
                <a:gd name="T4" fmla="*/ 143 w 182"/>
                <a:gd name="T5" fmla="*/ 44 h 115"/>
                <a:gd name="T6" fmla="*/ 171 w 182"/>
                <a:gd name="T7" fmla="*/ 32 h 115"/>
                <a:gd name="T8" fmla="*/ 182 w 182"/>
                <a:gd name="T9" fmla="*/ 1 h 115"/>
                <a:gd name="T10" fmla="*/ 130 w 182"/>
                <a:gd name="T11" fmla="*/ 6 h 115"/>
                <a:gd name="T12" fmla="*/ 85 w 182"/>
                <a:gd name="T13" fmla="*/ 1 h 115"/>
                <a:gd name="T14" fmla="*/ 57 w 182"/>
                <a:gd name="T15" fmla="*/ 6 h 115"/>
                <a:gd name="T16" fmla="*/ 0 w 182"/>
                <a:gd name="T17" fmla="*/ 4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2" h="115">
                  <a:moveTo>
                    <a:pt x="165" y="115"/>
                  </a:moveTo>
                  <a:cubicBezTo>
                    <a:pt x="151" y="67"/>
                    <a:pt x="151" y="67"/>
                    <a:pt x="151" y="67"/>
                  </a:cubicBezTo>
                  <a:cubicBezTo>
                    <a:pt x="143" y="44"/>
                    <a:pt x="143" y="44"/>
                    <a:pt x="143" y="44"/>
                  </a:cubicBezTo>
                  <a:cubicBezTo>
                    <a:pt x="171" y="32"/>
                    <a:pt x="171" y="32"/>
                    <a:pt x="171" y="32"/>
                  </a:cubicBezTo>
                  <a:cubicBezTo>
                    <a:pt x="182" y="1"/>
                    <a:pt x="182" y="1"/>
                    <a:pt x="182" y="1"/>
                  </a:cubicBezTo>
                  <a:cubicBezTo>
                    <a:pt x="130" y="6"/>
                    <a:pt x="130" y="6"/>
                    <a:pt x="130" y="6"/>
                  </a:cubicBezTo>
                  <a:cubicBezTo>
                    <a:pt x="130" y="6"/>
                    <a:pt x="86" y="0"/>
                    <a:pt x="85" y="1"/>
                  </a:cubicBezTo>
                  <a:cubicBezTo>
                    <a:pt x="85" y="2"/>
                    <a:pt x="57" y="6"/>
                    <a:pt x="57" y="6"/>
                  </a:cubicBezTo>
                  <a:cubicBezTo>
                    <a:pt x="0" y="47"/>
                    <a:pt x="0" y="47"/>
                    <a:pt x="0" y="47"/>
                  </a:cubicBezTo>
                </a:path>
              </a:pathLst>
            </a:custGeom>
            <a:noFill/>
            <a:ln w="9525" cap="flat">
              <a:solidFill>
                <a:srgbClr val="9A817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495" tIns="34248" rIns="68495" bIns="34248" numCol="1" anchor="t" anchorCtr="0" compatLnSpc="1">
              <a:prstTxWarp prst="textNoShape">
                <a:avLst/>
              </a:prstTxWarp>
            </a:bodyPr>
            <a:lstStyle/>
            <a:p>
              <a:endParaRPr lang="pt-BR" sz="1348"/>
            </a:p>
          </p:txBody>
        </p:sp>
        <p:sp>
          <p:nvSpPr>
            <p:cNvPr id="17" name="Freeform 17"/>
            <p:cNvSpPr>
              <a:spLocks/>
            </p:cNvSpPr>
            <p:nvPr/>
          </p:nvSpPr>
          <p:spPr bwMode="auto">
            <a:xfrm>
              <a:off x="2798763" y="3886994"/>
              <a:ext cx="792163" cy="446088"/>
            </a:xfrm>
            <a:custGeom>
              <a:avLst/>
              <a:gdLst>
                <a:gd name="T0" fmla="*/ 0 w 499"/>
                <a:gd name="T1" fmla="*/ 88 h 281"/>
                <a:gd name="T2" fmla="*/ 73 w 499"/>
                <a:gd name="T3" fmla="*/ 52 h 281"/>
                <a:gd name="T4" fmla="*/ 120 w 499"/>
                <a:gd name="T5" fmla="*/ 0 h 281"/>
                <a:gd name="T6" fmla="*/ 178 w 499"/>
                <a:gd name="T7" fmla="*/ 32 h 281"/>
                <a:gd name="T8" fmla="*/ 233 w 499"/>
                <a:gd name="T9" fmla="*/ 58 h 281"/>
                <a:gd name="T10" fmla="*/ 330 w 499"/>
                <a:gd name="T11" fmla="*/ 69 h 281"/>
                <a:gd name="T12" fmla="*/ 372 w 499"/>
                <a:gd name="T13" fmla="*/ 79 h 281"/>
                <a:gd name="T14" fmla="*/ 457 w 499"/>
                <a:gd name="T15" fmla="*/ 88 h 281"/>
                <a:gd name="T16" fmla="*/ 499 w 499"/>
                <a:gd name="T17" fmla="*/ 96 h 281"/>
                <a:gd name="T18" fmla="*/ 393 w 499"/>
                <a:gd name="T19" fmla="*/ 223 h 281"/>
                <a:gd name="T20" fmla="*/ 325 w 499"/>
                <a:gd name="T21" fmla="*/ 232 h 281"/>
                <a:gd name="T22" fmla="*/ 249 w 499"/>
                <a:gd name="T23" fmla="*/ 281 h 281"/>
                <a:gd name="T24" fmla="*/ 180 w 499"/>
                <a:gd name="T25" fmla="*/ 184 h 281"/>
                <a:gd name="T26" fmla="*/ 61 w 499"/>
                <a:gd name="T27" fmla="*/ 201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99" h="281">
                  <a:moveTo>
                    <a:pt x="0" y="88"/>
                  </a:moveTo>
                  <a:lnTo>
                    <a:pt x="73" y="52"/>
                  </a:lnTo>
                  <a:lnTo>
                    <a:pt x="120" y="0"/>
                  </a:lnTo>
                  <a:lnTo>
                    <a:pt x="178" y="32"/>
                  </a:lnTo>
                  <a:lnTo>
                    <a:pt x="233" y="58"/>
                  </a:lnTo>
                  <a:lnTo>
                    <a:pt x="330" y="69"/>
                  </a:lnTo>
                  <a:lnTo>
                    <a:pt x="372" y="79"/>
                  </a:lnTo>
                  <a:lnTo>
                    <a:pt x="457" y="88"/>
                  </a:lnTo>
                  <a:lnTo>
                    <a:pt x="499" y="96"/>
                  </a:lnTo>
                  <a:lnTo>
                    <a:pt x="393" y="223"/>
                  </a:lnTo>
                  <a:lnTo>
                    <a:pt x="325" y="232"/>
                  </a:lnTo>
                  <a:lnTo>
                    <a:pt x="249" y="281"/>
                  </a:lnTo>
                  <a:lnTo>
                    <a:pt x="180" y="184"/>
                  </a:lnTo>
                  <a:lnTo>
                    <a:pt x="61" y="201"/>
                  </a:lnTo>
                </a:path>
              </a:pathLst>
            </a:custGeom>
            <a:noFill/>
            <a:ln w="9525" cap="flat">
              <a:solidFill>
                <a:srgbClr val="9A817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495" tIns="34248" rIns="68495" bIns="34248" numCol="1" anchor="t" anchorCtr="0" compatLnSpc="1">
              <a:prstTxWarp prst="textNoShape">
                <a:avLst/>
              </a:prstTxWarp>
            </a:bodyPr>
            <a:lstStyle/>
            <a:p>
              <a:endParaRPr lang="pt-BR" sz="1348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auto">
            <a:xfrm>
              <a:off x="2603500" y="3815556"/>
              <a:ext cx="631825" cy="727075"/>
            </a:xfrm>
            <a:custGeom>
              <a:avLst/>
              <a:gdLst>
                <a:gd name="T0" fmla="*/ 237 w 254"/>
                <a:gd name="T1" fmla="*/ 208 h 292"/>
                <a:gd name="T2" fmla="*/ 254 w 254"/>
                <a:gd name="T3" fmla="*/ 231 h 292"/>
                <a:gd name="T4" fmla="*/ 220 w 254"/>
                <a:gd name="T5" fmla="*/ 271 h 292"/>
                <a:gd name="T6" fmla="*/ 177 w 254"/>
                <a:gd name="T7" fmla="*/ 278 h 292"/>
                <a:gd name="T8" fmla="*/ 159 w 254"/>
                <a:gd name="T9" fmla="*/ 292 h 292"/>
                <a:gd name="T10" fmla="*/ 130 w 254"/>
                <a:gd name="T11" fmla="*/ 292 h 292"/>
                <a:gd name="T12" fmla="*/ 133 w 254"/>
                <a:gd name="T13" fmla="*/ 248 h 292"/>
                <a:gd name="T14" fmla="*/ 87 w 254"/>
                <a:gd name="T15" fmla="*/ 241 h 292"/>
                <a:gd name="T16" fmla="*/ 94 w 254"/>
                <a:gd name="T17" fmla="*/ 216 h 292"/>
                <a:gd name="T18" fmla="*/ 116 w 254"/>
                <a:gd name="T19" fmla="*/ 195 h 292"/>
                <a:gd name="T20" fmla="*/ 117 w 254"/>
                <a:gd name="T21" fmla="*/ 157 h 292"/>
                <a:gd name="T22" fmla="*/ 102 w 254"/>
                <a:gd name="T23" fmla="*/ 142 h 292"/>
                <a:gd name="T24" fmla="*/ 42 w 254"/>
                <a:gd name="T25" fmla="*/ 186 h 292"/>
                <a:gd name="T26" fmla="*/ 0 w 254"/>
                <a:gd name="T27" fmla="*/ 165 h 292"/>
                <a:gd name="T28" fmla="*/ 0 w 254"/>
                <a:gd name="T29" fmla="*/ 142 h 292"/>
                <a:gd name="T30" fmla="*/ 51 w 254"/>
                <a:gd name="T31" fmla="*/ 107 h 292"/>
                <a:gd name="T32" fmla="*/ 78 w 254"/>
                <a:gd name="T33" fmla="*/ 86 h 292"/>
                <a:gd name="T34" fmla="*/ 52 w 254"/>
                <a:gd name="T35" fmla="*/ 28 h 292"/>
                <a:gd name="T36" fmla="*/ 50 w 254"/>
                <a:gd name="T37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4" h="292">
                  <a:moveTo>
                    <a:pt x="237" y="208"/>
                  </a:moveTo>
                  <a:cubicBezTo>
                    <a:pt x="254" y="231"/>
                    <a:pt x="254" y="231"/>
                    <a:pt x="254" y="231"/>
                  </a:cubicBezTo>
                  <a:cubicBezTo>
                    <a:pt x="220" y="271"/>
                    <a:pt x="220" y="271"/>
                    <a:pt x="220" y="271"/>
                  </a:cubicBezTo>
                  <a:cubicBezTo>
                    <a:pt x="177" y="278"/>
                    <a:pt x="177" y="278"/>
                    <a:pt x="177" y="278"/>
                  </a:cubicBezTo>
                  <a:cubicBezTo>
                    <a:pt x="159" y="292"/>
                    <a:pt x="159" y="292"/>
                    <a:pt x="159" y="292"/>
                  </a:cubicBezTo>
                  <a:cubicBezTo>
                    <a:pt x="130" y="292"/>
                    <a:pt x="130" y="292"/>
                    <a:pt x="130" y="292"/>
                  </a:cubicBezTo>
                  <a:cubicBezTo>
                    <a:pt x="133" y="248"/>
                    <a:pt x="133" y="248"/>
                    <a:pt x="133" y="248"/>
                  </a:cubicBezTo>
                  <a:cubicBezTo>
                    <a:pt x="133" y="248"/>
                    <a:pt x="86" y="244"/>
                    <a:pt x="87" y="241"/>
                  </a:cubicBezTo>
                  <a:cubicBezTo>
                    <a:pt x="88" y="238"/>
                    <a:pt x="94" y="216"/>
                    <a:pt x="94" y="216"/>
                  </a:cubicBezTo>
                  <a:cubicBezTo>
                    <a:pt x="116" y="195"/>
                    <a:pt x="116" y="195"/>
                    <a:pt x="116" y="195"/>
                  </a:cubicBezTo>
                  <a:cubicBezTo>
                    <a:pt x="117" y="157"/>
                    <a:pt x="117" y="157"/>
                    <a:pt x="117" y="157"/>
                  </a:cubicBezTo>
                  <a:cubicBezTo>
                    <a:pt x="117" y="157"/>
                    <a:pt x="105" y="141"/>
                    <a:pt x="102" y="142"/>
                  </a:cubicBezTo>
                  <a:cubicBezTo>
                    <a:pt x="98" y="143"/>
                    <a:pt x="42" y="186"/>
                    <a:pt x="42" y="186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52" y="28"/>
                    <a:pt x="52" y="28"/>
                    <a:pt x="52" y="28"/>
                  </a:cubicBezTo>
                  <a:cubicBezTo>
                    <a:pt x="50" y="0"/>
                    <a:pt x="50" y="0"/>
                    <a:pt x="50" y="0"/>
                  </a:cubicBezTo>
                </a:path>
              </a:pathLst>
            </a:custGeom>
            <a:noFill/>
            <a:ln w="9525" cap="flat">
              <a:solidFill>
                <a:srgbClr val="9A817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495" tIns="34248" rIns="68495" bIns="34248" numCol="1" anchor="t" anchorCtr="0" compatLnSpc="1">
              <a:prstTxWarp prst="textNoShape">
                <a:avLst/>
              </a:prstTxWarp>
            </a:bodyPr>
            <a:lstStyle/>
            <a:p>
              <a:endParaRPr lang="pt-BR" sz="1348"/>
            </a:p>
          </p:txBody>
        </p:sp>
        <p:sp>
          <p:nvSpPr>
            <p:cNvPr id="19" name="Freeform 19"/>
            <p:cNvSpPr>
              <a:spLocks/>
            </p:cNvSpPr>
            <p:nvPr/>
          </p:nvSpPr>
          <p:spPr bwMode="auto">
            <a:xfrm>
              <a:off x="3151188" y="4490244"/>
              <a:ext cx="382588" cy="566738"/>
            </a:xfrm>
            <a:custGeom>
              <a:avLst/>
              <a:gdLst>
                <a:gd name="T0" fmla="*/ 0 w 241"/>
                <a:gd name="T1" fmla="*/ 0 h 357"/>
                <a:gd name="T2" fmla="*/ 8 w 241"/>
                <a:gd name="T3" fmla="*/ 50 h 357"/>
                <a:gd name="T4" fmla="*/ 53 w 241"/>
                <a:gd name="T5" fmla="*/ 113 h 357"/>
                <a:gd name="T6" fmla="*/ 66 w 241"/>
                <a:gd name="T7" fmla="*/ 211 h 357"/>
                <a:gd name="T8" fmla="*/ 27 w 241"/>
                <a:gd name="T9" fmla="*/ 229 h 357"/>
                <a:gd name="T10" fmla="*/ 66 w 241"/>
                <a:gd name="T11" fmla="*/ 258 h 357"/>
                <a:gd name="T12" fmla="*/ 114 w 241"/>
                <a:gd name="T13" fmla="*/ 277 h 357"/>
                <a:gd name="T14" fmla="*/ 166 w 241"/>
                <a:gd name="T15" fmla="*/ 284 h 357"/>
                <a:gd name="T16" fmla="*/ 241 w 241"/>
                <a:gd name="T17" fmla="*/ 357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1" h="357">
                  <a:moveTo>
                    <a:pt x="0" y="0"/>
                  </a:moveTo>
                  <a:lnTo>
                    <a:pt x="8" y="50"/>
                  </a:lnTo>
                  <a:lnTo>
                    <a:pt x="53" y="113"/>
                  </a:lnTo>
                  <a:lnTo>
                    <a:pt x="66" y="211"/>
                  </a:lnTo>
                  <a:lnTo>
                    <a:pt x="27" y="229"/>
                  </a:lnTo>
                  <a:lnTo>
                    <a:pt x="66" y="258"/>
                  </a:lnTo>
                  <a:lnTo>
                    <a:pt x="114" y="277"/>
                  </a:lnTo>
                  <a:lnTo>
                    <a:pt x="166" y="284"/>
                  </a:lnTo>
                  <a:lnTo>
                    <a:pt x="241" y="357"/>
                  </a:lnTo>
                </a:path>
              </a:pathLst>
            </a:custGeom>
            <a:noFill/>
            <a:ln w="9525" cap="flat">
              <a:solidFill>
                <a:srgbClr val="9A817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495" tIns="34248" rIns="68495" bIns="34248" numCol="1" anchor="t" anchorCtr="0" compatLnSpc="1">
              <a:prstTxWarp prst="textNoShape">
                <a:avLst/>
              </a:prstTxWarp>
            </a:bodyPr>
            <a:lstStyle/>
            <a:p>
              <a:endParaRPr lang="pt-BR" sz="1348"/>
            </a:p>
          </p:txBody>
        </p:sp>
        <p:sp>
          <p:nvSpPr>
            <p:cNvPr id="20" name="Freeform 20"/>
            <p:cNvSpPr>
              <a:spLocks/>
            </p:cNvSpPr>
            <p:nvPr/>
          </p:nvSpPr>
          <p:spPr bwMode="auto">
            <a:xfrm>
              <a:off x="3429000" y="4233069"/>
              <a:ext cx="219075" cy="749300"/>
            </a:xfrm>
            <a:custGeom>
              <a:avLst/>
              <a:gdLst>
                <a:gd name="T0" fmla="*/ 127 w 138"/>
                <a:gd name="T1" fmla="*/ 472 h 472"/>
                <a:gd name="T2" fmla="*/ 138 w 138"/>
                <a:gd name="T3" fmla="*/ 402 h 472"/>
                <a:gd name="T4" fmla="*/ 87 w 138"/>
                <a:gd name="T5" fmla="*/ 391 h 472"/>
                <a:gd name="T6" fmla="*/ 66 w 138"/>
                <a:gd name="T7" fmla="*/ 340 h 472"/>
                <a:gd name="T8" fmla="*/ 66 w 138"/>
                <a:gd name="T9" fmla="*/ 284 h 472"/>
                <a:gd name="T10" fmla="*/ 102 w 138"/>
                <a:gd name="T11" fmla="*/ 256 h 472"/>
                <a:gd name="T12" fmla="*/ 109 w 138"/>
                <a:gd name="T13" fmla="*/ 162 h 472"/>
                <a:gd name="T14" fmla="*/ 102 w 138"/>
                <a:gd name="T15" fmla="*/ 129 h 472"/>
                <a:gd name="T16" fmla="*/ 58 w 138"/>
                <a:gd name="T17" fmla="*/ 93 h 472"/>
                <a:gd name="T18" fmla="*/ 40 w 138"/>
                <a:gd name="T19" fmla="*/ 10 h 472"/>
                <a:gd name="T20" fmla="*/ 0 w 138"/>
                <a:gd name="T21" fmla="*/ 0 h 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8" h="472">
                  <a:moveTo>
                    <a:pt x="127" y="472"/>
                  </a:moveTo>
                  <a:lnTo>
                    <a:pt x="138" y="402"/>
                  </a:lnTo>
                  <a:lnTo>
                    <a:pt x="87" y="391"/>
                  </a:lnTo>
                  <a:lnTo>
                    <a:pt x="66" y="340"/>
                  </a:lnTo>
                  <a:lnTo>
                    <a:pt x="66" y="284"/>
                  </a:lnTo>
                  <a:lnTo>
                    <a:pt x="102" y="256"/>
                  </a:lnTo>
                  <a:lnTo>
                    <a:pt x="109" y="162"/>
                  </a:lnTo>
                  <a:lnTo>
                    <a:pt x="102" y="129"/>
                  </a:lnTo>
                  <a:lnTo>
                    <a:pt x="58" y="93"/>
                  </a:lnTo>
                  <a:lnTo>
                    <a:pt x="40" y="10"/>
                  </a:ln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rgbClr val="9A817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495" tIns="34248" rIns="68495" bIns="34248" numCol="1" anchor="t" anchorCtr="0" compatLnSpc="1">
              <a:prstTxWarp prst="textNoShape">
                <a:avLst/>
              </a:prstTxWarp>
            </a:bodyPr>
            <a:lstStyle/>
            <a:p>
              <a:endParaRPr lang="pt-BR" sz="1348"/>
            </a:p>
          </p:txBody>
        </p:sp>
        <p:sp>
          <p:nvSpPr>
            <p:cNvPr id="21" name="Freeform 21"/>
            <p:cNvSpPr>
              <a:spLocks/>
            </p:cNvSpPr>
            <p:nvPr/>
          </p:nvSpPr>
          <p:spPr bwMode="auto">
            <a:xfrm>
              <a:off x="3492500" y="3917156"/>
              <a:ext cx="554038" cy="371475"/>
            </a:xfrm>
            <a:custGeom>
              <a:avLst/>
              <a:gdLst>
                <a:gd name="T0" fmla="*/ 0 w 223"/>
                <a:gd name="T1" fmla="*/ 133 h 149"/>
                <a:gd name="T2" fmla="*/ 63 w 223"/>
                <a:gd name="T3" fmla="*/ 149 h 149"/>
                <a:gd name="T4" fmla="*/ 95 w 223"/>
                <a:gd name="T5" fmla="*/ 133 h 149"/>
                <a:gd name="T6" fmla="*/ 112 w 223"/>
                <a:gd name="T7" fmla="*/ 110 h 149"/>
                <a:gd name="T8" fmla="*/ 120 w 223"/>
                <a:gd name="T9" fmla="*/ 83 h 149"/>
                <a:gd name="T10" fmla="*/ 157 w 223"/>
                <a:gd name="T11" fmla="*/ 94 h 149"/>
                <a:gd name="T12" fmla="*/ 183 w 223"/>
                <a:gd name="T13" fmla="*/ 91 h 149"/>
                <a:gd name="T14" fmla="*/ 204 w 223"/>
                <a:gd name="T15" fmla="*/ 61 h 149"/>
                <a:gd name="T16" fmla="*/ 223 w 223"/>
                <a:gd name="T17" fmla="*/ 41 h 149"/>
                <a:gd name="T18" fmla="*/ 207 w 223"/>
                <a:gd name="T19" fmla="*/ 8 h 149"/>
                <a:gd name="T20" fmla="*/ 174 w 223"/>
                <a:gd name="T21" fmla="*/ 8 h 149"/>
                <a:gd name="T22" fmla="*/ 147 w 223"/>
                <a:gd name="T23" fmla="*/ 8 h 149"/>
                <a:gd name="T24" fmla="*/ 106 w 223"/>
                <a:gd name="T25" fmla="*/ 0 h 149"/>
                <a:gd name="T26" fmla="*/ 76 w 223"/>
                <a:gd name="T27" fmla="*/ 9 h 149"/>
                <a:gd name="T28" fmla="*/ 40 w 223"/>
                <a:gd name="T29" fmla="*/ 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3" h="149">
                  <a:moveTo>
                    <a:pt x="0" y="133"/>
                  </a:moveTo>
                  <a:cubicBezTo>
                    <a:pt x="63" y="149"/>
                    <a:pt x="63" y="149"/>
                    <a:pt x="63" y="149"/>
                  </a:cubicBezTo>
                  <a:cubicBezTo>
                    <a:pt x="95" y="133"/>
                    <a:pt x="95" y="133"/>
                    <a:pt x="95" y="133"/>
                  </a:cubicBezTo>
                  <a:cubicBezTo>
                    <a:pt x="112" y="110"/>
                    <a:pt x="112" y="110"/>
                    <a:pt x="112" y="110"/>
                  </a:cubicBezTo>
                  <a:cubicBezTo>
                    <a:pt x="112" y="110"/>
                    <a:pt x="119" y="81"/>
                    <a:pt x="120" y="83"/>
                  </a:cubicBezTo>
                  <a:cubicBezTo>
                    <a:pt x="121" y="86"/>
                    <a:pt x="157" y="94"/>
                    <a:pt x="157" y="94"/>
                  </a:cubicBezTo>
                  <a:cubicBezTo>
                    <a:pt x="183" y="91"/>
                    <a:pt x="183" y="91"/>
                    <a:pt x="183" y="91"/>
                  </a:cubicBezTo>
                  <a:cubicBezTo>
                    <a:pt x="204" y="61"/>
                    <a:pt x="204" y="61"/>
                    <a:pt x="204" y="61"/>
                  </a:cubicBezTo>
                  <a:cubicBezTo>
                    <a:pt x="223" y="41"/>
                    <a:pt x="223" y="41"/>
                    <a:pt x="223" y="41"/>
                  </a:cubicBezTo>
                  <a:cubicBezTo>
                    <a:pt x="207" y="8"/>
                    <a:pt x="207" y="8"/>
                    <a:pt x="207" y="8"/>
                  </a:cubicBezTo>
                  <a:cubicBezTo>
                    <a:pt x="174" y="8"/>
                    <a:pt x="174" y="8"/>
                    <a:pt x="174" y="8"/>
                  </a:cubicBezTo>
                  <a:cubicBezTo>
                    <a:pt x="147" y="8"/>
                    <a:pt x="147" y="8"/>
                    <a:pt x="147" y="8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76" y="9"/>
                    <a:pt x="76" y="9"/>
                    <a:pt x="76" y="9"/>
                  </a:cubicBezTo>
                  <a:cubicBezTo>
                    <a:pt x="40" y="49"/>
                    <a:pt x="40" y="49"/>
                    <a:pt x="40" y="49"/>
                  </a:cubicBezTo>
                </a:path>
              </a:pathLst>
            </a:custGeom>
            <a:noFill/>
            <a:ln w="9525" cap="flat">
              <a:solidFill>
                <a:srgbClr val="9A817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495" tIns="34248" rIns="68495" bIns="34248" numCol="1" anchor="t" anchorCtr="0" compatLnSpc="1">
              <a:prstTxWarp prst="textNoShape">
                <a:avLst/>
              </a:prstTxWarp>
            </a:bodyPr>
            <a:lstStyle/>
            <a:p>
              <a:endParaRPr lang="pt-BR" sz="1348"/>
            </a:p>
          </p:txBody>
        </p:sp>
        <p:sp>
          <p:nvSpPr>
            <p:cNvPr id="22" name="Freeform 22"/>
            <p:cNvSpPr>
              <a:spLocks/>
            </p:cNvSpPr>
            <p:nvPr/>
          </p:nvSpPr>
          <p:spPr bwMode="auto">
            <a:xfrm>
              <a:off x="3660775" y="3780631"/>
              <a:ext cx="346075" cy="158750"/>
            </a:xfrm>
            <a:custGeom>
              <a:avLst/>
              <a:gdLst>
                <a:gd name="T0" fmla="*/ 13 w 218"/>
                <a:gd name="T1" fmla="*/ 100 h 100"/>
                <a:gd name="T2" fmla="*/ 0 w 218"/>
                <a:gd name="T3" fmla="*/ 34 h 100"/>
                <a:gd name="T4" fmla="*/ 50 w 218"/>
                <a:gd name="T5" fmla="*/ 0 h 100"/>
                <a:gd name="T6" fmla="*/ 104 w 218"/>
                <a:gd name="T7" fmla="*/ 14 h 100"/>
                <a:gd name="T8" fmla="*/ 187 w 218"/>
                <a:gd name="T9" fmla="*/ 14 h 100"/>
                <a:gd name="T10" fmla="*/ 210 w 218"/>
                <a:gd name="T11" fmla="*/ 28 h 100"/>
                <a:gd name="T12" fmla="*/ 218 w 218"/>
                <a:gd name="T13" fmla="*/ 99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8" h="100">
                  <a:moveTo>
                    <a:pt x="13" y="100"/>
                  </a:moveTo>
                  <a:lnTo>
                    <a:pt x="0" y="34"/>
                  </a:lnTo>
                  <a:lnTo>
                    <a:pt x="50" y="0"/>
                  </a:lnTo>
                  <a:lnTo>
                    <a:pt x="104" y="14"/>
                  </a:lnTo>
                  <a:lnTo>
                    <a:pt x="187" y="14"/>
                  </a:lnTo>
                  <a:lnTo>
                    <a:pt x="210" y="28"/>
                  </a:lnTo>
                  <a:lnTo>
                    <a:pt x="218" y="99"/>
                  </a:lnTo>
                </a:path>
              </a:pathLst>
            </a:custGeom>
            <a:noFill/>
            <a:ln w="9525" cap="flat">
              <a:solidFill>
                <a:srgbClr val="9A817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495" tIns="34248" rIns="68495" bIns="34248" numCol="1" anchor="t" anchorCtr="0" compatLnSpc="1">
              <a:prstTxWarp prst="textNoShape">
                <a:avLst/>
              </a:prstTxWarp>
            </a:bodyPr>
            <a:lstStyle/>
            <a:p>
              <a:endParaRPr lang="pt-BR" sz="1348"/>
            </a:p>
          </p:txBody>
        </p:sp>
        <p:sp>
          <p:nvSpPr>
            <p:cNvPr id="23" name="Freeform 23"/>
            <p:cNvSpPr>
              <a:spLocks/>
            </p:cNvSpPr>
            <p:nvPr/>
          </p:nvSpPr>
          <p:spPr bwMode="auto">
            <a:xfrm>
              <a:off x="3124200" y="3391694"/>
              <a:ext cx="536575" cy="442913"/>
            </a:xfrm>
            <a:custGeom>
              <a:avLst/>
              <a:gdLst>
                <a:gd name="T0" fmla="*/ 216 w 216"/>
                <a:gd name="T1" fmla="*/ 178 h 178"/>
                <a:gd name="T2" fmla="*/ 188 w 216"/>
                <a:gd name="T3" fmla="*/ 160 h 178"/>
                <a:gd name="T4" fmla="*/ 188 w 216"/>
                <a:gd name="T5" fmla="*/ 125 h 178"/>
                <a:gd name="T6" fmla="*/ 202 w 216"/>
                <a:gd name="T7" fmla="*/ 98 h 178"/>
                <a:gd name="T8" fmla="*/ 202 w 216"/>
                <a:gd name="T9" fmla="*/ 56 h 178"/>
                <a:gd name="T10" fmla="*/ 195 w 216"/>
                <a:gd name="T11" fmla="*/ 15 h 178"/>
                <a:gd name="T12" fmla="*/ 167 w 216"/>
                <a:gd name="T13" fmla="*/ 3 h 178"/>
                <a:gd name="T14" fmla="*/ 126 w 216"/>
                <a:gd name="T15" fmla="*/ 32 h 178"/>
                <a:gd name="T16" fmla="*/ 109 w 216"/>
                <a:gd name="T17" fmla="*/ 67 h 178"/>
                <a:gd name="T18" fmla="*/ 73 w 216"/>
                <a:gd name="T19" fmla="*/ 50 h 178"/>
                <a:gd name="T20" fmla="*/ 45 w 216"/>
                <a:gd name="T21" fmla="*/ 35 h 178"/>
                <a:gd name="T22" fmla="*/ 0 w 216"/>
                <a:gd name="T23" fmla="*/ 48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6" h="178">
                  <a:moveTo>
                    <a:pt x="216" y="178"/>
                  </a:moveTo>
                  <a:cubicBezTo>
                    <a:pt x="188" y="160"/>
                    <a:pt x="188" y="160"/>
                    <a:pt x="188" y="160"/>
                  </a:cubicBezTo>
                  <a:cubicBezTo>
                    <a:pt x="188" y="125"/>
                    <a:pt x="188" y="125"/>
                    <a:pt x="188" y="125"/>
                  </a:cubicBezTo>
                  <a:cubicBezTo>
                    <a:pt x="202" y="98"/>
                    <a:pt x="202" y="98"/>
                    <a:pt x="202" y="98"/>
                  </a:cubicBezTo>
                  <a:cubicBezTo>
                    <a:pt x="202" y="98"/>
                    <a:pt x="204" y="59"/>
                    <a:pt x="202" y="56"/>
                  </a:cubicBezTo>
                  <a:cubicBezTo>
                    <a:pt x="200" y="53"/>
                    <a:pt x="195" y="15"/>
                    <a:pt x="195" y="15"/>
                  </a:cubicBezTo>
                  <a:cubicBezTo>
                    <a:pt x="195" y="15"/>
                    <a:pt x="165" y="0"/>
                    <a:pt x="167" y="3"/>
                  </a:cubicBezTo>
                  <a:cubicBezTo>
                    <a:pt x="168" y="6"/>
                    <a:pt x="130" y="28"/>
                    <a:pt x="126" y="32"/>
                  </a:cubicBezTo>
                  <a:cubicBezTo>
                    <a:pt x="123" y="36"/>
                    <a:pt x="109" y="67"/>
                    <a:pt x="109" y="67"/>
                  </a:cubicBezTo>
                  <a:cubicBezTo>
                    <a:pt x="73" y="50"/>
                    <a:pt x="73" y="50"/>
                    <a:pt x="73" y="50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0" y="48"/>
                    <a:pt x="0" y="48"/>
                    <a:pt x="0" y="48"/>
                  </a:cubicBezTo>
                </a:path>
              </a:pathLst>
            </a:custGeom>
            <a:noFill/>
            <a:ln w="9525" cap="flat">
              <a:solidFill>
                <a:srgbClr val="9A817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495" tIns="34248" rIns="68495" bIns="34248" numCol="1" anchor="t" anchorCtr="0" compatLnSpc="1">
              <a:prstTxWarp prst="textNoShape">
                <a:avLst/>
              </a:prstTxWarp>
            </a:bodyPr>
            <a:lstStyle/>
            <a:p>
              <a:endParaRPr lang="pt-BR" sz="1348"/>
            </a:p>
          </p:txBody>
        </p:sp>
        <p:sp>
          <p:nvSpPr>
            <p:cNvPr id="24" name="Freeform 24"/>
            <p:cNvSpPr>
              <a:spLocks/>
            </p:cNvSpPr>
            <p:nvPr/>
          </p:nvSpPr>
          <p:spPr bwMode="auto">
            <a:xfrm>
              <a:off x="3194050" y="2896394"/>
              <a:ext cx="396875" cy="407988"/>
            </a:xfrm>
            <a:custGeom>
              <a:avLst/>
              <a:gdLst>
                <a:gd name="T0" fmla="*/ 100 w 250"/>
                <a:gd name="T1" fmla="*/ 257 h 257"/>
                <a:gd name="T2" fmla="*/ 156 w 250"/>
                <a:gd name="T3" fmla="*/ 257 h 257"/>
                <a:gd name="T4" fmla="*/ 232 w 250"/>
                <a:gd name="T5" fmla="*/ 215 h 257"/>
                <a:gd name="T6" fmla="*/ 250 w 250"/>
                <a:gd name="T7" fmla="*/ 183 h 257"/>
                <a:gd name="T8" fmla="*/ 138 w 250"/>
                <a:gd name="T9" fmla="*/ 55 h 257"/>
                <a:gd name="T10" fmla="*/ 70 w 250"/>
                <a:gd name="T11" fmla="*/ 47 h 257"/>
                <a:gd name="T12" fmla="*/ 0 w 250"/>
                <a:gd name="T13" fmla="*/ 0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257">
                  <a:moveTo>
                    <a:pt x="100" y="257"/>
                  </a:moveTo>
                  <a:lnTo>
                    <a:pt x="156" y="257"/>
                  </a:lnTo>
                  <a:lnTo>
                    <a:pt x="232" y="215"/>
                  </a:lnTo>
                  <a:lnTo>
                    <a:pt x="250" y="183"/>
                  </a:lnTo>
                  <a:lnTo>
                    <a:pt x="138" y="55"/>
                  </a:lnTo>
                  <a:lnTo>
                    <a:pt x="70" y="47"/>
                  </a:ln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rgbClr val="9A817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495" tIns="34248" rIns="68495" bIns="34248" numCol="1" anchor="t" anchorCtr="0" compatLnSpc="1">
              <a:prstTxWarp prst="textNoShape">
                <a:avLst/>
              </a:prstTxWarp>
            </a:bodyPr>
            <a:lstStyle/>
            <a:p>
              <a:endParaRPr lang="pt-BR" sz="1348"/>
            </a:p>
          </p:txBody>
        </p:sp>
        <p:sp>
          <p:nvSpPr>
            <p:cNvPr id="25" name="Freeform 25"/>
            <p:cNvSpPr>
              <a:spLocks/>
            </p:cNvSpPr>
            <p:nvPr/>
          </p:nvSpPr>
          <p:spPr bwMode="auto">
            <a:xfrm>
              <a:off x="3402013" y="2731294"/>
              <a:ext cx="446088" cy="668338"/>
            </a:xfrm>
            <a:custGeom>
              <a:avLst/>
              <a:gdLst>
                <a:gd name="T0" fmla="*/ 0 w 281"/>
                <a:gd name="T1" fmla="*/ 0 h 421"/>
                <a:gd name="T2" fmla="*/ 137 w 281"/>
                <a:gd name="T3" fmla="*/ 76 h 421"/>
                <a:gd name="T4" fmla="*/ 204 w 281"/>
                <a:gd name="T5" fmla="*/ 93 h 421"/>
                <a:gd name="T6" fmla="*/ 260 w 281"/>
                <a:gd name="T7" fmla="*/ 118 h 421"/>
                <a:gd name="T8" fmla="*/ 281 w 281"/>
                <a:gd name="T9" fmla="*/ 157 h 421"/>
                <a:gd name="T10" fmla="*/ 257 w 281"/>
                <a:gd name="T11" fmla="*/ 223 h 421"/>
                <a:gd name="T12" fmla="*/ 251 w 281"/>
                <a:gd name="T13" fmla="*/ 261 h 421"/>
                <a:gd name="T14" fmla="*/ 187 w 281"/>
                <a:gd name="T15" fmla="*/ 281 h 421"/>
                <a:gd name="T16" fmla="*/ 141 w 281"/>
                <a:gd name="T17" fmla="*/ 298 h 421"/>
                <a:gd name="T18" fmla="*/ 119 w 281"/>
                <a:gd name="T19" fmla="*/ 287 h 421"/>
                <a:gd name="T20" fmla="*/ 119 w 281"/>
                <a:gd name="T21" fmla="*/ 361 h 421"/>
                <a:gd name="T22" fmla="*/ 130 w 281"/>
                <a:gd name="T23" fmla="*/ 377 h 421"/>
                <a:gd name="T24" fmla="*/ 86 w 281"/>
                <a:gd name="T25" fmla="*/ 421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1" h="421">
                  <a:moveTo>
                    <a:pt x="0" y="0"/>
                  </a:moveTo>
                  <a:lnTo>
                    <a:pt x="137" y="76"/>
                  </a:lnTo>
                  <a:lnTo>
                    <a:pt x="204" y="93"/>
                  </a:lnTo>
                  <a:lnTo>
                    <a:pt x="260" y="118"/>
                  </a:lnTo>
                  <a:lnTo>
                    <a:pt x="281" y="157"/>
                  </a:lnTo>
                  <a:lnTo>
                    <a:pt x="257" y="223"/>
                  </a:lnTo>
                  <a:lnTo>
                    <a:pt x="251" y="261"/>
                  </a:lnTo>
                  <a:lnTo>
                    <a:pt x="187" y="281"/>
                  </a:lnTo>
                  <a:lnTo>
                    <a:pt x="141" y="298"/>
                  </a:lnTo>
                  <a:lnTo>
                    <a:pt x="119" y="287"/>
                  </a:lnTo>
                  <a:lnTo>
                    <a:pt x="119" y="361"/>
                  </a:lnTo>
                  <a:lnTo>
                    <a:pt x="130" y="377"/>
                  </a:lnTo>
                  <a:lnTo>
                    <a:pt x="86" y="421"/>
                  </a:lnTo>
                </a:path>
              </a:pathLst>
            </a:custGeom>
            <a:noFill/>
            <a:ln w="9525" cap="flat">
              <a:solidFill>
                <a:srgbClr val="9A817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495" tIns="34248" rIns="68495" bIns="34248" numCol="1" anchor="t" anchorCtr="0" compatLnSpc="1">
              <a:prstTxWarp prst="textNoShape">
                <a:avLst/>
              </a:prstTxWarp>
            </a:bodyPr>
            <a:lstStyle/>
            <a:p>
              <a:endParaRPr lang="pt-BR" sz="1348"/>
            </a:p>
          </p:txBody>
        </p:sp>
        <p:sp>
          <p:nvSpPr>
            <p:cNvPr id="26" name="Freeform 26"/>
            <p:cNvSpPr>
              <a:spLocks/>
            </p:cNvSpPr>
            <p:nvPr/>
          </p:nvSpPr>
          <p:spPr bwMode="auto">
            <a:xfrm>
              <a:off x="3608388" y="3115469"/>
              <a:ext cx="561975" cy="398463"/>
            </a:xfrm>
            <a:custGeom>
              <a:avLst/>
              <a:gdLst>
                <a:gd name="T0" fmla="*/ 0 w 226"/>
                <a:gd name="T1" fmla="*/ 86 h 160"/>
                <a:gd name="T2" fmla="*/ 43 w 226"/>
                <a:gd name="T3" fmla="*/ 110 h 160"/>
                <a:gd name="T4" fmla="*/ 70 w 226"/>
                <a:gd name="T5" fmla="*/ 143 h 160"/>
                <a:gd name="T6" fmla="*/ 105 w 226"/>
                <a:gd name="T7" fmla="*/ 160 h 160"/>
                <a:gd name="T8" fmla="*/ 133 w 226"/>
                <a:gd name="T9" fmla="*/ 151 h 160"/>
                <a:gd name="T10" fmla="*/ 176 w 226"/>
                <a:gd name="T11" fmla="*/ 123 h 160"/>
                <a:gd name="T12" fmla="*/ 215 w 226"/>
                <a:gd name="T13" fmla="*/ 94 h 160"/>
                <a:gd name="T14" fmla="*/ 226 w 226"/>
                <a:gd name="T15" fmla="*/ 76 h 160"/>
                <a:gd name="T16" fmla="*/ 222 w 226"/>
                <a:gd name="T17" fmla="*/ 19 h 160"/>
                <a:gd name="T18" fmla="*/ 220 w 226"/>
                <a:gd name="T19" fmla="*/ 2 h 160"/>
                <a:gd name="T20" fmla="*/ 160 w 226"/>
                <a:gd name="T21" fmla="*/ 2 h 160"/>
                <a:gd name="T22" fmla="*/ 118 w 226"/>
                <a:gd name="T23" fmla="*/ 16 h 160"/>
                <a:gd name="T24" fmla="*/ 77 w 226"/>
                <a:gd name="T25" fmla="*/ 12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6" h="160">
                  <a:moveTo>
                    <a:pt x="0" y="86"/>
                  </a:moveTo>
                  <a:cubicBezTo>
                    <a:pt x="43" y="110"/>
                    <a:pt x="43" y="110"/>
                    <a:pt x="43" y="110"/>
                  </a:cubicBezTo>
                  <a:cubicBezTo>
                    <a:pt x="70" y="143"/>
                    <a:pt x="70" y="143"/>
                    <a:pt x="70" y="143"/>
                  </a:cubicBezTo>
                  <a:cubicBezTo>
                    <a:pt x="105" y="160"/>
                    <a:pt x="105" y="160"/>
                    <a:pt x="105" y="160"/>
                  </a:cubicBezTo>
                  <a:cubicBezTo>
                    <a:pt x="133" y="151"/>
                    <a:pt x="133" y="151"/>
                    <a:pt x="133" y="151"/>
                  </a:cubicBezTo>
                  <a:cubicBezTo>
                    <a:pt x="176" y="123"/>
                    <a:pt x="176" y="123"/>
                    <a:pt x="176" y="123"/>
                  </a:cubicBezTo>
                  <a:cubicBezTo>
                    <a:pt x="215" y="94"/>
                    <a:pt x="215" y="94"/>
                    <a:pt x="215" y="94"/>
                  </a:cubicBezTo>
                  <a:cubicBezTo>
                    <a:pt x="226" y="76"/>
                    <a:pt x="226" y="76"/>
                    <a:pt x="226" y="76"/>
                  </a:cubicBezTo>
                  <a:cubicBezTo>
                    <a:pt x="222" y="19"/>
                    <a:pt x="222" y="19"/>
                    <a:pt x="222" y="19"/>
                  </a:cubicBezTo>
                  <a:cubicBezTo>
                    <a:pt x="220" y="2"/>
                    <a:pt x="220" y="2"/>
                    <a:pt x="220" y="2"/>
                  </a:cubicBezTo>
                  <a:cubicBezTo>
                    <a:pt x="220" y="2"/>
                    <a:pt x="163" y="0"/>
                    <a:pt x="160" y="2"/>
                  </a:cubicBezTo>
                  <a:cubicBezTo>
                    <a:pt x="157" y="5"/>
                    <a:pt x="118" y="16"/>
                    <a:pt x="118" y="16"/>
                  </a:cubicBezTo>
                  <a:cubicBezTo>
                    <a:pt x="77" y="12"/>
                    <a:pt x="77" y="12"/>
                    <a:pt x="77" y="12"/>
                  </a:cubicBezTo>
                </a:path>
              </a:pathLst>
            </a:custGeom>
            <a:noFill/>
            <a:ln w="9525" cap="flat">
              <a:solidFill>
                <a:srgbClr val="9A817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495" tIns="34248" rIns="68495" bIns="34248" numCol="1" anchor="t" anchorCtr="0" compatLnSpc="1">
              <a:prstTxWarp prst="textNoShape">
                <a:avLst/>
              </a:prstTxWarp>
            </a:bodyPr>
            <a:lstStyle/>
            <a:p>
              <a:endParaRPr lang="pt-BR" sz="1348"/>
            </a:p>
          </p:txBody>
        </p:sp>
        <p:sp>
          <p:nvSpPr>
            <p:cNvPr id="27" name="Freeform 27"/>
            <p:cNvSpPr>
              <a:spLocks/>
            </p:cNvSpPr>
            <p:nvPr/>
          </p:nvSpPr>
          <p:spPr bwMode="auto">
            <a:xfrm>
              <a:off x="3803650" y="2840831"/>
              <a:ext cx="434975" cy="336550"/>
            </a:xfrm>
            <a:custGeom>
              <a:avLst/>
              <a:gdLst>
                <a:gd name="T0" fmla="*/ 0 w 274"/>
                <a:gd name="T1" fmla="*/ 46 h 212"/>
                <a:gd name="T2" fmla="*/ 43 w 274"/>
                <a:gd name="T3" fmla="*/ 0 h 212"/>
                <a:gd name="T4" fmla="*/ 81 w 274"/>
                <a:gd name="T5" fmla="*/ 24 h 212"/>
                <a:gd name="T6" fmla="*/ 128 w 274"/>
                <a:gd name="T7" fmla="*/ 73 h 212"/>
                <a:gd name="T8" fmla="*/ 202 w 274"/>
                <a:gd name="T9" fmla="*/ 121 h 212"/>
                <a:gd name="T10" fmla="*/ 241 w 274"/>
                <a:gd name="T11" fmla="*/ 142 h 212"/>
                <a:gd name="T12" fmla="*/ 274 w 274"/>
                <a:gd name="T13" fmla="*/ 175 h 212"/>
                <a:gd name="T14" fmla="*/ 247 w 274"/>
                <a:gd name="T15" fmla="*/ 206 h 212"/>
                <a:gd name="T16" fmla="*/ 225 w 274"/>
                <a:gd name="T17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4" h="212">
                  <a:moveTo>
                    <a:pt x="0" y="46"/>
                  </a:moveTo>
                  <a:lnTo>
                    <a:pt x="43" y="0"/>
                  </a:lnTo>
                  <a:lnTo>
                    <a:pt x="81" y="24"/>
                  </a:lnTo>
                  <a:lnTo>
                    <a:pt x="128" y="73"/>
                  </a:lnTo>
                  <a:lnTo>
                    <a:pt x="202" y="121"/>
                  </a:lnTo>
                  <a:lnTo>
                    <a:pt x="241" y="142"/>
                  </a:lnTo>
                  <a:lnTo>
                    <a:pt x="274" y="175"/>
                  </a:lnTo>
                  <a:lnTo>
                    <a:pt x="247" y="206"/>
                  </a:lnTo>
                  <a:lnTo>
                    <a:pt x="225" y="212"/>
                  </a:lnTo>
                </a:path>
              </a:pathLst>
            </a:custGeom>
            <a:noFill/>
            <a:ln w="9525" cap="flat">
              <a:solidFill>
                <a:srgbClr val="9A817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495" tIns="34248" rIns="68495" bIns="34248" numCol="1" anchor="t" anchorCtr="0" compatLnSpc="1">
              <a:prstTxWarp prst="textNoShape">
                <a:avLst/>
              </a:prstTxWarp>
            </a:bodyPr>
            <a:lstStyle/>
            <a:p>
              <a:endParaRPr lang="pt-BR" sz="1348"/>
            </a:p>
          </p:txBody>
        </p:sp>
        <p:sp>
          <p:nvSpPr>
            <p:cNvPr id="28" name="Freeform 28"/>
            <p:cNvSpPr>
              <a:spLocks/>
            </p:cNvSpPr>
            <p:nvPr/>
          </p:nvSpPr>
          <p:spPr bwMode="auto">
            <a:xfrm>
              <a:off x="4170363" y="3304381"/>
              <a:ext cx="171450" cy="66675"/>
            </a:xfrm>
            <a:custGeom>
              <a:avLst/>
              <a:gdLst>
                <a:gd name="T0" fmla="*/ 0 w 108"/>
                <a:gd name="T1" fmla="*/ 0 h 42"/>
                <a:gd name="T2" fmla="*/ 57 w 108"/>
                <a:gd name="T3" fmla="*/ 27 h 42"/>
                <a:gd name="T4" fmla="*/ 108 w 108"/>
                <a:gd name="T5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8" h="42">
                  <a:moveTo>
                    <a:pt x="0" y="0"/>
                  </a:moveTo>
                  <a:lnTo>
                    <a:pt x="57" y="27"/>
                  </a:lnTo>
                  <a:lnTo>
                    <a:pt x="108" y="42"/>
                  </a:lnTo>
                </a:path>
              </a:pathLst>
            </a:custGeom>
            <a:noFill/>
            <a:ln w="9525" cap="flat">
              <a:solidFill>
                <a:srgbClr val="9A817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495" tIns="34248" rIns="68495" bIns="34248" numCol="1" anchor="t" anchorCtr="0" compatLnSpc="1">
              <a:prstTxWarp prst="textNoShape">
                <a:avLst/>
              </a:prstTxWarp>
            </a:bodyPr>
            <a:lstStyle/>
            <a:p>
              <a:endParaRPr lang="pt-BR" sz="1348"/>
            </a:p>
          </p:txBody>
        </p:sp>
        <p:sp>
          <p:nvSpPr>
            <p:cNvPr id="29" name="Freeform 29"/>
            <p:cNvSpPr>
              <a:spLocks/>
            </p:cNvSpPr>
            <p:nvPr/>
          </p:nvSpPr>
          <p:spPr bwMode="auto">
            <a:xfrm>
              <a:off x="3870325" y="3326606"/>
              <a:ext cx="593725" cy="508000"/>
            </a:xfrm>
            <a:custGeom>
              <a:avLst/>
              <a:gdLst>
                <a:gd name="T0" fmla="*/ 182 w 374"/>
                <a:gd name="T1" fmla="*/ 0 h 320"/>
                <a:gd name="T2" fmla="*/ 232 w 374"/>
                <a:gd name="T3" fmla="*/ 46 h 320"/>
                <a:gd name="T4" fmla="*/ 263 w 374"/>
                <a:gd name="T5" fmla="*/ 85 h 320"/>
                <a:gd name="T6" fmla="*/ 297 w 374"/>
                <a:gd name="T7" fmla="*/ 118 h 320"/>
                <a:gd name="T8" fmla="*/ 324 w 374"/>
                <a:gd name="T9" fmla="*/ 152 h 320"/>
                <a:gd name="T10" fmla="*/ 344 w 374"/>
                <a:gd name="T11" fmla="*/ 207 h 320"/>
                <a:gd name="T12" fmla="*/ 374 w 374"/>
                <a:gd name="T13" fmla="*/ 254 h 320"/>
                <a:gd name="T14" fmla="*/ 308 w 374"/>
                <a:gd name="T15" fmla="*/ 298 h 320"/>
                <a:gd name="T16" fmla="*/ 277 w 374"/>
                <a:gd name="T17" fmla="*/ 320 h 320"/>
                <a:gd name="T18" fmla="*/ 244 w 374"/>
                <a:gd name="T19" fmla="*/ 278 h 320"/>
                <a:gd name="T20" fmla="*/ 224 w 374"/>
                <a:gd name="T21" fmla="*/ 217 h 320"/>
                <a:gd name="T22" fmla="*/ 167 w 374"/>
                <a:gd name="T23" fmla="*/ 214 h 320"/>
                <a:gd name="T24" fmla="*/ 133 w 374"/>
                <a:gd name="T25" fmla="*/ 182 h 320"/>
                <a:gd name="T26" fmla="*/ 94 w 374"/>
                <a:gd name="T27" fmla="*/ 193 h 320"/>
                <a:gd name="T28" fmla="*/ 52 w 374"/>
                <a:gd name="T29" fmla="*/ 167 h 320"/>
                <a:gd name="T30" fmla="*/ 0 w 374"/>
                <a:gd name="T31" fmla="*/ 118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4" h="320">
                  <a:moveTo>
                    <a:pt x="182" y="0"/>
                  </a:moveTo>
                  <a:lnTo>
                    <a:pt x="232" y="46"/>
                  </a:lnTo>
                  <a:lnTo>
                    <a:pt x="263" y="85"/>
                  </a:lnTo>
                  <a:lnTo>
                    <a:pt x="297" y="118"/>
                  </a:lnTo>
                  <a:lnTo>
                    <a:pt x="324" y="152"/>
                  </a:lnTo>
                  <a:lnTo>
                    <a:pt x="344" y="207"/>
                  </a:lnTo>
                  <a:lnTo>
                    <a:pt x="374" y="254"/>
                  </a:lnTo>
                  <a:lnTo>
                    <a:pt x="308" y="298"/>
                  </a:lnTo>
                  <a:lnTo>
                    <a:pt x="277" y="320"/>
                  </a:lnTo>
                  <a:lnTo>
                    <a:pt x="244" y="278"/>
                  </a:lnTo>
                  <a:lnTo>
                    <a:pt x="224" y="217"/>
                  </a:lnTo>
                  <a:lnTo>
                    <a:pt x="167" y="214"/>
                  </a:lnTo>
                  <a:lnTo>
                    <a:pt x="133" y="182"/>
                  </a:lnTo>
                  <a:lnTo>
                    <a:pt x="94" y="193"/>
                  </a:lnTo>
                  <a:lnTo>
                    <a:pt x="52" y="167"/>
                  </a:lnTo>
                  <a:lnTo>
                    <a:pt x="0" y="118"/>
                  </a:lnTo>
                </a:path>
              </a:pathLst>
            </a:custGeom>
            <a:noFill/>
            <a:ln w="9525" cap="flat">
              <a:solidFill>
                <a:srgbClr val="9A817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495" tIns="34248" rIns="68495" bIns="34248" numCol="1" anchor="t" anchorCtr="0" compatLnSpc="1">
              <a:prstTxWarp prst="textNoShape">
                <a:avLst/>
              </a:prstTxWarp>
            </a:bodyPr>
            <a:lstStyle/>
            <a:p>
              <a:endParaRPr lang="pt-BR" sz="1348"/>
            </a:p>
          </p:txBody>
        </p:sp>
        <p:sp>
          <p:nvSpPr>
            <p:cNvPr id="30" name="Freeform 30"/>
            <p:cNvSpPr>
              <a:spLocks/>
            </p:cNvSpPr>
            <p:nvPr/>
          </p:nvSpPr>
          <p:spPr bwMode="auto">
            <a:xfrm>
              <a:off x="3946525" y="3834606"/>
              <a:ext cx="454025" cy="498475"/>
            </a:xfrm>
            <a:custGeom>
              <a:avLst/>
              <a:gdLst>
                <a:gd name="T0" fmla="*/ 146 w 182"/>
                <a:gd name="T1" fmla="*/ 0 h 200"/>
                <a:gd name="T2" fmla="*/ 164 w 182"/>
                <a:gd name="T3" fmla="*/ 42 h 200"/>
                <a:gd name="T4" fmla="*/ 182 w 182"/>
                <a:gd name="T5" fmla="*/ 90 h 200"/>
                <a:gd name="T6" fmla="*/ 155 w 182"/>
                <a:gd name="T7" fmla="*/ 110 h 200"/>
                <a:gd name="T8" fmla="*/ 146 w 182"/>
                <a:gd name="T9" fmla="*/ 126 h 200"/>
                <a:gd name="T10" fmla="*/ 154 w 182"/>
                <a:gd name="T11" fmla="*/ 160 h 200"/>
                <a:gd name="T12" fmla="*/ 140 w 182"/>
                <a:gd name="T13" fmla="*/ 190 h 200"/>
                <a:gd name="T14" fmla="*/ 130 w 182"/>
                <a:gd name="T15" fmla="*/ 200 h 200"/>
                <a:gd name="T16" fmla="*/ 61 w 182"/>
                <a:gd name="T17" fmla="*/ 200 h 200"/>
                <a:gd name="T18" fmla="*/ 29 w 182"/>
                <a:gd name="T19" fmla="*/ 195 h 200"/>
                <a:gd name="T20" fmla="*/ 24 w 182"/>
                <a:gd name="T21" fmla="*/ 160 h 200"/>
                <a:gd name="T22" fmla="*/ 0 w 182"/>
                <a:gd name="T23" fmla="*/ 124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2" h="200">
                  <a:moveTo>
                    <a:pt x="146" y="0"/>
                  </a:moveTo>
                  <a:cubicBezTo>
                    <a:pt x="164" y="42"/>
                    <a:pt x="164" y="42"/>
                    <a:pt x="164" y="42"/>
                  </a:cubicBezTo>
                  <a:cubicBezTo>
                    <a:pt x="182" y="90"/>
                    <a:pt x="182" y="90"/>
                    <a:pt x="182" y="90"/>
                  </a:cubicBezTo>
                  <a:cubicBezTo>
                    <a:pt x="155" y="110"/>
                    <a:pt x="155" y="110"/>
                    <a:pt x="155" y="110"/>
                  </a:cubicBezTo>
                  <a:cubicBezTo>
                    <a:pt x="146" y="126"/>
                    <a:pt x="146" y="126"/>
                    <a:pt x="146" y="126"/>
                  </a:cubicBezTo>
                  <a:cubicBezTo>
                    <a:pt x="146" y="126"/>
                    <a:pt x="154" y="159"/>
                    <a:pt x="154" y="160"/>
                  </a:cubicBezTo>
                  <a:cubicBezTo>
                    <a:pt x="154" y="160"/>
                    <a:pt x="140" y="190"/>
                    <a:pt x="140" y="190"/>
                  </a:cubicBezTo>
                  <a:cubicBezTo>
                    <a:pt x="130" y="200"/>
                    <a:pt x="130" y="200"/>
                    <a:pt x="130" y="200"/>
                  </a:cubicBezTo>
                  <a:cubicBezTo>
                    <a:pt x="61" y="200"/>
                    <a:pt x="61" y="200"/>
                    <a:pt x="61" y="200"/>
                  </a:cubicBezTo>
                  <a:cubicBezTo>
                    <a:pt x="29" y="195"/>
                    <a:pt x="29" y="195"/>
                    <a:pt x="29" y="195"/>
                  </a:cubicBezTo>
                  <a:cubicBezTo>
                    <a:pt x="24" y="160"/>
                    <a:pt x="24" y="160"/>
                    <a:pt x="24" y="160"/>
                  </a:cubicBezTo>
                  <a:cubicBezTo>
                    <a:pt x="0" y="124"/>
                    <a:pt x="0" y="124"/>
                    <a:pt x="0" y="124"/>
                  </a:cubicBezTo>
                </a:path>
              </a:pathLst>
            </a:custGeom>
            <a:noFill/>
            <a:ln w="9525" cap="flat">
              <a:solidFill>
                <a:srgbClr val="9A817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495" tIns="34248" rIns="68495" bIns="34248" numCol="1" anchor="t" anchorCtr="0" compatLnSpc="1">
              <a:prstTxWarp prst="textNoShape">
                <a:avLst/>
              </a:prstTxWarp>
            </a:bodyPr>
            <a:lstStyle/>
            <a:p>
              <a:endParaRPr lang="pt-BR" sz="1348"/>
            </a:p>
          </p:txBody>
        </p:sp>
        <p:sp>
          <p:nvSpPr>
            <p:cNvPr id="31" name="Freeform 31"/>
            <p:cNvSpPr>
              <a:spLocks/>
            </p:cNvSpPr>
            <p:nvPr/>
          </p:nvSpPr>
          <p:spPr bwMode="auto">
            <a:xfrm>
              <a:off x="4295775" y="4307681"/>
              <a:ext cx="265113" cy="25400"/>
            </a:xfrm>
            <a:custGeom>
              <a:avLst/>
              <a:gdLst>
                <a:gd name="T0" fmla="*/ 0 w 167"/>
                <a:gd name="T1" fmla="*/ 0 h 16"/>
                <a:gd name="T2" fmla="*/ 48 w 167"/>
                <a:gd name="T3" fmla="*/ 16 h 16"/>
                <a:gd name="T4" fmla="*/ 106 w 167"/>
                <a:gd name="T5" fmla="*/ 0 h 16"/>
                <a:gd name="T6" fmla="*/ 167 w 167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7" h="16">
                  <a:moveTo>
                    <a:pt x="0" y="0"/>
                  </a:moveTo>
                  <a:lnTo>
                    <a:pt x="48" y="16"/>
                  </a:lnTo>
                  <a:lnTo>
                    <a:pt x="106" y="0"/>
                  </a:lnTo>
                  <a:lnTo>
                    <a:pt x="167" y="16"/>
                  </a:lnTo>
                </a:path>
              </a:pathLst>
            </a:custGeom>
            <a:noFill/>
            <a:ln w="9525" cap="flat">
              <a:solidFill>
                <a:srgbClr val="9A817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495" tIns="34248" rIns="68495" bIns="34248" numCol="1" anchor="t" anchorCtr="0" compatLnSpc="1">
              <a:prstTxWarp prst="textNoShape">
                <a:avLst/>
              </a:prstTxWarp>
            </a:bodyPr>
            <a:lstStyle/>
            <a:p>
              <a:endParaRPr lang="pt-BR" sz="1348"/>
            </a:p>
          </p:txBody>
        </p:sp>
        <p:sp>
          <p:nvSpPr>
            <p:cNvPr id="32" name="Freeform 32"/>
            <p:cNvSpPr>
              <a:spLocks/>
            </p:cNvSpPr>
            <p:nvPr/>
          </p:nvSpPr>
          <p:spPr bwMode="auto">
            <a:xfrm>
              <a:off x="3870325" y="2489994"/>
              <a:ext cx="457200" cy="628650"/>
            </a:xfrm>
            <a:custGeom>
              <a:avLst/>
              <a:gdLst>
                <a:gd name="T0" fmla="*/ 148 w 184"/>
                <a:gd name="T1" fmla="*/ 252 h 252"/>
                <a:gd name="T2" fmla="*/ 171 w 184"/>
                <a:gd name="T3" fmla="*/ 252 h 252"/>
                <a:gd name="T4" fmla="*/ 184 w 184"/>
                <a:gd name="T5" fmla="*/ 218 h 252"/>
                <a:gd name="T6" fmla="*/ 166 w 184"/>
                <a:gd name="T7" fmla="*/ 194 h 252"/>
                <a:gd name="T8" fmla="*/ 148 w 184"/>
                <a:gd name="T9" fmla="*/ 169 h 252"/>
                <a:gd name="T10" fmla="*/ 160 w 184"/>
                <a:gd name="T11" fmla="*/ 141 h 252"/>
                <a:gd name="T12" fmla="*/ 144 w 184"/>
                <a:gd name="T13" fmla="*/ 117 h 252"/>
                <a:gd name="T14" fmla="*/ 114 w 184"/>
                <a:gd name="T15" fmla="*/ 104 h 252"/>
                <a:gd name="T16" fmla="*/ 91 w 184"/>
                <a:gd name="T17" fmla="*/ 72 h 252"/>
                <a:gd name="T18" fmla="*/ 60 w 184"/>
                <a:gd name="T19" fmla="*/ 37 h 252"/>
                <a:gd name="T20" fmla="*/ 31 w 184"/>
                <a:gd name="T21" fmla="*/ 27 h 252"/>
                <a:gd name="T22" fmla="*/ 0 w 184"/>
                <a:gd name="T23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4" h="252">
                  <a:moveTo>
                    <a:pt x="148" y="252"/>
                  </a:moveTo>
                  <a:cubicBezTo>
                    <a:pt x="171" y="252"/>
                    <a:pt x="171" y="252"/>
                    <a:pt x="171" y="252"/>
                  </a:cubicBezTo>
                  <a:cubicBezTo>
                    <a:pt x="184" y="218"/>
                    <a:pt x="184" y="218"/>
                    <a:pt x="184" y="218"/>
                  </a:cubicBezTo>
                  <a:cubicBezTo>
                    <a:pt x="166" y="194"/>
                    <a:pt x="166" y="194"/>
                    <a:pt x="166" y="194"/>
                  </a:cubicBezTo>
                  <a:cubicBezTo>
                    <a:pt x="148" y="169"/>
                    <a:pt x="148" y="169"/>
                    <a:pt x="148" y="169"/>
                  </a:cubicBezTo>
                  <a:cubicBezTo>
                    <a:pt x="148" y="169"/>
                    <a:pt x="160" y="142"/>
                    <a:pt x="160" y="141"/>
                  </a:cubicBezTo>
                  <a:cubicBezTo>
                    <a:pt x="160" y="141"/>
                    <a:pt x="144" y="117"/>
                    <a:pt x="144" y="117"/>
                  </a:cubicBezTo>
                  <a:cubicBezTo>
                    <a:pt x="114" y="104"/>
                    <a:pt x="114" y="104"/>
                    <a:pt x="114" y="104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60" y="37"/>
                    <a:pt x="60" y="37"/>
                    <a:pt x="60" y="37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9525" cap="flat">
              <a:solidFill>
                <a:srgbClr val="9A817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495" tIns="34248" rIns="68495" bIns="34248" numCol="1" anchor="t" anchorCtr="0" compatLnSpc="1">
              <a:prstTxWarp prst="textNoShape">
                <a:avLst/>
              </a:prstTxWarp>
            </a:bodyPr>
            <a:lstStyle/>
            <a:p>
              <a:endParaRPr lang="pt-BR" sz="1348"/>
            </a:p>
          </p:txBody>
        </p:sp>
        <p:sp>
          <p:nvSpPr>
            <p:cNvPr id="33" name="Freeform 33"/>
            <p:cNvSpPr>
              <a:spLocks/>
            </p:cNvSpPr>
            <p:nvPr/>
          </p:nvSpPr>
          <p:spPr bwMode="auto">
            <a:xfrm>
              <a:off x="3871913" y="1350169"/>
              <a:ext cx="2281238" cy="1490663"/>
            </a:xfrm>
            <a:custGeom>
              <a:avLst/>
              <a:gdLst>
                <a:gd name="T0" fmla="*/ 0 w 917"/>
                <a:gd name="T1" fmla="*/ 599 h 599"/>
                <a:gd name="T2" fmla="*/ 37 w 917"/>
                <a:gd name="T3" fmla="*/ 584 h 599"/>
                <a:gd name="T4" fmla="*/ 59 w 917"/>
                <a:gd name="T5" fmla="*/ 550 h 599"/>
                <a:gd name="T6" fmla="*/ 98 w 917"/>
                <a:gd name="T7" fmla="*/ 511 h 599"/>
                <a:gd name="T8" fmla="*/ 159 w 917"/>
                <a:gd name="T9" fmla="*/ 471 h 599"/>
                <a:gd name="T10" fmla="*/ 183 w 917"/>
                <a:gd name="T11" fmla="*/ 437 h 599"/>
                <a:gd name="T12" fmla="*/ 212 w 917"/>
                <a:gd name="T13" fmla="*/ 405 h 599"/>
                <a:gd name="T14" fmla="*/ 249 w 917"/>
                <a:gd name="T15" fmla="*/ 381 h 599"/>
                <a:gd name="T16" fmla="*/ 272 w 917"/>
                <a:gd name="T17" fmla="*/ 355 h 599"/>
                <a:gd name="T18" fmla="*/ 295 w 917"/>
                <a:gd name="T19" fmla="*/ 318 h 599"/>
                <a:gd name="T20" fmla="*/ 312 w 917"/>
                <a:gd name="T21" fmla="*/ 299 h 599"/>
                <a:gd name="T22" fmla="*/ 359 w 917"/>
                <a:gd name="T23" fmla="*/ 238 h 599"/>
                <a:gd name="T24" fmla="*/ 404 w 917"/>
                <a:gd name="T25" fmla="*/ 208 h 599"/>
                <a:gd name="T26" fmla="*/ 441 w 917"/>
                <a:gd name="T27" fmla="*/ 193 h 599"/>
                <a:gd name="T28" fmla="*/ 471 w 917"/>
                <a:gd name="T29" fmla="*/ 193 h 599"/>
                <a:gd name="T30" fmla="*/ 485 w 917"/>
                <a:gd name="T31" fmla="*/ 214 h 599"/>
                <a:gd name="T32" fmla="*/ 510 w 917"/>
                <a:gd name="T33" fmla="*/ 205 h 599"/>
                <a:gd name="T34" fmla="*/ 548 w 917"/>
                <a:gd name="T35" fmla="*/ 193 h 599"/>
                <a:gd name="T36" fmla="*/ 596 w 917"/>
                <a:gd name="T37" fmla="*/ 193 h 599"/>
                <a:gd name="T38" fmla="*/ 644 w 917"/>
                <a:gd name="T39" fmla="*/ 187 h 599"/>
                <a:gd name="T40" fmla="*/ 692 w 917"/>
                <a:gd name="T41" fmla="*/ 166 h 599"/>
                <a:gd name="T42" fmla="*/ 745 w 917"/>
                <a:gd name="T43" fmla="*/ 166 h 599"/>
                <a:gd name="T44" fmla="*/ 785 w 917"/>
                <a:gd name="T45" fmla="*/ 165 h 599"/>
                <a:gd name="T46" fmla="*/ 802 w 917"/>
                <a:gd name="T47" fmla="*/ 132 h 599"/>
                <a:gd name="T48" fmla="*/ 814 w 917"/>
                <a:gd name="T49" fmla="*/ 96 h 599"/>
                <a:gd name="T50" fmla="*/ 814 w 917"/>
                <a:gd name="T51" fmla="*/ 72 h 599"/>
                <a:gd name="T52" fmla="*/ 809 w 917"/>
                <a:gd name="T53" fmla="*/ 57 h 599"/>
                <a:gd name="T54" fmla="*/ 833 w 917"/>
                <a:gd name="T55" fmla="*/ 39 h 599"/>
                <a:gd name="T56" fmla="*/ 853 w 917"/>
                <a:gd name="T57" fmla="*/ 25 h 599"/>
                <a:gd name="T58" fmla="*/ 883 w 917"/>
                <a:gd name="T59" fmla="*/ 13 h 599"/>
                <a:gd name="T60" fmla="*/ 917 w 917"/>
                <a:gd name="T61" fmla="*/ 0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17" h="599">
                  <a:moveTo>
                    <a:pt x="0" y="599"/>
                  </a:moveTo>
                  <a:cubicBezTo>
                    <a:pt x="37" y="584"/>
                    <a:pt x="37" y="584"/>
                    <a:pt x="37" y="584"/>
                  </a:cubicBezTo>
                  <a:cubicBezTo>
                    <a:pt x="59" y="550"/>
                    <a:pt x="59" y="550"/>
                    <a:pt x="59" y="550"/>
                  </a:cubicBezTo>
                  <a:cubicBezTo>
                    <a:pt x="98" y="511"/>
                    <a:pt x="98" y="511"/>
                    <a:pt x="98" y="511"/>
                  </a:cubicBezTo>
                  <a:cubicBezTo>
                    <a:pt x="159" y="471"/>
                    <a:pt x="159" y="471"/>
                    <a:pt x="159" y="471"/>
                  </a:cubicBezTo>
                  <a:cubicBezTo>
                    <a:pt x="183" y="437"/>
                    <a:pt x="183" y="437"/>
                    <a:pt x="183" y="437"/>
                  </a:cubicBezTo>
                  <a:cubicBezTo>
                    <a:pt x="212" y="405"/>
                    <a:pt x="212" y="405"/>
                    <a:pt x="212" y="405"/>
                  </a:cubicBezTo>
                  <a:cubicBezTo>
                    <a:pt x="249" y="381"/>
                    <a:pt x="249" y="381"/>
                    <a:pt x="249" y="381"/>
                  </a:cubicBezTo>
                  <a:cubicBezTo>
                    <a:pt x="272" y="355"/>
                    <a:pt x="272" y="355"/>
                    <a:pt x="272" y="355"/>
                  </a:cubicBezTo>
                  <a:cubicBezTo>
                    <a:pt x="295" y="318"/>
                    <a:pt x="295" y="318"/>
                    <a:pt x="295" y="318"/>
                  </a:cubicBezTo>
                  <a:cubicBezTo>
                    <a:pt x="312" y="299"/>
                    <a:pt x="312" y="299"/>
                    <a:pt x="312" y="299"/>
                  </a:cubicBezTo>
                  <a:cubicBezTo>
                    <a:pt x="312" y="299"/>
                    <a:pt x="355" y="243"/>
                    <a:pt x="359" y="238"/>
                  </a:cubicBezTo>
                  <a:cubicBezTo>
                    <a:pt x="363" y="233"/>
                    <a:pt x="404" y="208"/>
                    <a:pt x="404" y="208"/>
                  </a:cubicBezTo>
                  <a:cubicBezTo>
                    <a:pt x="441" y="193"/>
                    <a:pt x="441" y="193"/>
                    <a:pt x="441" y="193"/>
                  </a:cubicBezTo>
                  <a:cubicBezTo>
                    <a:pt x="471" y="193"/>
                    <a:pt x="471" y="193"/>
                    <a:pt x="471" y="193"/>
                  </a:cubicBezTo>
                  <a:cubicBezTo>
                    <a:pt x="485" y="214"/>
                    <a:pt x="485" y="214"/>
                    <a:pt x="485" y="214"/>
                  </a:cubicBezTo>
                  <a:cubicBezTo>
                    <a:pt x="510" y="205"/>
                    <a:pt x="510" y="205"/>
                    <a:pt x="510" y="205"/>
                  </a:cubicBezTo>
                  <a:cubicBezTo>
                    <a:pt x="548" y="193"/>
                    <a:pt x="548" y="193"/>
                    <a:pt x="548" y="193"/>
                  </a:cubicBezTo>
                  <a:cubicBezTo>
                    <a:pt x="596" y="193"/>
                    <a:pt x="596" y="193"/>
                    <a:pt x="596" y="193"/>
                  </a:cubicBezTo>
                  <a:cubicBezTo>
                    <a:pt x="596" y="193"/>
                    <a:pt x="635" y="190"/>
                    <a:pt x="644" y="187"/>
                  </a:cubicBezTo>
                  <a:cubicBezTo>
                    <a:pt x="652" y="184"/>
                    <a:pt x="692" y="166"/>
                    <a:pt x="692" y="166"/>
                  </a:cubicBezTo>
                  <a:cubicBezTo>
                    <a:pt x="692" y="166"/>
                    <a:pt x="741" y="163"/>
                    <a:pt x="745" y="166"/>
                  </a:cubicBezTo>
                  <a:cubicBezTo>
                    <a:pt x="749" y="169"/>
                    <a:pt x="785" y="165"/>
                    <a:pt x="785" y="165"/>
                  </a:cubicBezTo>
                  <a:cubicBezTo>
                    <a:pt x="785" y="165"/>
                    <a:pt x="802" y="135"/>
                    <a:pt x="802" y="132"/>
                  </a:cubicBezTo>
                  <a:cubicBezTo>
                    <a:pt x="802" y="129"/>
                    <a:pt x="813" y="98"/>
                    <a:pt x="814" y="96"/>
                  </a:cubicBezTo>
                  <a:cubicBezTo>
                    <a:pt x="815" y="93"/>
                    <a:pt x="814" y="72"/>
                    <a:pt x="814" y="72"/>
                  </a:cubicBezTo>
                  <a:cubicBezTo>
                    <a:pt x="809" y="57"/>
                    <a:pt x="809" y="57"/>
                    <a:pt x="809" y="57"/>
                  </a:cubicBezTo>
                  <a:cubicBezTo>
                    <a:pt x="833" y="39"/>
                    <a:pt x="833" y="39"/>
                    <a:pt x="833" y="39"/>
                  </a:cubicBezTo>
                  <a:cubicBezTo>
                    <a:pt x="853" y="25"/>
                    <a:pt x="853" y="25"/>
                    <a:pt x="853" y="25"/>
                  </a:cubicBezTo>
                  <a:cubicBezTo>
                    <a:pt x="883" y="13"/>
                    <a:pt x="883" y="13"/>
                    <a:pt x="883" y="13"/>
                  </a:cubicBezTo>
                  <a:cubicBezTo>
                    <a:pt x="917" y="0"/>
                    <a:pt x="917" y="0"/>
                    <a:pt x="917" y="0"/>
                  </a:cubicBezTo>
                </a:path>
              </a:pathLst>
            </a:custGeom>
            <a:noFill/>
            <a:ln w="9525" cap="flat">
              <a:solidFill>
                <a:srgbClr val="9A817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495" tIns="34248" rIns="68495" bIns="34248" numCol="1" anchor="t" anchorCtr="0" compatLnSpc="1">
              <a:prstTxWarp prst="textNoShape">
                <a:avLst/>
              </a:prstTxWarp>
            </a:bodyPr>
            <a:lstStyle/>
            <a:p>
              <a:endParaRPr lang="pt-BR" sz="1348"/>
            </a:p>
          </p:txBody>
        </p:sp>
        <p:sp>
          <p:nvSpPr>
            <p:cNvPr id="34" name="Freeform 34"/>
            <p:cNvSpPr>
              <a:spLocks/>
            </p:cNvSpPr>
            <p:nvPr/>
          </p:nvSpPr>
          <p:spPr bwMode="auto">
            <a:xfrm>
              <a:off x="4006850" y="2288381"/>
              <a:ext cx="477838" cy="385763"/>
            </a:xfrm>
            <a:custGeom>
              <a:avLst/>
              <a:gdLst>
                <a:gd name="T0" fmla="*/ 0 w 192"/>
                <a:gd name="T1" fmla="*/ 0 h 155"/>
                <a:gd name="T2" fmla="*/ 33 w 192"/>
                <a:gd name="T3" fmla="*/ 19 h 155"/>
                <a:gd name="T4" fmla="*/ 72 w 192"/>
                <a:gd name="T5" fmla="*/ 29 h 155"/>
                <a:gd name="T6" fmla="*/ 138 w 192"/>
                <a:gd name="T7" fmla="*/ 51 h 155"/>
                <a:gd name="T8" fmla="*/ 158 w 192"/>
                <a:gd name="T9" fmla="*/ 58 h 155"/>
                <a:gd name="T10" fmla="*/ 173 w 192"/>
                <a:gd name="T11" fmla="*/ 95 h 155"/>
                <a:gd name="T12" fmla="*/ 192 w 192"/>
                <a:gd name="T13" fmla="*/ 134 h 155"/>
                <a:gd name="T14" fmla="*/ 189 w 192"/>
                <a:gd name="T15" fmla="*/ 15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2" h="155">
                  <a:moveTo>
                    <a:pt x="0" y="0"/>
                  </a:moveTo>
                  <a:cubicBezTo>
                    <a:pt x="33" y="19"/>
                    <a:pt x="33" y="19"/>
                    <a:pt x="33" y="19"/>
                  </a:cubicBezTo>
                  <a:cubicBezTo>
                    <a:pt x="33" y="19"/>
                    <a:pt x="69" y="28"/>
                    <a:pt x="72" y="29"/>
                  </a:cubicBezTo>
                  <a:cubicBezTo>
                    <a:pt x="75" y="30"/>
                    <a:pt x="138" y="51"/>
                    <a:pt x="138" y="51"/>
                  </a:cubicBezTo>
                  <a:cubicBezTo>
                    <a:pt x="158" y="58"/>
                    <a:pt x="158" y="58"/>
                    <a:pt x="158" y="58"/>
                  </a:cubicBezTo>
                  <a:cubicBezTo>
                    <a:pt x="173" y="95"/>
                    <a:pt x="173" y="95"/>
                    <a:pt x="173" y="95"/>
                  </a:cubicBezTo>
                  <a:cubicBezTo>
                    <a:pt x="174" y="100"/>
                    <a:pt x="192" y="134"/>
                    <a:pt x="192" y="134"/>
                  </a:cubicBezTo>
                  <a:cubicBezTo>
                    <a:pt x="189" y="155"/>
                    <a:pt x="189" y="155"/>
                    <a:pt x="189" y="155"/>
                  </a:cubicBezTo>
                </a:path>
              </a:pathLst>
            </a:custGeom>
            <a:noFill/>
            <a:ln w="9525" cap="flat">
              <a:solidFill>
                <a:srgbClr val="9A817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495" tIns="34248" rIns="68495" bIns="34248" numCol="1" anchor="t" anchorCtr="0" compatLnSpc="1">
              <a:prstTxWarp prst="textNoShape">
                <a:avLst/>
              </a:prstTxWarp>
            </a:bodyPr>
            <a:lstStyle/>
            <a:p>
              <a:endParaRPr lang="pt-BR" sz="1348"/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4502150" y="2288381"/>
              <a:ext cx="246063" cy="196850"/>
            </a:xfrm>
            <a:custGeom>
              <a:avLst/>
              <a:gdLst>
                <a:gd name="T0" fmla="*/ 155 w 155"/>
                <a:gd name="T1" fmla="*/ 124 h 124"/>
                <a:gd name="T2" fmla="*/ 131 w 155"/>
                <a:gd name="T3" fmla="*/ 71 h 124"/>
                <a:gd name="T4" fmla="*/ 78 w 155"/>
                <a:gd name="T5" fmla="*/ 35 h 124"/>
                <a:gd name="T6" fmla="*/ 19 w 155"/>
                <a:gd name="T7" fmla="*/ 27 h 124"/>
                <a:gd name="T8" fmla="*/ 0 w 15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124">
                  <a:moveTo>
                    <a:pt x="155" y="124"/>
                  </a:moveTo>
                  <a:lnTo>
                    <a:pt x="131" y="71"/>
                  </a:lnTo>
                  <a:lnTo>
                    <a:pt x="78" y="35"/>
                  </a:lnTo>
                  <a:lnTo>
                    <a:pt x="19" y="27"/>
                  </a:ln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rgbClr val="9A817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495" tIns="34248" rIns="68495" bIns="34248" numCol="1" anchor="t" anchorCtr="0" compatLnSpc="1">
              <a:prstTxWarp prst="textNoShape">
                <a:avLst/>
              </a:prstTxWarp>
            </a:bodyPr>
            <a:lstStyle/>
            <a:p>
              <a:endParaRPr lang="pt-BR" sz="1348"/>
            </a:p>
          </p:txBody>
        </p:sp>
        <p:sp>
          <p:nvSpPr>
            <p:cNvPr id="36" name="Freeform 36"/>
            <p:cNvSpPr>
              <a:spLocks/>
            </p:cNvSpPr>
            <p:nvPr/>
          </p:nvSpPr>
          <p:spPr bwMode="auto">
            <a:xfrm>
              <a:off x="4292600" y="1970881"/>
              <a:ext cx="331788" cy="150813"/>
            </a:xfrm>
            <a:custGeom>
              <a:avLst/>
              <a:gdLst>
                <a:gd name="T0" fmla="*/ 0 w 209"/>
                <a:gd name="T1" fmla="*/ 6 h 95"/>
                <a:gd name="T2" fmla="*/ 58 w 209"/>
                <a:gd name="T3" fmla="*/ 6 h 95"/>
                <a:gd name="T4" fmla="*/ 121 w 209"/>
                <a:gd name="T5" fmla="*/ 0 h 95"/>
                <a:gd name="T6" fmla="*/ 160 w 209"/>
                <a:gd name="T7" fmla="*/ 69 h 95"/>
                <a:gd name="T8" fmla="*/ 209 w 209"/>
                <a:gd name="T9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95">
                  <a:moveTo>
                    <a:pt x="0" y="6"/>
                  </a:moveTo>
                  <a:lnTo>
                    <a:pt x="58" y="6"/>
                  </a:lnTo>
                  <a:lnTo>
                    <a:pt x="121" y="0"/>
                  </a:lnTo>
                  <a:lnTo>
                    <a:pt x="160" y="69"/>
                  </a:lnTo>
                  <a:lnTo>
                    <a:pt x="209" y="95"/>
                  </a:lnTo>
                </a:path>
              </a:pathLst>
            </a:custGeom>
            <a:noFill/>
            <a:ln w="9525" cap="flat">
              <a:solidFill>
                <a:srgbClr val="9A817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495" tIns="34248" rIns="68495" bIns="34248" numCol="1" anchor="t" anchorCtr="0" compatLnSpc="1">
              <a:prstTxWarp prst="textNoShape">
                <a:avLst/>
              </a:prstTxWarp>
            </a:bodyPr>
            <a:lstStyle/>
            <a:p>
              <a:endParaRPr lang="pt-BR" sz="1348"/>
            </a:p>
          </p:txBody>
        </p:sp>
        <p:sp>
          <p:nvSpPr>
            <p:cNvPr id="37" name="Freeform 37"/>
            <p:cNvSpPr>
              <a:spLocks/>
            </p:cNvSpPr>
            <p:nvPr/>
          </p:nvSpPr>
          <p:spPr bwMode="auto">
            <a:xfrm>
              <a:off x="4686300" y="2047081"/>
              <a:ext cx="220663" cy="147638"/>
            </a:xfrm>
            <a:custGeom>
              <a:avLst/>
              <a:gdLst>
                <a:gd name="T0" fmla="*/ 0 w 139"/>
                <a:gd name="T1" fmla="*/ 0 h 93"/>
                <a:gd name="T2" fmla="*/ 39 w 139"/>
                <a:gd name="T3" fmla="*/ 22 h 93"/>
                <a:gd name="T4" fmla="*/ 56 w 139"/>
                <a:gd name="T5" fmla="*/ 63 h 93"/>
                <a:gd name="T6" fmla="*/ 92 w 139"/>
                <a:gd name="T7" fmla="*/ 93 h 93"/>
                <a:gd name="T8" fmla="*/ 139 w 139"/>
                <a:gd name="T9" fmla="*/ 5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93">
                  <a:moveTo>
                    <a:pt x="0" y="0"/>
                  </a:moveTo>
                  <a:lnTo>
                    <a:pt x="39" y="22"/>
                  </a:lnTo>
                  <a:lnTo>
                    <a:pt x="56" y="63"/>
                  </a:lnTo>
                  <a:lnTo>
                    <a:pt x="92" y="93"/>
                  </a:lnTo>
                  <a:lnTo>
                    <a:pt x="139" y="53"/>
                  </a:lnTo>
                </a:path>
              </a:pathLst>
            </a:custGeom>
            <a:noFill/>
            <a:ln w="9525" cap="flat">
              <a:solidFill>
                <a:srgbClr val="9A817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495" tIns="34248" rIns="68495" bIns="34248" numCol="1" anchor="t" anchorCtr="0" compatLnSpc="1">
              <a:prstTxWarp prst="textNoShape">
                <a:avLst/>
              </a:prstTxWarp>
            </a:bodyPr>
            <a:lstStyle/>
            <a:p>
              <a:endParaRPr lang="pt-BR" sz="1348"/>
            </a:p>
          </p:txBody>
        </p:sp>
        <p:sp>
          <p:nvSpPr>
            <p:cNvPr id="38" name="Freeform 38"/>
            <p:cNvSpPr>
              <a:spLocks/>
            </p:cNvSpPr>
            <p:nvPr/>
          </p:nvSpPr>
          <p:spPr bwMode="auto">
            <a:xfrm>
              <a:off x="5186363" y="1831181"/>
              <a:ext cx="131763" cy="128588"/>
            </a:xfrm>
            <a:custGeom>
              <a:avLst/>
              <a:gdLst>
                <a:gd name="T0" fmla="*/ 0 w 83"/>
                <a:gd name="T1" fmla="*/ 81 h 81"/>
                <a:gd name="T2" fmla="*/ 40 w 83"/>
                <a:gd name="T3" fmla="*/ 51 h 81"/>
                <a:gd name="T4" fmla="*/ 83 w 83"/>
                <a:gd name="T5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3" h="81">
                  <a:moveTo>
                    <a:pt x="0" y="81"/>
                  </a:moveTo>
                  <a:lnTo>
                    <a:pt x="40" y="51"/>
                  </a:lnTo>
                  <a:lnTo>
                    <a:pt x="83" y="0"/>
                  </a:lnTo>
                </a:path>
              </a:pathLst>
            </a:custGeom>
            <a:noFill/>
            <a:ln w="9525" cap="flat">
              <a:solidFill>
                <a:srgbClr val="9A817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495" tIns="34248" rIns="68495" bIns="34248" numCol="1" anchor="t" anchorCtr="0" compatLnSpc="1">
              <a:prstTxWarp prst="textNoShape">
                <a:avLst/>
              </a:prstTxWarp>
            </a:bodyPr>
            <a:lstStyle/>
            <a:p>
              <a:endParaRPr lang="pt-BR" sz="1348"/>
            </a:p>
          </p:txBody>
        </p:sp>
        <p:sp>
          <p:nvSpPr>
            <p:cNvPr id="39" name="Freeform 39"/>
            <p:cNvSpPr>
              <a:spLocks/>
            </p:cNvSpPr>
            <p:nvPr/>
          </p:nvSpPr>
          <p:spPr bwMode="auto">
            <a:xfrm>
              <a:off x="5862638" y="2021681"/>
              <a:ext cx="769938" cy="615950"/>
            </a:xfrm>
            <a:custGeom>
              <a:avLst/>
              <a:gdLst>
                <a:gd name="T0" fmla="*/ 0 w 485"/>
                <a:gd name="T1" fmla="*/ 388 h 388"/>
                <a:gd name="T2" fmla="*/ 69 w 485"/>
                <a:gd name="T3" fmla="*/ 336 h 388"/>
                <a:gd name="T4" fmla="*/ 111 w 485"/>
                <a:gd name="T5" fmla="*/ 262 h 388"/>
                <a:gd name="T6" fmla="*/ 139 w 485"/>
                <a:gd name="T7" fmla="*/ 195 h 388"/>
                <a:gd name="T8" fmla="*/ 160 w 485"/>
                <a:gd name="T9" fmla="*/ 159 h 388"/>
                <a:gd name="T10" fmla="*/ 233 w 485"/>
                <a:gd name="T11" fmla="*/ 129 h 388"/>
                <a:gd name="T12" fmla="*/ 277 w 485"/>
                <a:gd name="T13" fmla="*/ 82 h 388"/>
                <a:gd name="T14" fmla="*/ 307 w 485"/>
                <a:gd name="T15" fmla="*/ 48 h 388"/>
                <a:gd name="T16" fmla="*/ 360 w 485"/>
                <a:gd name="T17" fmla="*/ 21 h 388"/>
                <a:gd name="T18" fmla="*/ 434 w 485"/>
                <a:gd name="T19" fmla="*/ 0 h 388"/>
                <a:gd name="T20" fmla="*/ 485 w 485"/>
                <a:gd name="T21" fmla="*/ 0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5" h="388">
                  <a:moveTo>
                    <a:pt x="0" y="388"/>
                  </a:moveTo>
                  <a:lnTo>
                    <a:pt x="69" y="336"/>
                  </a:lnTo>
                  <a:lnTo>
                    <a:pt x="111" y="262"/>
                  </a:lnTo>
                  <a:lnTo>
                    <a:pt x="139" y="195"/>
                  </a:lnTo>
                  <a:lnTo>
                    <a:pt x="160" y="159"/>
                  </a:lnTo>
                  <a:lnTo>
                    <a:pt x="233" y="129"/>
                  </a:lnTo>
                  <a:lnTo>
                    <a:pt x="277" y="82"/>
                  </a:lnTo>
                  <a:lnTo>
                    <a:pt x="307" y="48"/>
                  </a:lnTo>
                  <a:lnTo>
                    <a:pt x="360" y="21"/>
                  </a:lnTo>
                  <a:lnTo>
                    <a:pt x="434" y="0"/>
                  </a:lnTo>
                  <a:lnTo>
                    <a:pt x="485" y="0"/>
                  </a:lnTo>
                </a:path>
              </a:pathLst>
            </a:custGeom>
            <a:noFill/>
            <a:ln w="9525" cap="flat">
              <a:solidFill>
                <a:srgbClr val="9A817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495" tIns="34248" rIns="68495" bIns="34248" numCol="1" anchor="t" anchorCtr="0" compatLnSpc="1">
              <a:prstTxWarp prst="textNoShape">
                <a:avLst/>
              </a:prstTxWarp>
            </a:bodyPr>
            <a:lstStyle/>
            <a:p>
              <a:endParaRPr lang="pt-BR" sz="1348"/>
            </a:p>
          </p:txBody>
        </p:sp>
        <p:sp>
          <p:nvSpPr>
            <p:cNvPr id="40" name="Freeform 40"/>
            <p:cNvSpPr>
              <a:spLocks/>
            </p:cNvSpPr>
            <p:nvPr/>
          </p:nvSpPr>
          <p:spPr bwMode="auto">
            <a:xfrm>
              <a:off x="5824538" y="1761331"/>
              <a:ext cx="525463" cy="336550"/>
            </a:xfrm>
            <a:custGeom>
              <a:avLst/>
              <a:gdLst>
                <a:gd name="T0" fmla="*/ 331 w 331"/>
                <a:gd name="T1" fmla="*/ 212 h 212"/>
                <a:gd name="T2" fmla="*/ 267 w 331"/>
                <a:gd name="T3" fmla="*/ 164 h 212"/>
                <a:gd name="T4" fmla="*/ 199 w 331"/>
                <a:gd name="T5" fmla="*/ 132 h 212"/>
                <a:gd name="T6" fmla="*/ 80 w 331"/>
                <a:gd name="T7" fmla="*/ 110 h 212"/>
                <a:gd name="T8" fmla="*/ 24 w 331"/>
                <a:gd name="T9" fmla="*/ 92 h 212"/>
                <a:gd name="T10" fmla="*/ 0 w 331"/>
                <a:gd name="T11" fmla="*/ 44 h 212"/>
                <a:gd name="T12" fmla="*/ 0 w 331"/>
                <a:gd name="T13" fmla="*/ 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1" h="212">
                  <a:moveTo>
                    <a:pt x="331" y="212"/>
                  </a:moveTo>
                  <a:lnTo>
                    <a:pt x="267" y="164"/>
                  </a:lnTo>
                  <a:lnTo>
                    <a:pt x="199" y="132"/>
                  </a:lnTo>
                  <a:lnTo>
                    <a:pt x="80" y="110"/>
                  </a:lnTo>
                  <a:lnTo>
                    <a:pt x="24" y="92"/>
                  </a:lnTo>
                  <a:lnTo>
                    <a:pt x="0" y="44"/>
                  </a:ln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rgbClr val="9A817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495" tIns="34248" rIns="68495" bIns="34248" numCol="1" anchor="t" anchorCtr="0" compatLnSpc="1">
              <a:prstTxWarp prst="textNoShape">
                <a:avLst/>
              </a:prstTxWarp>
            </a:bodyPr>
            <a:lstStyle/>
            <a:p>
              <a:endParaRPr lang="pt-BR" sz="1348"/>
            </a:p>
          </p:txBody>
        </p:sp>
        <p:sp>
          <p:nvSpPr>
            <p:cNvPr id="41" name="Freeform 41"/>
            <p:cNvSpPr>
              <a:spLocks/>
            </p:cNvSpPr>
            <p:nvPr/>
          </p:nvSpPr>
          <p:spPr bwMode="auto">
            <a:xfrm>
              <a:off x="6780213" y="2247106"/>
              <a:ext cx="260350" cy="442913"/>
            </a:xfrm>
            <a:custGeom>
              <a:avLst/>
              <a:gdLst>
                <a:gd name="T0" fmla="*/ 164 w 164"/>
                <a:gd name="T1" fmla="*/ 0 h 279"/>
                <a:gd name="T2" fmla="*/ 131 w 164"/>
                <a:gd name="T3" fmla="*/ 64 h 279"/>
                <a:gd name="T4" fmla="*/ 50 w 164"/>
                <a:gd name="T5" fmla="*/ 127 h 279"/>
                <a:gd name="T6" fmla="*/ 23 w 164"/>
                <a:gd name="T7" fmla="*/ 160 h 279"/>
                <a:gd name="T8" fmla="*/ 16 w 164"/>
                <a:gd name="T9" fmla="*/ 210 h 279"/>
                <a:gd name="T10" fmla="*/ 0 w 164"/>
                <a:gd name="T11" fmla="*/ 279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279">
                  <a:moveTo>
                    <a:pt x="164" y="0"/>
                  </a:moveTo>
                  <a:lnTo>
                    <a:pt x="131" y="64"/>
                  </a:lnTo>
                  <a:lnTo>
                    <a:pt x="50" y="127"/>
                  </a:lnTo>
                  <a:lnTo>
                    <a:pt x="23" y="160"/>
                  </a:lnTo>
                  <a:lnTo>
                    <a:pt x="16" y="210"/>
                  </a:lnTo>
                  <a:lnTo>
                    <a:pt x="0" y="279"/>
                  </a:lnTo>
                </a:path>
              </a:pathLst>
            </a:custGeom>
            <a:noFill/>
            <a:ln w="9525" cap="flat">
              <a:solidFill>
                <a:srgbClr val="9A817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495" tIns="34248" rIns="68495" bIns="34248" numCol="1" anchor="t" anchorCtr="0" compatLnSpc="1">
              <a:prstTxWarp prst="textNoShape">
                <a:avLst/>
              </a:prstTxWarp>
            </a:bodyPr>
            <a:lstStyle/>
            <a:p>
              <a:endParaRPr lang="pt-BR" sz="1348"/>
            </a:p>
          </p:txBody>
        </p:sp>
        <p:sp>
          <p:nvSpPr>
            <p:cNvPr id="42" name="Freeform 42"/>
            <p:cNvSpPr>
              <a:spLocks/>
            </p:cNvSpPr>
            <p:nvPr/>
          </p:nvSpPr>
          <p:spPr bwMode="auto">
            <a:xfrm>
              <a:off x="7299325" y="2021681"/>
              <a:ext cx="4211638" cy="2509838"/>
            </a:xfrm>
            <a:custGeom>
              <a:avLst/>
              <a:gdLst>
                <a:gd name="T0" fmla="*/ 64 w 1693"/>
                <a:gd name="T1" fmla="*/ 768 h 1008"/>
                <a:gd name="T2" fmla="*/ 117 w 1693"/>
                <a:gd name="T3" fmla="*/ 769 h 1008"/>
                <a:gd name="T4" fmla="*/ 191 w 1693"/>
                <a:gd name="T5" fmla="*/ 793 h 1008"/>
                <a:gd name="T6" fmla="*/ 227 w 1693"/>
                <a:gd name="T7" fmla="*/ 739 h 1008"/>
                <a:gd name="T8" fmla="*/ 286 w 1693"/>
                <a:gd name="T9" fmla="*/ 694 h 1008"/>
                <a:gd name="T10" fmla="*/ 307 w 1693"/>
                <a:gd name="T11" fmla="*/ 600 h 1008"/>
                <a:gd name="T12" fmla="*/ 382 w 1693"/>
                <a:gd name="T13" fmla="*/ 605 h 1008"/>
                <a:gd name="T14" fmla="*/ 458 w 1693"/>
                <a:gd name="T15" fmla="*/ 591 h 1008"/>
                <a:gd name="T16" fmla="*/ 492 w 1693"/>
                <a:gd name="T17" fmla="*/ 652 h 1008"/>
                <a:gd name="T18" fmla="*/ 564 w 1693"/>
                <a:gd name="T19" fmla="*/ 627 h 1008"/>
                <a:gd name="T20" fmla="*/ 710 w 1693"/>
                <a:gd name="T21" fmla="*/ 704 h 1008"/>
                <a:gd name="T22" fmla="*/ 771 w 1693"/>
                <a:gd name="T23" fmla="*/ 655 h 1008"/>
                <a:gd name="T24" fmla="*/ 853 w 1693"/>
                <a:gd name="T25" fmla="*/ 633 h 1008"/>
                <a:gd name="T26" fmla="*/ 948 w 1693"/>
                <a:gd name="T27" fmla="*/ 681 h 1008"/>
                <a:gd name="T28" fmla="*/ 978 w 1693"/>
                <a:gd name="T29" fmla="*/ 944 h 1008"/>
                <a:gd name="T30" fmla="*/ 1070 w 1693"/>
                <a:gd name="T31" fmla="*/ 1008 h 1008"/>
                <a:gd name="T32" fmla="*/ 1203 w 1693"/>
                <a:gd name="T33" fmla="*/ 927 h 1008"/>
                <a:gd name="T34" fmla="*/ 1269 w 1693"/>
                <a:gd name="T35" fmla="*/ 837 h 1008"/>
                <a:gd name="T36" fmla="*/ 1344 w 1693"/>
                <a:gd name="T37" fmla="*/ 744 h 1008"/>
                <a:gd name="T38" fmla="*/ 1439 w 1693"/>
                <a:gd name="T39" fmla="*/ 684 h 1008"/>
                <a:gd name="T40" fmla="*/ 1540 w 1693"/>
                <a:gd name="T41" fmla="*/ 646 h 1008"/>
                <a:gd name="T42" fmla="*/ 1681 w 1693"/>
                <a:gd name="T43" fmla="*/ 383 h 1008"/>
                <a:gd name="T44" fmla="*/ 1684 w 1693"/>
                <a:gd name="T45" fmla="*/ 275 h 1008"/>
                <a:gd name="T46" fmla="*/ 1658 w 1693"/>
                <a:gd name="T47" fmla="*/ 96 h 1008"/>
                <a:gd name="T48" fmla="*/ 1632 w 1693"/>
                <a:gd name="T49" fmla="*/ 130 h 1008"/>
                <a:gd name="T50" fmla="*/ 1553 w 1693"/>
                <a:gd name="T51" fmla="*/ 145 h 1008"/>
                <a:gd name="T52" fmla="*/ 1473 w 1693"/>
                <a:gd name="T53" fmla="*/ 96 h 1008"/>
                <a:gd name="T54" fmla="*/ 1420 w 1693"/>
                <a:gd name="T55" fmla="*/ 52 h 1008"/>
                <a:gd name="T56" fmla="*/ 1315 w 1693"/>
                <a:gd name="T57" fmla="*/ 42 h 1008"/>
                <a:gd name="T58" fmla="*/ 1244 w 1693"/>
                <a:gd name="T59" fmla="*/ 159 h 1008"/>
                <a:gd name="T60" fmla="*/ 1245 w 1693"/>
                <a:gd name="T61" fmla="*/ 224 h 1008"/>
                <a:gd name="T62" fmla="*/ 1190 w 1693"/>
                <a:gd name="T63" fmla="*/ 224 h 1008"/>
                <a:gd name="T64" fmla="*/ 1144 w 1693"/>
                <a:gd name="T65" fmla="*/ 186 h 1008"/>
                <a:gd name="T66" fmla="*/ 1124 w 1693"/>
                <a:gd name="T67" fmla="*/ 252 h 1008"/>
                <a:gd name="T68" fmla="*/ 1094 w 1693"/>
                <a:gd name="T69" fmla="*/ 339 h 1008"/>
                <a:gd name="T70" fmla="*/ 1002 w 1693"/>
                <a:gd name="T71" fmla="*/ 353 h 1008"/>
                <a:gd name="T72" fmla="*/ 979 w 1693"/>
                <a:gd name="T73" fmla="*/ 331 h 1008"/>
                <a:gd name="T74" fmla="*/ 920 w 1693"/>
                <a:gd name="T75" fmla="*/ 362 h 1008"/>
                <a:gd name="T76" fmla="*/ 867 w 1693"/>
                <a:gd name="T77" fmla="*/ 307 h 1008"/>
                <a:gd name="T78" fmla="*/ 862 w 1693"/>
                <a:gd name="T79" fmla="*/ 254 h 1008"/>
                <a:gd name="T80" fmla="*/ 779 w 1693"/>
                <a:gd name="T81" fmla="*/ 292 h 1008"/>
                <a:gd name="T82" fmla="*/ 730 w 1693"/>
                <a:gd name="T83" fmla="*/ 280 h 1008"/>
                <a:gd name="T84" fmla="*/ 644 w 1693"/>
                <a:gd name="T85" fmla="*/ 266 h 1008"/>
                <a:gd name="T86" fmla="*/ 567 w 1693"/>
                <a:gd name="T87" fmla="*/ 228 h 1008"/>
                <a:gd name="T88" fmla="*/ 498 w 1693"/>
                <a:gd name="T89" fmla="*/ 289 h 1008"/>
                <a:gd name="T90" fmla="*/ 423 w 1693"/>
                <a:gd name="T91" fmla="*/ 299 h 1008"/>
                <a:gd name="T92" fmla="*/ 377 w 1693"/>
                <a:gd name="T93" fmla="*/ 331 h 1008"/>
                <a:gd name="T94" fmla="*/ 353 w 1693"/>
                <a:gd name="T95" fmla="*/ 276 h 1008"/>
                <a:gd name="T96" fmla="*/ 321 w 1693"/>
                <a:gd name="T97" fmla="*/ 219 h 1008"/>
                <a:gd name="T98" fmla="*/ 269 w 1693"/>
                <a:gd name="T99" fmla="*/ 244 h 1008"/>
                <a:gd name="T100" fmla="*/ 307 w 1693"/>
                <a:gd name="T101" fmla="*/ 309 h 1008"/>
                <a:gd name="T102" fmla="*/ 269 w 1693"/>
                <a:gd name="T103" fmla="*/ 389 h 1008"/>
                <a:gd name="T104" fmla="*/ 260 w 1693"/>
                <a:gd name="T105" fmla="*/ 445 h 1008"/>
                <a:gd name="T106" fmla="*/ 225 w 1693"/>
                <a:gd name="T107" fmla="*/ 504 h 1008"/>
                <a:gd name="T108" fmla="*/ 157 w 1693"/>
                <a:gd name="T109" fmla="*/ 498 h 1008"/>
                <a:gd name="T110" fmla="*/ 117 w 1693"/>
                <a:gd name="T111" fmla="*/ 599 h 1008"/>
                <a:gd name="T112" fmla="*/ 24 w 1693"/>
                <a:gd name="T113" fmla="*/ 672 h 1008"/>
                <a:gd name="T114" fmla="*/ 5 w 1693"/>
                <a:gd name="T115" fmla="*/ 739 h 1008"/>
                <a:gd name="T116" fmla="*/ 35 w 1693"/>
                <a:gd name="T117" fmla="*/ 763 h 1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93" h="1008">
                  <a:moveTo>
                    <a:pt x="35" y="763"/>
                  </a:moveTo>
                  <a:cubicBezTo>
                    <a:pt x="64" y="768"/>
                    <a:pt x="64" y="768"/>
                    <a:pt x="64" y="768"/>
                  </a:cubicBezTo>
                  <a:cubicBezTo>
                    <a:pt x="76" y="785"/>
                    <a:pt x="76" y="785"/>
                    <a:pt x="76" y="785"/>
                  </a:cubicBezTo>
                  <a:cubicBezTo>
                    <a:pt x="117" y="769"/>
                    <a:pt x="117" y="769"/>
                    <a:pt x="117" y="769"/>
                  </a:cubicBezTo>
                  <a:cubicBezTo>
                    <a:pt x="148" y="763"/>
                    <a:pt x="148" y="763"/>
                    <a:pt x="148" y="763"/>
                  </a:cubicBezTo>
                  <a:cubicBezTo>
                    <a:pt x="191" y="793"/>
                    <a:pt x="191" y="793"/>
                    <a:pt x="191" y="793"/>
                  </a:cubicBezTo>
                  <a:cubicBezTo>
                    <a:pt x="214" y="782"/>
                    <a:pt x="214" y="782"/>
                    <a:pt x="214" y="782"/>
                  </a:cubicBezTo>
                  <a:cubicBezTo>
                    <a:pt x="227" y="739"/>
                    <a:pt x="227" y="739"/>
                    <a:pt x="227" y="739"/>
                  </a:cubicBezTo>
                  <a:cubicBezTo>
                    <a:pt x="268" y="720"/>
                    <a:pt x="268" y="720"/>
                    <a:pt x="268" y="720"/>
                  </a:cubicBezTo>
                  <a:cubicBezTo>
                    <a:pt x="286" y="694"/>
                    <a:pt x="286" y="694"/>
                    <a:pt x="286" y="694"/>
                  </a:cubicBezTo>
                  <a:cubicBezTo>
                    <a:pt x="288" y="646"/>
                    <a:pt x="288" y="646"/>
                    <a:pt x="288" y="646"/>
                  </a:cubicBezTo>
                  <a:cubicBezTo>
                    <a:pt x="307" y="600"/>
                    <a:pt x="307" y="600"/>
                    <a:pt x="307" y="600"/>
                  </a:cubicBezTo>
                  <a:cubicBezTo>
                    <a:pt x="361" y="570"/>
                    <a:pt x="361" y="570"/>
                    <a:pt x="361" y="570"/>
                  </a:cubicBezTo>
                  <a:cubicBezTo>
                    <a:pt x="382" y="605"/>
                    <a:pt x="382" y="605"/>
                    <a:pt x="382" y="605"/>
                  </a:cubicBezTo>
                  <a:cubicBezTo>
                    <a:pt x="418" y="600"/>
                    <a:pt x="418" y="600"/>
                    <a:pt x="418" y="600"/>
                  </a:cubicBezTo>
                  <a:cubicBezTo>
                    <a:pt x="458" y="591"/>
                    <a:pt x="458" y="591"/>
                    <a:pt x="458" y="591"/>
                  </a:cubicBezTo>
                  <a:cubicBezTo>
                    <a:pt x="458" y="638"/>
                    <a:pt x="458" y="638"/>
                    <a:pt x="458" y="638"/>
                  </a:cubicBezTo>
                  <a:cubicBezTo>
                    <a:pt x="492" y="652"/>
                    <a:pt x="492" y="652"/>
                    <a:pt x="492" y="652"/>
                  </a:cubicBezTo>
                  <a:cubicBezTo>
                    <a:pt x="532" y="633"/>
                    <a:pt x="532" y="633"/>
                    <a:pt x="532" y="633"/>
                  </a:cubicBezTo>
                  <a:cubicBezTo>
                    <a:pt x="532" y="633"/>
                    <a:pt x="559" y="626"/>
                    <a:pt x="564" y="627"/>
                  </a:cubicBezTo>
                  <a:cubicBezTo>
                    <a:pt x="569" y="628"/>
                    <a:pt x="624" y="655"/>
                    <a:pt x="630" y="657"/>
                  </a:cubicBezTo>
                  <a:cubicBezTo>
                    <a:pt x="636" y="658"/>
                    <a:pt x="710" y="704"/>
                    <a:pt x="710" y="704"/>
                  </a:cubicBezTo>
                  <a:cubicBezTo>
                    <a:pt x="745" y="696"/>
                    <a:pt x="745" y="696"/>
                    <a:pt x="745" y="696"/>
                  </a:cubicBezTo>
                  <a:cubicBezTo>
                    <a:pt x="771" y="655"/>
                    <a:pt x="771" y="655"/>
                    <a:pt x="771" y="655"/>
                  </a:cubicBezTo>
                  <a:cubicBezTo>
                    <a:pt x="797" y="632"/>
                    <a:pt x="797" y="632"/>
                    <a:pt x="797" y="632"/>
                  </a:cubicBezTo>
                  <a:cubicBezTo>
                    <a:pt x="853" y="633"/>
                    <a:pt x="853" y="633"/>
                    <a:pt x="853" y="633"/>
                  </a:cubicBezTo>
                  <a:cubicBezTo>
                    <a:pt x="893" y="627"/>
                    <a:pt x="893" y="627"/>
                    <a:pt x="893" y="627"/>
                  </a:cubicBezTo>
                  <a:cubicBezTo>
                    <a:pt x="948" y="681"/>
                    <a:pt x="948" y="681"/>
                    <a:pt x="948" y="681"/>
                  </a:cubicBezTo>
                  <a:cubicBezTo>
                    <a:pt x="948" y="891"/>
                    <a:pt x="948" y="891"/>
                    <a:pt x="948" y="891"/>
                  </a:cubicBezTo>
                  <a:cubicBezTo>
                    <a:pt x="948" y="891"/>
                    <a:pt x="976" y="940"/>
                    <a:pt x="978" y="944"/>
                  </a:cubicBezTo>
                  <a:cubicBezTo>
                    <a:pt x="979" y="948"/>
                    <a:pt x="1038" y="994"/>
                    <a:pt x="1039" y="998"/>
                  </a:cubicBezTo>
                  <a:cubicBezTo>
                    <a:pt x="1041" y="1002"/>
                    <a:pt x="1070" y="1008"/>
                    <a:pt x="1070" y="1008"/>
                  </a:cubicBezTo>
                  <a:cubicBezTo>
                    <a:pt x="1170" y="1008"/>
                    <a:pt x="1170" y="1008"/>
                    <a:pt x="1170" y="1008"/>
                  </a:cubicBezTo>
                  <a:cubicBezTo>
                    <a:pt x="1170" y="1008"/>
                    <a:pt x="1198" y="929"/>
                    <a:pt x="1203" y="927"/>
                  </a:cubicBezTo>
                  <a:cubicBezTo>
                    <a:pt x="1208" y="924"/>
                    <a:pt x="1245" y="888"/>
                    <a:pt x="1249" y="885"/>
                  </a:cubicBezTo>
                  <a:cubicBezTo>
                    <a:pt x="1253" y="881"/>
                    <a:pt x="1269" y="840"/>
                    <a:pt x="1269" y="837"/>
                  </a:cubicBezTo>
                  <a:cubicBezTo>
                    <a:pt x="1269" y="833"/>
                    <a:pt x="1289" y="793"/>
                    <a:pt x="1293" y="791"/>
                  </a:cubicBezTo>
                  <a:cubicBezTo>
                    <a:pt x="1297" y="789"/>
                    <a:pt x="1338" y="750"/>
                    <a:pt x="1344" y="744"/>
                  </a:cubicBezTo>
                  <a:cubicBezTo>
                    <a:pt x="1350" y="738"/>
                    <a:pt x="1394" y="713"/>
                    <a:pt x="1397" y="710"/>
                  </a:cubicBezTo>
                  <a:cubicBezTo>
                    <a:pt x="1399" y="706"/>
                    <a:pt x="1439" y="684"/>
                    <a:pt x="1439" y="684"/>
                  </a:cubicBezTo>
                  <a:cubicBezTo>
                    <a:pt x="1476" y="671"/>
                    <a:pt x="1476" y="671"/>
                    <a:pt x="1476" y="671"/>
                  </a:cubicBezTo>
                  <a:cubicBezTo>
                    <a:pt x="1540" y="646"/>
                    <a:pt x="1540" y="646"/>
                    <a:pt x="1540" y="646"/>
                  </a:cubicBezTo>
                  <a:cubicBezTo>
                    <a:pt x="1653" y="458"/>
                    <a:pt x="1653" y="458"/>
                    <a:pt x="1653" y="458"/>
                  </a:cubicBezTo>
                  <a:cubicBezTo>
                    <a:pt x="1653" y="458"/>
                    <a:pt x="1679" y="387"/>
                    <a:pt x="1681" y="383"/>
                  </a:cubicBezTo>
                  <a:cubicBezTo>
                    <a:pt x="1684" y="379"/>
                    <a:pt x="1693" y="324"/>
                    <a:pt x="1693" y="324"/>
                  </a:cubicBezTo>
                  <a:cubicBezTo>
                    <a:pt x="1684" y="275"/>
                    <a:pt x="1684" y="275"/>
                    <a:pt x="1684" y="275"/>
                  </a:cubicBezTo>
                  <a:cubicBezTo>
                    <a:pt x="1667" y="129"/>
                    <a:pt x="1667" y="129"/>
                    <a:pt x="1667" y="129"/>
                  </a:cubicBezTo>
                  <a:cubicBezTo>
                    <a:pt x="1658" y="96"/>
                    <a:pt x="1658" y="96"/>
                    <a:pt x="1658" y="96"/>
                  </a:cubicBezTo>
                  <a:cubicBezTo>
                    <a:pt x="1635" y="101"/>
                    <a:pt x="1635" y="101"/>
                    <a:pt x="1635" y="101"/>
                  </a:cubicBezTo>
                  <a:cubicBezTo>
                    <a:pt x="1632" y="130"/>
                    <a:pt x="1632" y="130"/>
                    <a:pt x="1632" y="130"/>
                  </a:cubicBezTo>
                  <a:cubicBezTo>
                    <a:pt x="1601" y="159"/>
                    <a:pt x="1601" y="159"/>
                    <a:pt x="1601" y="159"/>
                  </a:cubicBezTo>
                  <a:cubicBezTo>
                    <a:pt x="1553" y="145"/>
                    <a:pt x="1553" y="145"/>
                    <a:pt x="1553" y="145"/>
                  </a:cubicBezTo>
                  <a:cubicBezTo>
                    <a:pt x="1487" y="112"/>
                    <a:pt x="1487" y="112"/>
                    <a:pt x="1487" y="112"/>
                  </a:cubicBezTo>
                  <a:cubicBezTo>
                    <a:pt x="1473" y="96"/>
                    <a:pt x="1473" y="96"/>
                    <a:pt x="1473" y="96"/>
                  </a:cubicBezTo>
                  <a:cubicBezTo>
                    <a:pt x="1476" y="52"/>
                    <a:pt x="1476" y="52"/>
                    <a:pt x="1476" y="52"/>
                  </a:cubicBezTo>
                  <a:cubicBezTo>
                    <a:pt x="1420" y="52"/>
                    <a:pt x="1420" y="52"/>
                    <a:pt x="1420" y="52"/>
                  </a:cubicBezTo>
                  <a:cubicBezTo>
                    <a:pt x="1344" y="0"/>
                    <a:pt x="1344" y="0"/>
                    <a:pt x="1344" y="0"/>
                  </a:cubicBezTo>
                  <a:cubicBezTo>
                    <a:pt x="1315" y="42"/>
                    <a:pt x="1315" y="42"/>
                    <a:pt x="1315" y="42"/>
                  </a:cubicBezTo>
                  <a:cubicBezTo>
                    <a:pt x="1261" y="132"/>
                    <a:pt x="1261" y="132"/>
                    <a:pt x="1261" y="132"/>
                  </a:cubicBezTo>
                  <a:cubicBezTo>
                    <a:pt x="1244" y="159"/>
                    <a:pt x="1244" y="159"/>
                    <a:pt x="1244" y="159"/>
                  </a:cubicBezTo>
                  <a:cubicBezTo>
                    <a:pt x="1285" y="183"/>
                    <a:pt x="1285" y="183"/>
                    <a:pt x="1285" y="183"/>
                  </a:cubicBezTo>
                  <a:cubicBezTo>
                    <a:pt x="1245" y="224"/>
                    <a:pt x="1245" y="224"/>
                    <a:pt x="1245" y="224"/>
                  </a:cubicBezTo>
                  <a:cubicBezTo>
                    <a:pt x="1212" y="209"/>
                    <a:pt x="1212" y="209"/>
                    <a:pt x="1212" y="209"/>
                  </a:cubicBezTo>
                  <a:cubicBezTo>
                    <a:pt x="1190" y="224"/>
                    <a:pt x="1190" y="224"/>
                    <a:pt x="1190" y="224"/>
                  </a:cubicBezTo>
                  <a:cubicBezTo>
                    <a:pt x="1167" y="201"/>
                    <a:pt x="1167" y="201"/>
                    <a:pt x="1167" y="201"/>
                  </a:cubicBezTo>
                  <a:cubicBezTo>
                    <a:pt x="1144" y="186"/>
                    <a:pt x="1144" y="186"/>
                    <a:pt x="1144" y="186"/>
                  </a:cubicBezTo>
                  <a:cubicBezTo>
                    <a:pt x="1126" y="197"/>
                    <a:pt x="1126" y="197"/>
                    <a:pt x="1126" y="197"/>
                  </a:cubicBezTo>
                  <a:cubicBezTo>
                    <a:pt x="1126" y="197"/>
                    <a:pt x="1123" y="249"/>
                    <a:pt x="1124" y="252"/>
                  </a:cubicBezTo>
                  <a:cubicBezTo>
                    <a:pt x="1126" y="256"/>
                    <a:pt x="1116" y="301"/>
                    <a:pt x="1116" y="301"/>
                  </a:cubicBezTo>
                  <a:cubicBezTo>
                    <a:pt x="1094" y="339"/>
                    <a:pt x="1094" y="339"/>
                    <a:pt x="1094" y="339"/>
                  </a:cubicBezTo>
                  <a:cubicBezTo>
                    <a:pt x="1094" y="339"/>
                    <a:pt x="1052" y="350"/>
                    <a:pt x="1044" y="351"/>
                  </a:cubicBezTo>
                  <a:cubicBezTo>
                    <a:pt x="1037" y="352"/>
                    <a:pt x="1002" y="353"/>
                    <a:pt x="1002" y="353"/>
                  </a:cubicBezTo>
                  <a:cubicBezTo>
                    <a:pt x="995" y="324"/>
                    <a:pt x="995" y="324"/>
                    <a:pt x="995" y="324"/>
                  </a:cubicBezTo>
                  <a:cubicBezTo>
                    <a:pt x="979" y="331"/>
                    <a:pt x="979" y="331"/>
                    <a:pt x="979" y="331"/>
                  </a:cubicBezTo>
                  <a:cubicBezTo>
                    <a:pt x="960" y="356"/>
                    <a:pt x="960" y="356"/>
                    <a:pt x="960" y="356"/>
                  </a:cubicBezTo>
                  <a:cubicBezTo>
                    <a:pt x="920" y="362"/>
                    <a:pt x="920" y="362"/>
                    <a:pt x="920" y="362"/>
                  </a:cubicBezTo>
                  <a:cubicBezTo>
                    <a:pt x="884" y="349"/>
                    <a:pt x="884" y="349"/>
                    <a:pt x="884" y="349"/>
                  </a:cubicBezTo>
                  <a:cubicBezTo>
                    <a:pt x="867" y="307"/>
                    <a:pt x="867" y="307"/>
                    <a:pt x="867" y="307"/>
                  </a:cubicBezTo>
                  <a:cubicBezTo>
                    <a:pt x="872" y="275"/>
                    <a:pt x="872" y="275"/>
                    <a:pt x="872" y="275"/>
                  </a:cubicBezTo>
                  <a:cubicBezTo>
                    <a:pt x="862" y="254"/>
                    <a:pt x="862" y="254"/>
                    <a:pt x="862" y="254"/>
                  </a:cubicBezTo>
                  <a:cubicBezTo>
                    <a:pt x="829" y="270"/>
                    <a:pt x="829" y="270"/>
                    <a:pt x="829" y="270"/>
                  </a:cubicBezTo>
                  <a:cubicBezTo>
                    <a:pt x="779" y="292"/>
                    <a:pt x="779" y="292"/>
                    <a:pt x="779" y="292"/>
                  </a:cubicBezTo>
                  <a:cubicBezTo>
                    <a:pt x="739" y="323"/>
                    <a:pt x="739" y="323"/>
                    <a:pt x="739" y="323"/>
                  </a:cubicBezTo>
                  <a:cubicBezTo>
                    <a:pt x="730" y="280"/>
                    <a:pt x="730" y="280"/>
                    <a:pt x="730" y="280"/>
                  </a:cubicBezTo>
                  <a:cubicBezTo>
                    <a:pt x="689" y="268"/>
                    <a:pt x="689" y="268"/>
                    <a:pt x="689" y="268"/>
                  </a:cubicBezTo>
                  <a:cubicBezTo>
                    <a:pt x="644" y="266"/>
                    <a:pt x="644" y="266"/>
                    <a:pt x="644" y="266"/>
                  </a:cubicBezTo>
                  <a:cubicBezTo>
                    <a:pt x="614" y="229"/>
                    <a:pt x="614" y="229"/>
                    <a:pt x="614" y="229"/>
                  </a:cubicBezTo>
                  <a:cubicBezTo>
                    <a:pt x="614" y="229"/>
                    <a:pt x="569" y="224"/>
                    <a:pt x="567" y="228"/>
                  </a:cubicBezTo>
                  <a:cubicBezTo>
                    <a:pt x="566" y="231"/>
                    <a:pt x="527" y="260"/>
                    <a:pt x="527" y="260"/>
                  </a:cubicBezTo>
                  <a:cubicBezTo>
                    <a:pt x="498" y="289"/>
                    <a:pt x="498" y="289"/>
                    <a:pt x="498" y="289"/>
                  </a:cubicBezTo>
                  <a:cubicBezTo>
                    <a:pt x="439" y="293"/>
                    <a:pt x="439" y="293"/>
                    <a:pt x="439" y="293"/>
                  </a:cubicBezTo>
                  <a:cubicBezTo>
                    <a:pt x="423" y="299"/>
                    <a:pt x="423" y="299"/>
                    <a:pt x="423" y="299"/>
                  </a:cubicBezTo>
                  <a:cubicBezTo>
                    <a:pt x="414" y="342"/>
                    <a:pt x="414" y="342"/>
                    <a:pt x="414" y="342"/>
                  </a:cubicBezTo>
                  <a:cubicBezTo>
                    <a:pt x="377" y="331"/>
                    <a:pt x="377" y="331"/>
                    <a:pt x="377" y="331"/>
                  </a:cubicBezTo>
                  <a:cubicBezTo>
                    <a:pt x="377" y="331"/>
                    <a:pt x="354" y="323"/>
                    <a:pt x="355" y="319"/>
                  </a:cubicBezTo>
                  <a:cubicBezTo>
                    <a:pt x="357" y="315"/>
                    <a:pt x="353" y="276"/>
                    <a:pt x="353" y="276"/>
                  </a:cubicBezTo>
                  <a:cubicBezTo>
                    <a:pt x="337" y="235"/>
                    <a:pt x="337" y="235"/>
                    <a:pt x="337" y="235"/>
                  </a:cubicBezTo>
                  <a:cubicBezTo>
                    <a:pt x="321" y="219"/>
                    <a:pt x="321" y="219"/>
                    <a:pt x="321" y="219"/>
                  </a:cubicBezTo>
                  <a:cubicBezTo>
                    <a:pt x="295" y="219"/>
                    <a:pt x="295" y="219"/>
                    <a:pt x="295" y="219"/>
                  </a:cubicBezTo>
                  <a:cubicBezTo>
                    <a:pt x="269" y="244"/>
                    <a:pt x="269" y="244"/>
                    <a:pt x="269" y="244"/>
                  </a:cubicBezTo>
                  <a:cubicBezTo>
                    <a:pt x="275" y="277"/>
                    <a:pt x="275" y="277"/>
                    <a:pt x="275" y="277"/>
                  </a:cubicBezTo>
                  <a:cubicBezTo>
                    <a:pt x="307" y="309"/>
                    <a:pt x="307" y="309"/>
                    <a:pt x="307" y="309"/>
                  </a:cubicBezTo>
                  <a:cubicBezTo>
                    <a:pt x="276" y="352"/>
                    <a:pt x="276" y="352"/>
                    <a:pt x="276" y="352"/>
                  </a:cubicBezTo>
                  <a:cubicBezTo>
                    <a:pt x="269" y="389"/>
                    <a:pt x="269" y="389"/>
                    <a:pt x="269" y="389"/>
                  </a:cubicBezTo>
                  <a:cubicBezTo>
                    <a:pt x="244" y="413"/>
                    <a:pt x="244" y="413"/>
                    <a:pt x="244" y="413"/>
                  </a:cubicBezTo>
                  <a:cubicBezTo>
                    <a:pt x="260" y="445"/>
                    <a:pt x="260" y="445"/>
                    <a:pt x="260" y="445"/>
                  </a:cubicBezTo>
                  <a:cubicBezTo>
                    <a:pt x="252" y="479"/>
                    <a:pt x="252" y="479"/>
                    <a:pt x="252" y="479"/>
                  </a:cubicBezTo>
                  <a:cubicBezTo>
                    <a:pt x="225" y="504"/>
                    <a:pt x="225" y="504"/>
                    <a:pt x="225" y="504"/>
                  </a:cubicBezTo>
                  <a:cubicBezTo>
                    <a:pt x="185" y="504"/>
                    <a:pt x="185" y="504"/>
                    <a:pt x="185" y="504"/>
                  </a:cubicBezTo>
                  <a:cubicBezTo>
                    <a:pt x="157" y="498"/>
                    <a:pt x="157" y="498"/>
                    <a:pt x="157" y="498"/>
                  </a:cubicBezTo>
                  <a:cubicBezTo>
                    <a:pt x="157" y="556"/>
                    <a:pt x="157" y="556"/>
                    <a:pt x="157" y="556"/>
                  </a:cubicBezTo>
                  <a:cubicBezTo>
                    <a:pt x="157" y="561"/>
                    <a:pt x="121" y="596"/>
                    <a:pt x="117" y="599"/>
                  </a:cubicBezTo>
                  <a:cubicBezTo>
                    <a:pt x="112" y="603"/>
                    <a:pt x="66" y="647"/>
                    <a:pt x="63" y="649"/>
                  </a:cubicBezTo>
                  <a:cubicBezTo>
                    <a:pt x="60" y="651"/>
                    <a:pt x="24" y="672"/>
                    <a:pt x="24" y="672"/>
                  </a:cubicBezTo>
                  <a:cubicBezTo>
                    <a:pt x="24" y="672"/>
                    <a:pt x="0" y="697"/>
                    <a:pt x="1" y="702"/>
                  </a:cubicBezTo>
                  <a:cubicBezTo>
                    <a:pt x="2" y="707"/>
                    <a:pt x="5" y="739"/>
                    <a:pt x="5" y="739"/>
                  </a:cubicBezTo>
                  <a:cubicBezTo>
                    <a:pt x="26" y="762"/>
                    <a:pt x="26" y="762"/>
                    <a:pt x="26" y="762"/>
                  </a:cubicBezTo>
                  <a:lnTo>
                    <a:pt x="35" y="763"/>
                  </a:lnTo>
                  <a:close/>
                </a:path>
              </a:pathLst>
            </a:custGeom>
            <a:solidFill>
              <a:srgbClr val="DFD6D3"/>
            </a:solidFill>
            <a:ln>
              <a:solidFill>
                <a:srgbClr val="9A8176"/>
              </a:solidFill>
            </a:ln>
          </p:spPr>
          <p:txBody>
            <a:bodyPr vert="horz" wrap="square" lIns="68495" tIns="34248" rIns="68495" bIns="34248" numCol="1" anchor="t" anchorCtr="0" compatLnSpc="1">
              <a:prstTxWarp prst="textNoShape">
                <a:avLst/>
              </a:prstTxWarp>
            </a:bodyPr>
            <a:lstStyle/>
            <a:p>
              <a:endParaRPr lang="pt-BR" sz="1348"/>
            </a:p>
          </p:txBody>
        </p:sp>
        <p:sp>
          <p:nvSpPr>
            <p:cNvPr id="43" name="Freeform 43"/>
            <p:cNvSpPr>
              <a:spLocks/>
            </p:cNvSpPr>
            <p:nvPr/>
          </p:nvSpPr>
          <p:spPr bwMode="auto">
            <a:xfrm>
              <a:off x="7299325" y="2021681"/>
              <a:ext cx="4211638" cy="2509838"/>
            </a:xfrm>
            <a:custGeom>
              <a:avLst/>
              <a:gdLst>
                <a:gd name="T0" fmla="*/ 64 w 1693"/>
                <a:gd name="T1" fmla="*/ 768 h 1008"/>
                <a:gd name="T2" fmla="*/ 117 w 1693"/>
                <a:gd name="T3" fmla="*/ 769 h 1008"/>
                <a:gd name="T4" fmla="*/ 191 w 1693"/>
                <a:gd name="T5" fmla="*/ 793 h 1008"/>
                <a:gd name="T6" fmla="*/ 227 w 1693"/>
                <a:gd name="T7" fmla="*/ 739 h 1008"/>
                <a:gd name="T8" fmla="*/ 286 w 1693"/>
                <a:gd name="T9" fmla="*/ 694 h 1008"/>
                <a:gd name="T10" fmla="*/ 307 w 1693"/>
                <a:gd name="T11" fmla="*/ 600 h 1008"/>
                <a:gd name="T12" fmla="*/ 382 w 1693"/>
                <a:gd name="T13" fmla="*/ 605 h 1008"/>
                <a:gd name="T14" fmla="*/ 458 w 1693"/>
                <a:gd name="T15" fmla="*/ 591 h 1008"/>
                <a:gd name="T16" fmla="*/ 492 w 1693"/>
                <a:gd name="T17" fmla="*/ 652 h 1008"/>
                <a:gd name="T18" fmla="*/ 564 w 1693"/>
                <a:gd name="T19" fmla="*/ 627 h 1008"/>
                <a:gd name="T20" fmla="*/ 710 w 1693"/>
                <a:gd name="T21" fmla="*/ 704 h 1008"/>
                <a:gd name="T22" fmla="*/ 771 w 1693"/>
                <a:gd name="T23" fmla="*/ 655 h 1008"/>
                <a:gd name="T24" fmla="*/ 853 w 1693"/>
                <a:gd name="T25" fmla="*/ 633 h 1008"/>
                <a:gd name="T26" fmla="*/ 948 w 1693"/>
                <a:gd name="T27" fmla="*/ 681 h 1008"/>
                <a:gd name="T28" fmla="*/ 978 w 1693"/>
                <a:gd name="T29" fmla="*/ 944 h 1008"/>
                <a:gd name="T30" fmla="*/ 1070 w 1693"/>
                <a:gd name="T31" fmla="*/ 1008 h 1008"/>
                <a:gd name="T32" fmla="*/ 1203 w 1693"/>
                <a:gd name="T33" fmla="*/ 927 h 1008"/>
                <a:gd name="T34" fmla="*/ 1269 w 1693"/>
                <a:gd name="T35" fmla="*/ 837 h 1008"/>
                <a:gd name="T36" fmla="*/ 1344 w 1693"/>
                <a:gd name="T37" fmla="*/ 744 h 1008"/>
                <a:gd name="T38" fmla="*/ 1439 w 1693"/>
                <a:gd name="T39" fmla="*/ 684 h 1008"/>
                <a:gd name="T40" fmla="*/ 1540 w 1693"/>
                <a:gd name="T41" fmla="*/ 646 h 1008"/>
                <a:gd name="T42" fmla="*/ 1681 w 1693"/>
                <a:gd name="T43" fmla="*/ 383 h 1008"/>
                <a:gd name="T44" fmla="*/ 1684 w 1693"/>
                <a:gd name="T45" fmla="*/ 275 h 1008"/>
                <a:gd name="T46" fmla="*/ 1658 w 1693"/>
                <a:gd name="T47" fmla="*/ 96 h 1008"/>
                <a:gd name="T48" fmla="*/ 1632 w 1693"/>
                <a:gd name="T49" fmla="*/ 130 h 1008"/>
                <a:gd name="T50" fmla="*/ 1553 w 1693"/>
                <a:gd name="T51" fmla="*/ 145 h 1008"/>
                <a:gd name="T52" fmla="*/ 1473 w 1693"/>
                <a:gd name="T53" fmla="*/ 96 h 1008"/>
                <a:gd name="T54" fmla="*/ 1420 w 1693"/>
                <a:gd name="T55" fmla="*/ 52 h 1008"/>
                <a:gd name="T56" fmla="*/ 1315 w 1693"/>
                <a:gd name="T57" fmla="*/ 42 h 1008"/>
                <a:gd name="T58" fmla="*/ 1244 w 1693"/>
                <a:gd name="T59" fmla="*/ 159 h 1008"/>
                <a:gd name="T60" fmla="*/ 1245 w 1693"/>
                <a:gd name="T61" fmla="*/ 224 h 1008"/>
                <a:gd name="T62" fmla="*/ 1190 w 1693"/>
                <a:gd name="T63" fmla="*/ 224 h 1008"/>
                <a:gd name="T64" fmla="*/ 1144 w 1693"/>
                <a:gd name="T65" fmla="*/ 186 h 1008"/>
                <a:gd name="T66" fmla="*/ 1124 w 1693"/>
                <a:gd name="T67" fmla="*/ 252 h 1008"/>
                <a:gd name="T68" fmla="*/ 1094 w 1693"/>
                <a:gd name="T69" fmla="*/ 339 h 1008"/>
                <a:gd name="T70" fmla="*/ 1002 w 1693"/>
                <a:gd name="T71" fmla="*/ 353 h 1008"/>
                <a:gd name="T72" fmla="*/ 979 w 1693"/>
                <a:gd name="T73" fmla="*/ 331 h 1008"/>
                <a:gd name="T74" fmla="*/ 920 w 1693"/>
                <a:gd name="T75" fmla="*/ 362 h 1008"/>
                <a:gd name="T76" fmla="*/ 867 w 1693"/>
                <a:gd name="T77" fmla="*/ 307 h 1008"/>
                <a:gd name="T78" fmla="*/ 862 w 1693"/>
                <a:gd name="T79" fmla="*/ 254 h 1008"/>
                <a:gd name="T80" fmla="*/ 779 w 1693"/>
                <a:gd name="T81" fmla="*/ 292 h 1008"/>
                <a:gd name="T82" fmla="*/ 730 w 1693"/>
                <a:gd name="T83" fmla="*/ 280 h 1008"/>
                <a:gd name="T84" fmla="*/ 644 w 1693"/>
                <a:gd name="T85" fmla="*/ 266 h 1008"/>
                <a:gd name="T86" fmla="*/ 567 w 1693"/>
                <a:gd name="T87" fmla="*/ 228 h 1008"/>
                <a:gd name="T88" fmla="*/ 498 w 1693"/>
                <a:gd name="T89" fmla="*/ 289 h 1008"/>
                <a:gd name="T90" fmla="*/ 423 w 1693"/>
                <a:gd name="T91" fmla="*/ 299 h 1008"/>
                <a:gd name="T92" fmla="*/ 377 w 1693"/>
                <a:gd name="T93" fmla="*/ 331 h 1008"/>
                <a:gd name="T94" fmla="*/ 353 w 1693"/>
                <a:gd name="T95" fmla="*/ 276 h 1008"/>
                <a:gd name="T96" fmla="*/ 321 w 1693"/>
                <a:gd name="T97" fmla="*/ 219 h 1008"/>
                <a:gd name="T98" fmla="*/ 269 w 1693"/>
                <a:gd name="T99" fmla="*/ 244 h 1008"/>
                <a:gd name="T100" fmla="*/ 307 w 1693"/>
                <a:gd name="T101" fmla="*/ 309 h 1008"/>
                <a:gd name="T102" fmla="*/ 269 w 1693"/>
                <a:gd name="T103" fmla="*/ 389 h 1008"/>
                <a:gd name="T104" fmla="*/ 260 w 1693"/>
                <a:gd name="T105" fmla="*/ 445 h 1008"/>
                <a:gd name="T106" fmla="*/ 225 w 1693"/>
                <a:gd name="T107" fmla="*/ 504 h 1008"/>
                <a:gd name="T108" fmla="*/ 157 w 1693"/>
                <a:gd name="T109" fmla="*/ 498 h 1008"/>
                <a:gd name="T110" fmla="*/ 117 w 1693"/>
                <a:gd name="T111" fmla="*/ 599 h 1008"/>
                <a:gd name="T112" fmla="*/ 24 w 1693"/>
                <a:gd name="T113" fmla="*/ 672 h 1008"/>
                <a:gd name="T114" fmla="*/ 5 w 1693"/>
                <a:gd name="T115" fmla="*/ 739 h 1008"/>
                <a:gd name="T116" fmla="*/ 35 w 1693"/>
                <a:gd name="T117" fmla="*/ 763 h 1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93" h="1008">
                  <a:moveTo>
                    <a:pt x="35" y="763"/>
                  </a:moveTo>
                  <a:cubicBezTo>
                    <a:pt x="64" y="768"/>
                    <a:pt x="64" y="768"/>
                    <a:pt x="64" y="768"/>
                  </a:cubicBezTo>
                  <a:cubicBezTo>
                    <a:pt x="76" y="785"/>
                    <a:pt x="76" y="785"/>
                    <a:pt x="76" y="785"/>
                  </a:cubicBezTo>
                  <a:cubicBezTo>
                    <a:pt x="117" y="769"/>
                    <a:pt x="117" y="769"/>
                    <a:pt x="117" y="769"/>
                  </a:cubicBezTo>
                  <a:cubicBezTo>
                    <a:pt x="148" y="763"/>
                    <a:pt x="148" y="763"/>
                    <a:pt x="148" y="763"/>
                  </a:cubicBezTo>
                  <a:cubicBezTo>
                    <a:pt x="191" y="793"/>
                    <a:pt x="191" y="793"/>
                    <a:pt x="191" y="793"/>
                  </a:cubicBezTo>
                  <a:cubicBezTo>
                    <a:pt x="214" y="782"/>
                    <a:pt x="214" y="782"/>
                    <a:pt x="214" y="782"/>
                  </a:cubicBezTo>
                  <a:cubicBezTo>
                    <a:pt x="227" y="739"/>
                    <a:pt x="227" y="739"/>
                    <a:pt x="227" y="739"/>
                  </a:cubicBezTo>
                  <a:cubicBezTo>
                    <a:pt x="268" y="720"/>
                    <a:pt x="268" y="720"/>
                    <a:pt x="268" y="720"/>
                  </a:cubicBezTo>
                  <a:cubicBezTo>
                    <a:pt x="286" y="694"/>
                    <a:pt x="286" y="694"/>
                    <a:pt x="286" y="694"/>
                  </a:cubicBezTo>
                  <a:cubicBezTo>
                    <a:pt x="288" y="646"/>
                    <a:pt x="288" y="646"/>
                    <a:pt x="288" y="646"/>
                  </a:cubicBezTo>
                  <a:cubicBezTo>
                    <a:pt x="307" y="600"/>
                    <a:pt x="307" y="600"/>
                    <a:pt x="307" y="600"/>
                  </a:cubicBezTo>
                  <a:cubicBezTo>
                    <a:pt x="361" y="570"/>
                    <a:pt x="361" y="570"/>
                    <a:pt x="361" y="570"/>
                  </a:cubicBezTo>
                  <a:cubicBezTo>
                    <a:pt x="382" y="605"/>
                    <a:pt x="382" y="605"/>
                    <a:pt x="382" y="605"/>
                  </a:cubicBezTo>
                  <a:cubicBezTo>
                    <a:pt x="418" y="600"/>
                    <a:pt x="418" y="600"/>
                    <a:pt x="418" y="600"/>
                  </a:cubicBezTo>
                  <a:cubicBezTo>
                    <a:pt x="458" y="591"/>
                    <a:pt x="458" y="591"/>
                    <a:pt x="458" y="591"/>
                  </a:cubicBezTo>
                  <a:cubicBezTo>
                    <a:pt x="458" y="638"/>
                    <a:pt x="458" y="638"/>
                    <a:pt x="458" y="638"/>
                  </a:cubicBezTo>
                  <a:cubicBezTo>
                    <a:pt x="492" y="652"/>
                    <a:pt x="492" y="652"/>
                    <a:pt x="492" y="652"/>
                  </a:cubicBezTo>
                  <a:cubicBezTo>
                    <a:pt x="532" y="633"/>
                    <a:pt x="532" y="633"/>
                    <a:pt x="532" y="633"/>
                  </a:cubicBezTo>
                  <a:cubicBezTo>
                    <a:pt x="532" y="633"/>
                    <a:pt x="559" y="626"/>
                    <a:pt x="564" y="627"/>
                  </a:cubicBezTo>
                  <a:cubicBezTo>
                    <a:pt x="569" y="628"/>
                    <a:pt x="624" y="655"/>
                    <a:pt x="630" y="657"/>
                  </a:cubicBezTo>
                  <a:cubicBezTo>
                    <a:pt x="636" y="658"/>
                    <a:pt x="710" y="704"/>
                    <a:pt x="710" y="704"/>
                  </a:cubicBezTo>
                  <a:cubicBezTo>
                    <a:pt x="745" y="696"/>
                    <a:pt x="745" y="696"/>
                    <a:pt x="745" y="696"/>
                  </a:cubicBezTo>
                  <a:cubicBezTo>
                    <a:pt x="771" y="655"/>
                    <a:pt x="771" y="655"/>
                    <a:pt x="771" y="655"/>
                  </a:cubicBezTo>
                  <a:cubicBezTo>
                    <a:pt x="797" y="632"/>
                    <a:pt x="797" y="632"/>
                    <a:pt x="797" y="632"/>
                  </a:cubicBezTo>
                  <a:cubicBezTo>
                    <a:pt x="853" y="633"/>
                    <a:pt x="853" y="633"/>
                    <a:pt x="853" y="633"/>
                  </a:cubicBezTo>
                  <a:cubicBezTo>
                    <a:pt x="893" y="627"/>
                    <a:pt x="893" y="627"/>
                    <a:pt x="893" y="627"/>
                  </a:cubicBezTo>
                  <a:cubicBezTo>
                    <a:pt x="948" y="681"/>
                    <a:pt x="948" y="681"/>
                    <a:pt x="948" y="681"/>
                  </a:cubicBezTo>
                  <a:cubicBezTo>
                    <a:pt x="948" y="891"/>
                    <a:pt x="948" y="891"/>
                    <a:pt x="948" y="891"/>
                  </a:cubicBezTo>
                  <a:cubicBezTo>
                    <a:pt x="948" y="891"/>
                    <a:pt x="976" y="940"/>
                    <a:pt x="978" y="944"/>
                  </a:cubicBezTo>
                  <a:cubicBezTo>
                    <a:pt x="979" y="948"/>
                    <a:pt x="1038" y="994"/>
                    <a:pt x="1039" y="998"/>
                  </a:cubicBezTo>
                  <a:cubicBezTo>
                    <a:pt x="1041" y="1002"/>
                    <a:pt x="1070" y="1008"/>
                    <a:pt x="1070" y="1008"/>
                  </a:cubicBezTo>
                  <a:cubicBezTo>
                    <a:pt x="1170" y="1008"/>
                    <a:pt x="1170" y="1008"/>
                    <a:pt x="1170" y="1008"/>
                  </a:cubicBezTo>
                  <a:cubicBezTo>
                    <a:pt x="1170" y="1008"/>
                    <a:pt x="1198" y="929"/>
                    <a:pt x="1203" y="927"/>
                  </a:cubicBezTo>
                  <a:cubicBezTo>
                    <a:pt x="1208" y="924"/>
                    <a:pt x="1245" y="888"/>
                    <a:pt x="1249" y="885"/>
                  </a:cubicBezTo>
                  <a:cubicBezTo>
                    <a:pt x="1253" y="881"/>
                    <a:pt x="1269" y="840"/>
                    <a:pt x="1269" y="837"/>
                  </a:cubicBezTo>
                  <a:cubicBezTo>
                    <a:pt x="1269" y="833"/>
                    <a:pt x="1289" y="793"/>
                    <a:pt x="1293" y="791"/>
                  </a:cubicBezTo>
                  <a:cubicBezTo>
                    <a:pt x="1297" y="789"/>
                    <a:pt x="1338" y="750"/>
                    <a:pt x="1344" y="744"/>
                  </a:cubicBezTo>
                  <a:cubicBezTo>
                    <a:pt x="1350" y="738"/>
                    <a:pt x="1394" y="713"/>
                    <a:pt x="1397" y="710"/>
                  </a:cubicBezTo>
                  <a:cubicBezTo>
                    <a:pt x="1399" y="706"/>
                    <a:pt x="1439" y="684"/>
                    <a:pt x="1439" y="684"/>
                  </a:cubicBezTo>
                  <a:cubicBezTo>
                    <a:pt x="1476" y="671"/>
                    <a:pt x="1476" y="671"/>
                    <a:pt x="1476" y="671"/>
                  </a:cubicBezTo>
                  <a:cubicBezTo>
                    <a:pt x="1540" y="646"/>
                    <a:pt x="1540" y="646"/>
                    <a:pt x="1540" y="646"/>
                  </a:cubicBezTo>
                  <a:cubicBezTo>
                    <a:pt x="1653" y="458"/>
                    <a:pt x="1653" y="458"/>
                    <a:pt x="1653" y="458"/>
                  </a:cubicBezTo>
                  <a:cubicBezTo>
                    <a:pt x="1653" y="458"/>
                    <a:pt x="1679" y="387"/>
                    <a:pt x="1681" y="383"/>
                  </a:cubicBezTo>
                  <a:cubicBezTo>
                    <a:pt x="1684" y="379"/>
                    <a:pt x="1693" y="324"/>
                    <a:pt x="1693" y="324"/>
                  </a:cubicBezTo>
                  <a:cubicBezTo>
                    <a:pt x="1684" y="275"/>
                    <a:pt x="1684" y="275"/>
                    <a:pt x="1684" y="275"/>
                  </a:cubicBezTo>
                  <a:cubicBezTo>
                    <a:pt x="1667" y="129"/>
                    <a:pt x="1667" y="129"/>
                    <a:pt x="1667" y="129"/>
                  </a:cubicBezTo>
                  <a:cubicBezTo>
                    <a:pt x="1658" y="96"/>
                    <a:pt x="1658" y="96"/>
                    <a:pt x="1658" y="96"/>
                  </a:cubicBezTo>
                  <a:cubicBezTo>
                    <a:pt x="1635" y="101"/>
                    <a:pt x="1635" y="101"/>
                    <a:pt x="1635" y="101"/>
                  </a:cubicBezTo>
                  <a:cubicBezTo>
                    <a:pt x="1632" y="130"/>
                    <a:pt x="1632" y="130"/>
                    <a:pt x="1632" y="130"/>
                  </a:cubicBezTo>
                  <a:cubicBezTo>
                    <a:pt x="1601" y="159"/>
                    <a:pt x="1601" y="159"/>
                    <a:pt x="1601" y="159"/>
                  </a:cubicBezTo>
                  <a:cubicBezTo>
                    <a:pt x="1553" y="145"/>
                    <a:pt x="1553" y="145"/>
                    <a:pt x="1553" y="145"/>
                  </a:cubicBezTo>
                  <a:cubicBezTo>
                    <a:pt x="1487" y="112"/>
                    <a:pt x="1487" y="112"/>
                    <a:pt x="1487" y="112"/>
                  </a:cubicBezTo>
                  <a:cubicBezTo>
                    <a:pt x="1473" y="96"/>
                    <a:pt x="1473" y="96"/>
                    <a:pt x="1473" y="96"/>
                  </a:cubicBezTo>
                  <a:cubicBezTo>
                    <a:pt x="1476" y="52"/>
                    <a:pt x="1476" y="52"/>
                    <a:pt x="1476" y="52"/>
                  </a:cubicBezTo>
                  <a:cubicBezTo>
                    <a:pt x="1420" y="52"/>
                    <a:pt x="1420" y="52"/>
                    <a:pt x="1420" y="52"/>
                  </a:cubicBezTo>
                  <a:cubicBezTo>
                    <a:pt x="1344" y="0"/>
                    <a:pt x="1344" y="0"/>
                    <a:pt x="1344" y="0"/>
                  </a:cubicBezTo>
                  <a:cubicBezTo>
                    <a:pt x="1315" y="42"/>
                    <a:pt x="1315" y="42"/>
                    <a:pt x="1315" y="42"/>
                  </a:cubicBezTo>
                  <a:cubicBezTo>
                    <a:pt x="1261" y="132"/>
                    <a:pt x="1261" y="132"/>
                    <a:pt x="1261" y="132"/>
                  </a:cubicBezTo>
                  <a:cubicBezTo>
                    <a:pt x="1244" y="159"/>
                    <a:pt x="1244" y="159"/>
                    <a:pt x="1244" y="159"/>
                  </a:cubicBezTo>
                  <a:cubicBezTo>
                    <a:pt x="1285" y="183"/>
                    <a:pt x="1285" y="183"/>
                    <a:pt x="1285" y="183"/>
                  </a:cubicBezTo>
                  <a:cubicBezTo>
                    <a:pt x="1245" y="224"/>
                    <a:pt x="1245" y="224"/>
                    <a:pt x="1245" y="224"/>
                  </a:cubicBezTo>
                  <a:cubicBezTo>
                    <a:pt x="1212" y="209"/>
                    <a:pt x="1212" y="209"/>
                    <a:pt x="1212" y="209"/>
                  </a:cubicBezTo>
                  <a:cubicBezTo>
                    <a:pt x="1190" y="224"/>
                    <a:pt x="1190" y="224"/>
                    <a:pt x="1190" y="224"/>
                  </a:cubicBezTo>
                  <a:cubicBezTo>
                    <a:pt x="1167" y="201"/>
                    <a:pt x="1167" y="201"/>
                    <a:pt x="1167" y="201"/>
                  </a:cubicBezTo>
                  <a:cubicBezTo>
                    <a:pt x="1144" y="186"/>
                    <a:pt x="1144" y="186"/>
                    <a:pt x="1144" y="186"/>
                  </a:cubicBezTo>
                  <a:cubicBezTo>
                    <a:pt x="1126" y="197"/>
                    <a:pt x="1126" y="197"/>
                    <a:pt x="1126" y="197"/>
                  </a:cubicBezTo>
                  <a:cubicBezTo>
                    <a:pt x="1126" y="197"/>
                    <a:pt x="1123" y="249"/>
                    <a:pt x="1124" y="252"/>
                  </a:cubicBezTo>
                  <a:cubicBezTo>
                    <a:pt x="1126" y="256"/>
                    <a:pt x="1116" y="301"/>
                    <a:pt x="1116" y="301"/>
                  </a:cubicBezTo>
                  <a:cubicBezTo>
                    <a:pt x="1094" y="339"/>
                    <a:pt x="1094" y="339"/>
                    <a:pt x="1094" y="339"/>
                  </a:cubicBezTo>
                  <a:cubicBezTo>
                    <a:pt x="1094" y="339"/>
                    <a:pt x="1052" y="350"/>
                    <a:pt x="1044" y="351"/>
                  </a:cubicBezTo>
                  <a:cubicBezTo>
                    <a:pt x="1037" y="352"/>
                    <a:pt x="1002" y="353"/>
                    <a:pt x="1002" y="353"/>
                  </a:cubicBezTo>
                  <a:cubicBezTo>
                    <a:pt x="995" y="324"/>
                    <a:pt x="995" y="324"/>
                    <a:pt x="995" y="324"/>
                  </a:cubicBezTo>
                  <a:cubicBezTo>
                    <a:pt x="979" y="331"/>
                    <a:pt x="979" y="331"/>
                    <a:pt x="979" y="331"/>
                  </a:cubicBezTo>
                  <a:cubicBezTo>
                    <a:pt x="960" y="356"/>
                    <a:pt x="960" y="356"/>
                    <a:pt x="960" y="356"/>
                  </a:cubicBezTo>
                  <a:cubicBezTo>
                    <a:pt x="920" y="362"/>
                    <a:pt x="920" y="362"/>
                    <a:pt x="920" y="362"/>
                  </a:cubicBezTo>
                  <a:cubicBezTo>
                    <a:pt x="884" y="349"/>
                    <a:pt x="884" y="349"/>
                    <a:pt x="884" y="349"/>
                  </a:cubicBezTo>
                  <a:cubicBezTo>
                    <a:pt x="867" y="307"/>
                    <a:pt x="867" y="307"/>
                    <a:pt x="867" y="307"/>
                  </a:cubicBezTo>
                  <a:cubicBezTo>
                    <a:pt x="872" y="275"/>
                    <a:pt x="872" y="275"/>
                    <a:pt x="872" y="275"/>
                  </a:cubicBezTo>
                  <a:cubicBezTo>
                    <a:pt x="862" y="254"/>
                    <a:pt x="862" y="254"/>
                    <a:pt x="862" y="254"/>
                  </a:cubicBezTo>
                  <a:cubicBezTo>
                    <a:pt x="829" y="270"/>
                    <a:pt x="829" y="270"/>
                    <a:pt x="829" y="270"/>
                  </a:cubicBezTo>
                  <a:cubicBezTo>
                    <a:pt x="779" y="292"/>
                    <a:pt x="779" y="292"/>
                    <a:pt x="779" y="292"/>
                  </a:cubicBezTo>
                  <a:cubicBezTo>
                    <a:pt x="739" y="323"/>
                    <a:pt x="739" y="323"/>
                    <a:pt x="739" y="323"/>
                  </a:cubicBezTo>
                  <a:cubicBezTo>
                    <a:pt x="730" y="280"/>
                    <a:pt x="730" y="280"/>
                    <a:pt x="730" y="280"/>
                  </a:cubicBezTo>
                  <a:cubicBezTo>
                    <a:pt x="689" y="268"/>
                    <a:pt x="689" y="268"/>
                    <a:pt x="689" y="268"/>
                  </a:cubicBezTo>
                  <a:cubicBezTo>
                    <a:pt x="644" y="266"/>
                    <a:pt x="644" y="266"/>
                    <a:pt x="644" y="266"/>
                  </a:cubicBezTo>
                  <a:cubicBezTo>
                    <a:pt x="614" y="229"/>
                    <a:pt x="614" y="229"/>
                    <a:pt x="614" y="229"/>
                  </a:cubicBezTo>
                  <a:cubicBezTo>
                    <a:pt x="614" y="229"/>
                    <a:pt x="569" y="224"/>
                    <a:pt x="567" y="228"/>
                  </a:cubicBezTo>
                  <a:cubicBezTo>
                    <a:pt x="566" y="231"/>
                    <a:pt x="527" y="260"/>
                    <a:pt x="527" y="260"/>
                  </a:cubicBezTo>
                  <a:cubicBezTo>
                    <a:pt x="498" y="289"/>
                    <a:pt x="498" y="289"/>
                    <a:pt x="498" y="289"/>
                  </a:cubicBezTo>
                  <a:cubicBezTo>
                    <a:pt x="439" y="293"/>
                    <a:pt x="439" y="293"/>
                    <a:pt x="439" y="293"/>
                  </a:cubicBezTo>
                  <a:cubicBezTo>
                    <a:pt x="423" y="299"/>
                    <a:pt x="423" y="299"/>
                    <a:pt x="423" y="299"/>
                  </a:cubicBezTo>
                  <a:cubicBezTo>
                    <a:pt x="414" y="342"/>
                    <a:pt x="414" y="342"/>
                    <a:pt x="414" y="342"/>
                  </a:cubicBezTo>
                  <a:cubicBezTo>
                    <a:pt x="377" y="331"/>
                    <a:pt x="377" y="331"/>
                    <a:pt x="377" y="331"/>
                  </a:cubicBezTo>
                  <a:cubicBezTo>
                    <a:pt x="377" y="331"/>
                    <a:pt x="354" y="323"/>
                    <a:pt x="355" y="319"/>
                  </a:cubicBezTo>
                  <a:cubicBezTo>
                    <a:pt x="357" y="315"/>
                    <a:pt x="353" y="276"/>
                    <a:pt x="353" y="276"/>
                  </a:cubicBezTo>
                  <a:cubicBezTo>
                    <a:pt x="337" y="235"/>
                    <a:pt x="337" y="235"/>
                    <a:pt x="337" y="235"/>
                  </a:cubicBezTo>
                  <a:cubicBezTo>
                    <a:pt x="321" y="219"/>
                    <a:pt x="321" y="219"/>
                    <a:pt x="321" y="219"/>
                  </a:cubicBezTo>
                  <a:cubicBezTo>
                    <a:pt x="295" y="219"/>
                    <a:pt x="295" y="219"/>
                    <a:pt x="295" y="219"/>
                  </a:cubicBezTo>
                  <a:cubicBezTo>
                    <a:pt x="269" y="244"/>
                    <a:pt x="269" y="244"/>
                    <a:pt x="269" y="244"/>
                  </a:cubicBezTo>
                  <a:cubicBezTo>
                    <a:pt x="275" y="277"/>
                    <a:pt x="275" y="277"/>
                    <a:pt x="275" y="277"/>
                  </a:cubicBezTo>
                  <a:cubicBezTo>
                    <a:pt x="307" y="309"/>
                    <a:pt x="307" y="309"/>
                    <a:pt x="307" y="309"/>
                  </a:cubicBezTo>
                  <a:cubicBezTo>
                    <a:pt x="276" y="352"/>
                    <a:pt x="276" y="352"/>
                    <a:pt x="276" y="352"/>
                  </a:cubicBezTo>
                  <a:cubicBezTo>
                    <a:pt x="269" y="389"/>
                    <a:pt x="269" y="389"/>
                    <a:pt x="269" y="389"/>
                  </a:cubicBezTo>
                  <a:cubicBezTo>
                    <a:pt x="244" y="413"/>
                    <a:pt x="244" y="413"/>
                    <a:pt x="244" y="413"/>
                  </a:cubicBezTo>
                  <a:cubicBezTo>
                    <a:pt x="260" y="445"/>
                    <a:pt x="260" y="445"/>
                    <a:pt x="260" y="445"/>
                  </a:cubicBezTo>
                  <a:cubicBezTo>
                    <a:pt x="252" y="479"/>
                    <a:pt x="252" y="479"/>
                    <a:pt x="252" y="479"/>
                  </a:cubicBezTo>
                  <a:cubicBezTo>
                    <a:pt x="225" y="504"/>
                    <a:pt x="225" y="504"/>
                    <a:pt x="225" y="504"/>
                  </a:cubicBezTo>
                  <a:cubicBezTo>
                    <a:pt x="185" y="504"/>
                    <a:pt x="185" y="504"/>
                    <a:pt x="185" y="504"/>
                  </a:cubicBezTo>
                  <a:cubicBezTo>
                    <a:pt x="157" y="498"/>
                    <a:pt x="157" y="498"/>
                    <a:pt x="157" y="498"/>
                  </a:cubicBezTo>
                  <a:cubicBezTo>
                    <a:pt x="157" y="556"/>
                    <a:pt x="157" y="556"/>
                    <a:pt x="157" y="556"/>
                  </a:cubicBezTo>
                  <a:cubicBezTo>
                    <a:pt x="157" y="561"/>
                    <a:pt x="121" y="596"/>
                    <a:pt x="117" y="599"/>
                  </a:cubicBezTo>
                  <a:cubicBezTo>
                    <a:pt x="112" y="603"/>
                    <a:pt x="66" y="647"/>
                    <a:pt x="63" y="649"/>
                  </a:cubicBezTo>
                  <a:cubicBezTo>
                    <a:pt x="60" y="651"/>
                    <a:pt x="24" y="672"/>
                    <a:pt x="24" y="672"/>
                  </a:cubicBezTo>
                  <a:cubicBezTo>
                    <a:pt x="24" y="672"/>
                    <a:pt x="0" y="697"/>
                    <a:pt x="1" y="702"/>
                  </a:cubicBezTo>
                  <a:cubicBezTo>
                    <a:pt x="2" y="707"/>
                    <a:pt x="5" y="739"/>
                    <a:pt x="5" y="739"/>
                  </a:cubicBezTo>
                  <a:cubicBezTo>
                    <a:pt x="26" y="762"/>
                    <a:pt x="26" y="762"/>
                    <a:pt x="26" y="762"/>
                  </a:cubicBezTo>
                  <a:lnTo>
                    <a:pt x="35" y="763"/>
                  </a:lnTo>
                  <a:close/>
                </a:path>
              </a:pathLst>
            </a:custGeom>
            <a:noFill/>
            <a:ln w="9525" cap="flat">
              <a:solidFill>
                <a:srgbClr val="9A817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495" tIns="34248" rIns="68495" bIns="34248" numCol="1" anchor="t" anchorCtr="0" compatLnSpc="1">
              <a:prstTxWarp prst="textNoShape">
                <a:avLst/>
              </a:prstTxWarp>
            </a:bodyPr>
            <a:lstStyle/>
            <a:p>
              <a:endParaRPr lang="pt-BR" sz="1348"/>
            </a:p>
          </p:txBody>
        </p:sp>
        <p:sp>
          <p:nvSpPr>
            <p:cNvPr id="44" name="Freeform 44"/>
            <p:cNvSpPr>
              <a:spLocks/>
            </p:cNvSpPr>
            <p:nvPr/>
          </p:nvSpPr>
          <p:spPr bwMode="auto">
            <a:xfrm>
              <a:off x="8164513" y="2874169"/>
              <a:ext cx="165100" cy="566738"/>
            </a:xfrm>
            <a:custGeom>
              <a:avLst/>
              <a:gdLst>
                <a:gd name="T0" fmla="*/ 21 w 104"/>
                <a:gd name="T1" fmla="*/ 357 h 357"/>
                <a:gd name="T2" fmla="*/ 63 w 104"/>
                <a:gd name="T3" fmla="*/ 326 h 357"/>
                <a:gd name="T4" fmla="*/ 79 w 104"/>
                <a:gd name="T5" fmla="*/ 285 h 357"/>
                <a:gd name="T6" fmla="*/ 40 w 104"/>
                <a:gd name="T7" fmla="*/ 196 h 357"/>
                <a:gd name="T8" fmla="*/ 0 w 104"/>
                <a:gd name="T9" fmla="*/ 186 h 357"/>
                <a:gd name="T10" fmla="*/ 0 w 104"/>
                <a:gd name="T11" fmla="*/ 143 h 357"/>
                <a:gd name="T12" fmla="*/ 33 w 104"/>
                <a:gd name="T13" fmla="*/ 111 h 357"/>
                <a:gd name="T14" fmla="*/ 66 w 104"/>
                <a:gd name="T15" fmla="*/ 69 h 357"/>
                <a:gd name="T16" fmla="*/ 91 w 104"/>
                <a:gd name="T17" fmla="*/ 41 h 357"/>
                <a:gd name="T18" fmla="*/ 104 w 104"/>
                <a:gd name="T19" fmla="*/ 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357">
                  <a:moveTo>
                    <a:pt x="21" y="357"/>
                  </a:moveTo>
                  <a:lnTo>
                    <a:pt x="63" y="326"/>
                  </a:lnTo>
                  <a:lnTo>
                    <a:pt x="79" y="285"/>
                  </a:lnTo>
                  <a:lnTo>
                    <a:pt x="40" y="196"/>
                  </a:lnTo>
                  <a:lnTo>
                    <a:pt x="0" y="186"/>
                  </a:lnTo>
                  <a:lnTo>
                    <a:pt x="0" y="143"/>
                  </a:lnTo>
                  <a:lnTo>
                    <a:pt x="33" y="111"/>
                  </a:lnTo>
                  <a:lnTo>
                    <a:pt x="66" y="69"/>
                  </a:lnTo>
                  <a:lnTo>
                    <a:pt x="91" y="41"/>
                  </a:lnTo>
                  <a:lnTo>
                    <a:pt x="104" y="0"/>
                  </a:lnTo>
                </a:path>
              </a:pathLst>
            </a:custGeom>
            <a:noFill/>
            <a:ln w="9525" cap="flat">
              <a:solidFill>
                <a:srgbClr val="9A817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495" tIns="34248" rIns="68495" bIns="34248" numCol="1" anchor="t" anchorCtr="0" compatLnSpc="1">
              <a:prstTxWarp prst="textNoShape">
                <a:avLst/>
              </a:prstTxWarp>
            </a:bodyPr>
            <a:lstStyle/>
            <a:p>
              <a:endParaRPr lang="pt-BR" sz="1348"/>
            </a:p>
          </p:txBody>
        </p:sp>
        <p:sp>
          <p:nvSpPr>
            <p:cNvPr id="45" name="Freeform 45"/>
            <p:cNvSpPr>
              <a:spLocks/>
            </p:cNvSpPr>
            <p:nvPr/>
          </p:nvSpPr>
          <p:spPr bwMode="auto">
            <a:xfrm>
              <a:off x="8813800" y="2818606"/>
              <a:ext cx="741363" cy="765175"/>
            </a:xfrm>
            <a:custGeom>
              <a:avLst/>
              <a:gdLst>
                <a:gd name="T0" fmla="*/ 133 w 298"/>
                <a:gd name="T1" fmla="*/ 0 h 307"/>
                <a:gd name="T2" fmla="*/ 110 w 298"/>
                <a:gd name="T3" fmla="*/ 22 h 307"/>
                <a:gd name="T4" fmla="*/ 95 w 298"/>
                <a:gd name="T5" fmla="*/ 39 h 307"/>
                <a:gd name="T6" fmla="*/ 57 w 298"/>
                <a:gd name="T7" fmla="*/ 39 h 307"/>
                <a:gd name="T8" fmla="*/ 21 w 298"/>
                <a:gd name="T9" fmla="*/ 40 h 307"/>
                <a:gd name="T10" fmla="*/ 0 w 298"/>
                <a:gd name="T11" fmla="*/ 64 h 307"/>
                <a:gd name="T12" fmla="*/ 10 w 298"/>
                <a:gd name="T13" fmla="*/ 107 h 307"/>
                <a:gd name="T14" fmla="*/ 37 w 298"/>
                <a:gd name="T15" fmla="*/ 129 h 307"/>
                <a:gd name="T16" fmla="*/ 74 w 298"/>
                <a:gd name="T17" fmla="*/ 108 h 307"/>
                <a:gd name="T18" fmla="*/ 97 w 298"/>
                <a:gd name="T19" fmla="*/ 143 h 307"/>
                <a:gd name="T20" fmla="*/ 120 w 298"/>
                <a:gd name="T21" fmla="*/ 178 h 307"/>
                <a:gd name="T22" fmla="*/ 153 w 298"/>
                <a:gd name="T23" fmla="*/ 194 h 307"/>
                <a:gd name="T24" fmla="*/ 183 w 298"/>
                <a:gd name="T25" fmla="*/ 206 h 307"/>
                <a:gd name="T26" fmla="*/ 244 w 298"/>
                <a:gd name="T27" fmla="*/ 206 h 307"/>
                <a:gd name="T28" fmla="*/ 277 w 298"/>
                <a:gd name="T29" fmla="*/ 216 h 307"/>
                <a:gd name="T30" fmla="*/ 295 w 298"/>
                <a:gd name="T31" fmla="*/ 243 h 307"/>
                <a:gd name="T32" fmla="*/ 295 w 298"/>
                <a:gd name="T33" fmla="*/ 278 h 307"/>
                <a:gd name="T34" fmla="*/ 284 w 298"/>
                <a:gd name="T35" fmla="*/ 307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8" h="307">
                  <a:moveTo>
                    <a:pt x="133" y="0"/>
                  </a:moveTo>
                  <a:cubicBezTo>
                    <a:pt x="110" y="22"/>
                    <a:pt x="110" y="22"/>
                    <a:pt x="110" y="22"/>
                  </a:cubicBezTo>
                  <a:cubicBezTo>
                    <a:pt x="95" y="39"/>
                    <a:pt x="95" y="39"/>
                    <a:pt x="95" y="39"/>
                  </a:cubicBezTo>
                  <a:cubicBezTo>
                    <a:pt x="95" y="39"/>
                    <a:pt x="60" y="42"/>
                    <a:pt x="57" y="39"/>
                  </a:cubicBezTo>
                  <a:cubicBezTo>
                    <a:pt x="54" y="36"/>
                    <a:pt x="21" y="40"/>
                    <a:pt x="21" y="40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10" y="107"/>
                    <a:pt x="10" y="107"/>
                    <a:pt x="10" y="107"/>
                  </a:cubicBezTo>
                  <a:cubicBezTo>
                    <a:pt x="37" y="129"/>
                    <a:pt x="37" y="129"/>
                    <a:pt x="37" y="129"/>
                  </a:cubicBezTo>
                  <a:cubicBezTo>
                    <a:pt x="74" y="108"/>
                    <a:pt x="74" y="108"/>
                    <a:pt x="74" y="108"/>
                  </a:cubicBezTo>
                  <a:cubicBezTo>
                    <a:pt x="74" y="108"/>
                    <a:pt x="96" y="139"/>
                    <a:pt x="97" y="143"/>
                  </a:cubicBezTo>
                  <a:cubicBezTo>
                    <a:pt x="98" y="148"/>
                    <a:pt x="120" y="178"/>
                    <a:pt x="120" y="178"/>
                  </a:cubicBezTo>
                  <a:cubicBezTo>
                    <a:pt x="120" y="178"/>
                    <a:pt x="150" y="193"/>
                    <a:pt x="153" y="194"/>
                  </a:cubicBezTo>
                  <a:cubicBezTo>
                    <a:pt x="156" y="195"/>
                    <a:pt x="179" y="205"/>
                    <a:pt x="183" y="206"/>
                  </a:cubicBezTo>
                  <a:cubicBezTo>
                    <a:pt x="186" y="207"/>
                    <a:pt x="244" y="206"/>
                    <a:pt x="244" y="206"/>
                  </a:cubicBezTo>
                  <a:cubicBezTo>
                    <a:pt x="277" y="216"/>
                    <a:pt x="277" y="216"/>
                    <a:pt x="277" y="216"/>
                  </a:cubicBezTo>
                  <a:cubicBezTo>
                    <a:pt x="277" y="216"/>
                    <a:pt x="295" y="241"/>
                    <a:pt x="295" y="243"/>
                  </a:cubicBezTo>
                  <a:cubicBezTo>
                    <a:pt x="295" y="246"/>
                    <a:pt x="293" y="275"/>
                    <a:pt x="295" y="278"/>
                  </a:cubicBezTo>
                  <a:cubicBezTo>
                    <a:pt x="298" y="280"/>
                    <a:pt x="284" y="307"/>
                    <a:pt x="284" y="307"/>
                  </a:cubicBezTo>
                </a:path>
              </a:pathLst>
            </a:custGeom>
            <a:noFill/>
            <a:ln w="9525" cap="flat">
              <a:solidFill>
                <a:srgbClr val="9A817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495" tIns="34248" rIns="68495" bIns="34248" numCol="1" anchor="t" anchorCtr="0" compatLnSpc="1">
              <a:prstTxWarp prst="textNoShape">
                <a:avLst/>
              </a:prstTxWarp>
            </a:bodyPr>
            <a:lstStyle/>
            <a:p>
              <a:endParaRPr lang="pt-BR" sz="1348"/>
            </a:p>
          </p:txBody>
        </p:sp>
        <p:sp>
          <p:nvSpPr>
            <p:cNvPr id="46" name="Freeform 46"/>
            <p:cNvSpPr>
              <a:spLocks/>
            </p:cNvSpPr>
            <p:nvPr/>
          </p:nvSpPr>
          <p:spPr bwMode="auto">
            <a:xfrm>
              <a:off x="9137650" y="2826544"/>
              <a:ext cx="422275" cy="596900"/>
            </a:xfrm>
            <a:custGeom>
              <a:avLst/>
              <a:gdLst>
                <a:gd name="T0" fmla="*/ 165 w 170"/>
                <a:gd name="T1" fmla="*/ 240 h 240"/>
                <a:gd name="T2" fmla="*/ 170 w 170"/>
                <a:gd name="T3" fmla="*/ 213 h 240"/>
                <a:gd name="T4" fmla="*/ 165 w 170"/>
                <a:gd name="T5" fmla="*/ 187 h 240"/>
                <a:gd name="T6" fmla="*/ 127 w 170"/>
                <a:gd name="T7" fmla="*/ 175 h 240"/>
                <a:gd name="T8" fmla="*/ 100 w 170"/>
                <a:gd name="T9" fmla="*/ 138 h 240"/>
                <a:gd name="T10" fmla="*/ 94 w 170"/>
                <a:gd name="T11" fmla="*/ 96 h 240"/>
                <a:gd name="T12" fmla="*/ 70 w 170"/>
                <a:gd name="T13" fmla="*/ 68 h 240"/>
                <a:gd name="T14" fmla="*/ 44 w 170"/>
                <a:gd name="T15" fmla="*/ 43 h 240"/>
                <a:gd name="T16" fmla="*/ 18 w 170"/>
                <a:gd name="T17" fmla="*/ 15 h 240"/>
                <a:gd name="T18" fmla="*/ 0 w 170"/>
                <a:gd name="T19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0" h="240">
                  <a:moveTo>
                    <a:pt x="165" y="240"/>
                  </a:moveTo>
                  <a:cubicBezTo>
                    <a:pt x="170" y="213"/>
                    <a:pt x="170" y="213"/>
                    <a:pt x="170" y="213"/>
                  </a:cubicBezTo>
                  <a:cubicBezTo>
                    <a:pt x="165" y="187"/>
                    <a:pt x="165" y="187"/>
                    <a:pt x="165" y="187"/>
                  </a:cubicBezTo>
                  <a:cubicBezTo>
                    <a:pt x="127" y="175"/>
                    <a:pt x="127" y="175"/>
                    <a:pt x="127" y="175"/>
                  </a:cubicBezTo>
                  <a:cubicBezTo>
                    <a:pt x="127" y="175"/>
                    <a:pt x="100" y="141"/>
                    <a:pt x="100" y="138"/>
                  </a:cubicBezTo>
                  <a:cubicBezTo>
                    <a:pt x="100" y="134"/>
                    <a:pt x="93" y="100"/>
                    <a:pt x="94" y="96"/>
                  </a:cubicBezTo>
                  <a:cubicBezTo>
                    <a:pt x="95" y="92"/>
                    <a:pt x="70" y="68"/>
                    <a:pt x="70" y="68"/>
                  </a:cubicBezTo>
                  <a:cubicBezTo>
                    <a:pt x="44" y="43"/>
                    <a:pt x="44" y="43"/>
                    <a:pt x="44" y="43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9525" cap="flat">
              <a:solidFill>
                <a:srgbClr val="9A817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495" tIns="34248" rIns="68495" bIns="34248" numCol="1" anchor="t" anchorCtr="0" compatLnSpc="1">
              <a:prstTxWarp prst="textNoShape">
                <a:avLst/>
              </a:prstTxWarp>
            </a:bodyPr>
            <a:lstStyle/>
            <a:p>
              <a:endParaRPr lang="pt-BR" sz="1348"/>
            </a:p>
          </p:txBody>
        </p:sp>
        <p:sp>
          <p:nvSpPr>
            <p:cNvPr id="47" name="Freeform 47"/>
            <p:cNvSpPr>
              <a:spLocks/>
            </p:cNvSpPr>
            <p:nvPr/>
          </p:nvSpPr>
          <p:spPr bwMode="auto">
            <a:xfrm>
              <a:off x="9656763" y="3401219"/>
              <a:ext cx="1209675" cy="328613"/>
            </a:xfrm>
            <a:custGeom>
              <a:avLst/>
              <a:gdLst>
                <a:gd name="T0" fmla="*/ 0 w 486"/>
                <a:gd name="T1" fmla="*/ 127 h 132"/>
                <a:gd name="T2" fmla="*/ 0 w 486"/>
                <a:gd name="T3" fmla="*/ 103 h 132"/>
                <a:gd name="T4" fmla="*/ 36 w 486"/>
                <a:gd name="T5" fmla="*/ 92 h 132"/>
                <a:gd name="T6" fmla="*/ 65 w 486"/>
                <a:gd name="T7" fmla="*/ 81 h 132"/>
                <a:gd name="T8" fmla="*/ 122 w 486"/>
                <a:gd name="T9" fmla="*/ 47 h 132"/>
                <a:gd name="T10" fmla="*/ 167 w 486"/>
                <a:gd name="T11" fmla="*/ 22 h 132"/>
                <a:gd name="T12" fmla="*/ 221 w 486"/>
                <a:gd name="T13" fmla="*/ 5 h 132"/>
                <a:gd name="T14" fmla="*/ 276 w 486"/>
                <a:gd name="T15" fmla="*/ 0 h 132"/>
                <a:gd name="T16" fmla="*/ 386 w 486"/>
                <a:gd name="T17" fmla="*/ 64 h 132"/>
                <a:gd name="T18" fmla="*/ 426 w 486"/>
                <a:gd name="T19" fmla="*/ 88 h 132"/>
                <a:gd name="T20" fmla="*/ 486 w 486"/>
                <a:gd name="T21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6" h="132">
                  <a:moveTo>
                    <a:pt x="0" y="127"/>
                  </a:moveTo>
                  <a:cubicBezTo>
                    <a:pt x="0" y="103"/>
                    <a:pt x="0" y="103"/>
                    <a:pt x="0" y="103"/>
                  </a:cubicBezTo>
                  <a:cubicBezTo>
                    <a:pt x="36" y="92"/>
                    <a:pt x="36" y="92"/>
                    <a:pt x="36" y="92"/>
                  </a:cubicBezTo>
                  <a:cubicBezTo>
                    <a:pt x="65" y="81"/>
                    <a:pt x="65" y="81"/>
                    <a:pt x="65" y="81"/>
                  </a:cubicBezTo>
                  <a:cubicBezTo>
                    <a:pt x="122" y="47"/>
                    <a:pt x="122" y="47"/>
                    <a:pt x="122" y="47"/>
                  </a:cubicBezTo>
                  <a:cubicBezTo>
                    <a:pt x="167" y="22"/>
                    <a:pt x="167" y="22"/>
                    <a:pt x="167" y="22"/>
                  </a:cubicBezTo>
                  <a:cubicBezTo>
                    <a:pt x="221" y="5"/>
                    <a:pt x="221" y="5"/>
                    <a:pt x="221" y="5"/>
                  </a:cubicBezTo>
                  <a:cubicBezTo>
                    <a:pt x="276" y="0"/>
                    <a:pt x="276" y="0"/>
                    <a:pt x="276" y="0"/>
                  </a:cubicBezTo>
                  <a:cubicBezTo>
                    <a:pt x="276" y="0"/>
                    <a:pt x="385" y="64"/>
                    <a:pt x="386" y="64"/>
                  </a:cubicBezTo>
                  <a:cubicBezTo>
                    <a:pt x="387" y="64"/>
                    <a:pt x="426" y="88"/>
                    <a:pt x="426" y="88"/>
                  </a:cubicBezTo>
                  <a:cubicBezTo>
                    <a:pt x="486" y="132"/>
                    <a:pt x="486" y="132"/>
                    <a:pt x="486" y="132"/>
                  </a:cubicBezTo>
                </a:path>
              </a:pathLst>
            </a:custGeom>
            <a:noFill/>
            <a:ln w="9525" cap="flat">
              <a:solidFill>
                <a:srgbClr val="9A817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495" tIns="34248" rIns="68495" bIns="34248" numCol="1" anchor="t" anchorCtr="0" compatLnSpc="1">
              <a:prstTxWarp prst="textNoShape">
                <a:avLst/>
              </a:prstTxWarp>
            </a:bodyPr>
            <a:lstStyle/>
            <a:p>
              <a:endParaRPr lang="pt-BR" sz="1348"/>
            </a:p>
          </p:txBody>
        </p:sp>
        <p:sp>
          <p:nvSpPr>
            <p:cNvPr id="50" name="Freeform 48"/>
            <p:cNvSpPr>
              <a:spLocks/>
            </p:cNvSpPr>
            <p:nvPr/>
          </p:nvSpPr>
          <p:spPr bwMode="auto">
            <a:xfrm>
              <a:off x="6648450" y="2956719"/>
              <a:ext cx="1298575" cy="1403350"/>
            </a:xfrm>
            <a:custGeom>
              <a:avLst/>
              <a:gdLst>
                <a:gd name="T0" fmla="*/ 263 w 522"/>
                <a:gd name="T1" fmla="*/ 327 h 564"/>
                <a:gd name="T2" fmla="*/ 286 w 522"/>
                <a:gd name="T3" fmla="*/ 297 h 564"/>
                <a:gd name="T4" fmla="*/ 325 w 522"/>
                <a:gd name="T5" fmla="*/ 274 h 564"/>
                <a:gd name="T6" fmla="*/ 379 w 522"/>
                <a:gd name="T7" fmla="*/ 224 h 564"/>
                <a:gd name="T8" fmla="*/ 419 w 522"/>
                <a:gd name="T9" fmla="*/ 181 h 564"/>
                <a:gd name="T10" fmla="*/ 419 w 522"/>
                <a:gd name="T11" fmla="*/ 123 h 564"/>
                <a:gd name="T12" fmla="*/ 447 w 522"/>
                <a:gd name="T13" fmla="*/ 129 h 564"/>
                <a:gd name="T14" fmla="*/ 487 w 522"/>
                <a:gd name="T15" fmla="*/ 129 h 564"/>
                <a:gd name="T16" fmla="*/ 514 w 522"/>
                <a:gd name="T17" fmla="*/ 104 h 564"/>
                <a:gd name="T18" fmla="*/ 522 w 522"/>
                <a:gd name="T19" fmla="*/ 70 h 564"/>
                <a:gd name="T20" fmla="*/ 506 w 522"/>
                <a:gd name="T21" fmla="*/ 38 h 564"/>
                <a:gd name="T22" fmla="*/ 465 w 522"/>
                <a:gd name="T23" fmla="*/ 20 h 564"/>
                <a:gd name="T24" fmla="*/ 438 w 522"/>
                <a:gd name="T25" fmla="*/ 0 h 564"/>
                <a:gd name="T26" fmla="*/ 399 w 522"/>
                <a:gd name="T27" fmla="*/ 25 h 564"/>
                <a:gd name="T28" fmla="*/ 324 w 522"/>
                <a:gd name="T29" fmla="*/ 48 h 564"/>
                <a:gd name="T30" fmla="*/ 219 w 522"/>
                <a:gd name="T31" fmla="*/ 114 h 564"/>
                <a:gd name="T32" fmla="*/ 140 w 522"/>
                <a:gd name="T33" fmla="*/ 114 h 564"/>
                <a:gd name="T34" fmla="*/ 113 w 522"/>
                <a:gd name="T35" fmla="*/ 123 h 564"/>
                <a:gd name="T36" fmla="*/ 47 w 522"/>
                <a:gd name="T37" fmla="*/ 123 h 564"/>
                <a:gd name="T38" fmla="*/ 39 w 522"/>
                <a:gd name="T39" fmla="*/ 161 h 564"/>
                <a:gd name="T40" fmla="*/ 0 w 522"/>
                <a:gd name="T41" fmla="*/ 168 h 564"/>
                <a:gd name="T42" fmla="*/ 6 w 522"/>
                <a:gd name="T43" fmla="*/ 192 h 564"/>
                <a:gd name="T44" fmla="*/ 33 w 522"/>
                <a:gd name="T45" fmla="*/ 226 h 564"/>
                <a:gd name="T46" fmla="*/ 54 w 522"/>
                <a:gd name="T47" fmla="*/ 268 h 564"/>
                <a:gd name="T48" fmla="*/ 34 w 522"/>
                <a:gd name="T49" fmla="*/ 309 h 564"/>
                <a:gd name="T50" fmla="*/ 33 w 522"/>
                <a:gd name="T51" fmla="*/ 363 h 564"/>
                <a:gd name="T52" fmla="*/ 54 w 522"/>
                <a:gd name="T53" fmla="*/ 384 h 564"/>
                <a:gd name="T54" fmla="*/ 80 w 522"/>
                <a:gd name="T55" fmla="*/ 395 h 564"/>
                <a:gd name="T56" fmla="*/ 113 w 522"/>
                <a:gd name="T57" fmla="*/ 468 h 564"/>
                <a:gd name="T58" fmla="*/ 156 w 522"/>
                <a:gd name="T59" fmla="*/ 484 h 564"/>
                <a:gd name="T60" fmla="*/ 165 w 522"/>
                <a:gd name="T61" fmla="*/ 522 h 564"/>
                <a:gd name="T62" fmla="*/ 133 w 522"/>
                <a:gd name="T63" fmla="*/ 545 h 564"/>
                <a:gd name="T64" fmla="*/ 172 w 522"/>
                <a:gd name="T65" fmla="*/ 564 h 564"/>
                <a:gd name="T66" fmla="*/ 220 w 522"/>
                <a:gd name="T67" fmla="*/ 539 h 564"/>
                <a:gd name="T68" fmla="*/ 267 w 522"/>
                <a:gd name="T69" fmla="*/ 496 h 564"/>
                <a:gd name="T70" fmla="*/ 269 w 522"/>
                <a:gd name="T71" fmla="*/ 455 h 564"/>
                <a:gd name="T72" fmla="*/ 285 w 522"/>
                <a:gd name="T73" fmla="*/ 422 h 564"/>
                <a:gd name="T74" fmla="*/ 288 w 522"/>
                <a:gd name="T75" fmla="*/ 387 h 564"/>
                <a:gd name="T76" fmla="*/ 267 w 522"/>
                <a:gd name="T77" fmla="*/ 364 h 564"/>
                <a:gd name="T78" fmla="*/ 263 w 522"/>
                <a:gd name="T79" fmla="*/ 327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22" h="564">
                  <a:moveTo>
                    <a:pt x="263" y="327"/>
                  </a:moveTo>
                  <a:cubicBezTo>
                    <a:pt x="262" y="322"/>
                    <a:pt x="286" y="297"/>
                    <a:pt x="286" y="297"/>
                  </a:cubicBezTo>
                  <a:cubicBezTo>
                    <a:pt x="286" y="297"/>
                    <a:pt x="322" y="276"/>
                    <a:pt x="325" y="274"/>
                  </a:cubicBezTo>
                  <a:cubicBezTo>
                    <a:pt x="328" y="272"/>
                    <a:pt x="374" y="228"/>
                    <a:pt x="379" y="224"/>
                  </a:cubicBezTo>
                  <a:cubicBezTo>
                    <a:pt x="383" y="221"/>
                    <a:pt x="419" y="186"/>
                    <a:pt x="419" y="181"/>
                  </a:cubicBezTo>
                  <a:cubicBezTo>
                    <a:pt x="419" y="123"/>
                    <a:pt x="419" y="123"/>
                    <a:pt x="419" y="123"/>
                  </a:cubicBezTo>
                  <a:cubicBezTo>
                    <a:pt x="447" y="129"/>
                    <a:pt x="447" y="129"/>
                    <a:pt x="447" y="129"/>
                  </a:cubicBezTo>
                  <a:cubicBezTo>
                    <a:pt x="487" y="129"/>
                    <a:pt x="487" y="129"/>
                    <a:pt x="487" y="129"/>
                  </a:cubicBezTo>
                  <a:cubicBezTo>
                    <a:pt x="514" y="104"/>
                    <a:pt x="514" y="104"/>
                    <a:pt x="514" y="104"/>
                  </a:cubicBezTo>
                  <a:cubicBezTo>
                    <a:pt x="522" y="70"/>
                    <a:pt x="522" y="70"/>
                    <a:pt x="522" y="70"/>
                  </a:cubicBezTo>
                  <a:cubicBezTo>
                    <a:pt x="506" y="38"/>
                    <a:pt x="506" y="38"/>
                    <a:pt x="506" y="38"/>
                  </a:cubicBezTo>
                  <a:cubicBezTo>
                    <a:pt x="465" y="20"/>
                    <a:pt x="465" y="20"/>
                    <a:pt x="465" y="20"/>
                  </a:cubicBezTo>
                  <a:cubicBezTo>
                    <a:pt x="438" y="0"/>
                    <a:pt x="438" y="0"/>
                    <a:pt x="438" y="0"/>
                  </a:cubicBezTo>
                  <a:cubicBezTo>
                    <a:pt x="399" y="25"/>
                    <a:pt x="399" y="25"/>
                    <a:pt x="399" y="25"/>
                  </a:cubicBezTo>
                  <a:cubicBezTo>
                    <a:pt x="324" y="48"/>
                    <a:pt x="324" y="48"/>
                    <a:pt x="324" y="48"/>
                  </a:cubicBezTo>
                  <a:cubicBezTo>
                    <a:pt x="219" y="114"/>
                    <a:pt x="219" y="114"/>
                    <a:pt x="219" y="114"/>
                  </a:cubicBezTo>
                  <a:cubicBezTo>
                    <a:pt x="140" y="114"/>
                    <a:pt x="140" y="114"/>
                    <a:pt x="140" y="114"/>
                  </a:cubicBezTo>
                  <a:cubicBezTo>
                    <a:pt x="113" y="123"/>
                    <a:pt x="113" y="123"/>
                    <a:pt x="113" y="123"/>
                  </a:cubicBezTo>
                  <a:cubicBezTo>
                    <a:pt x="47" y="123"/>
                    <a:pt x="47" y="123"/>
                    <a:pt x="47" y="123"/>
                  </a:cubicBezTo>
                  <a:cubicBezTo>
                    <a:pt x="39" y="161"/>
                    <a:pt x="39" y="161"/>
                    <a:pt x="39" y="161"/>
                  </a:cubicBezTo>
                  <a:cubicBezTo>
                    <a:pt x="0" y="168"/>
                    <a:pt x="0" y="168"/>
                    <a:pt x="0" y="168"/>
                  </a:cubicBezTo>
                  <a:cubicBezTo>
                    <a:pt x="6" y="192"/>
                    <a:pt x="6" y="192"/>
                    <a:pt x="6" y="192"/>
                  </a:cubicBezTo>
                  <a:cubicBezTo>
                    <a:pt x="6" y="192"/>
                    <a:pt x="32" y="223"/>
                    <a:pt x="33" y="226"/>
                  </a:cubicBezTo>
                  <a:cubicBezTo>
                    <a:pt x="34" y="230"/>
                    <a:pt x="54" y="268"/>
                    <a:pt x="54" y="268"/>
                  </a:cubicBezTo>
                  <a:cubicBezTo>
                    <a:pt x="34" y="309"/>
                    <a:pt x="34" y="309"/>
                    <a:pt x="34" y="309"/>
                  </a:cubicBezTo>
                  <a:cubicBezTo>
                    <a:pt x="33" y="363"/>
                    <a:pt x="33" y="363"/>
                    <a:pt x="33" y="363"/>
                  </a:cubicBezTo>
                  <a:cubicBezTo>
                    <a:pt x="54" y="384"/>
                    <a:pt x="54" y="384"/>
                    <a:pt x="54" y="384"/>
                  </a:cubicBezTo>
                  <a:cubicBezTo>
                    <a:pt x="80" y="395"/>
                    <a:pt x="80" y="395"/>
                    <a:pt x="80" y="395"/>
                  </a:cubicBezTo>
                  <a:cubicBezTo>
                    <a:pt x="113" y="468"/>
                    <a:pt x="113" y="468"/>
                    <a:pt x="113" y="468"/>
                  </a:cubicBezTo>
                  <a:cubicBezTo>
                    <a:pt x="113" y="468"/>
                    <a:pt x="155" y="480"/>
                    <a:pt x="156" y="484"/>
                  </a:cubicBezTo>
                  <a:cubicBezTo>
                    <a:pt x="158" y="488"/>
                    <a:pt x="165" y="522"/>
                    <a:pt x="165" y="522"/>
                  </a:cubicBezTo>
                  <a:cubicBezTo>
                    <a:pt x="133" y="545"/>
                    <a:pt x="133" y="545"/>
                    <a:pt x="133" y="545"/>
                  </a:cubicBezTo>
                  <a:cubicBezTo>
                    <a:pt x="172" y="564"/>
                    <a:pt x="172" y="564"/>
                    <a:pt x="172" y="564"/>
                  </a:cubicBezTo>
                  <a:cubicBezTo>
                    <a:pt x="172" y="564"/>
                    <a:pt x="217" y="539"/>
                    <a:pt x="220" y="539"/>
                  </a:cubicBezTo>
                  <a:cubicBezTo>
                    <a:pt x="224" y="539"/>
                    <a:pt x="267" y="496"/>
                    <a:pt x="267" y="496"/>
                  </a:cubicBezTo>
                  <a:cubicBezTo>
                    <a:pt x="269" y="455"/>
                    <a:pt x="269" y="455"/>
                    <a:pt x="269" y="455"/>
                  </a:cubicBezTo>
                  <a:cubicBezTo>
                    <a:pt x="285" y="422"/>
                    <a:pt x="285" y="422"/>
                    <a:pt x="285" y="422"/>
                  </a:cubicBezTo>
                  <a:cubicBezTo>
                    <a:pt x="288" y="387"/>
                    <a:pt x="288" y="387"/>
                    <a:pt x="288" y="387"/>
                  </a:cubicBezTo>
                  <a:cubicBezTo>
                    <a:pt x="267" y="364"/>
                    <a:pt x="267" y="364"/>
                    <a:pt x="267" y="364"/>
                  </a:cubicBezTo>
                  <a:cubicBezTo>
                    <a:pt x="267" y="364"/>
                    <a:pt x="264" y="332"/>
                    <a:pt x="263" y="327"/>
                  </a:cubicBezTo>
                </a:path>
              </a:pathLst>
            </a:custGeom>
            <a:solidFill>
              <a:srgbClr val="B6A39C"/>
            </a:solidFill>
            <a:ln>
              <a:solidFill>
                <a:srgbClr val="9A8176"/>
              </a:solidFill>
            </a:ln>
          </p:spPr>
          <p:txBody>
            <a:bodyPr vert="horz" wrap="square" lIns="68495" tIns="34248" rIns="68495" bIns="34248" numCol="1" anchor="t" anchorCtr="0" compatLnSpc="1">
              <a:prstTxWarp prst="textNoShape">
                <a:avLst/>
              </a:prstTxWarp>
            </a:bodyPr>
            <a:lstStyle/>
            <a:p>
              <a:endParaRPr lang="pt-BR" sz="1348"/>
            </a:p>
          </p:txBody>
        </p:sp>
        <p:sp>
          <p:nvSpPr>
            <p:cNvPr id="51" name="Freeform 49"/>
            <p:cNvSpPr>
              <a:spLocks/>
            </p:cNvSpPr>
            <p:nvPr/>
          </p:nvSpPr>
          <p:spPr bwMode="auto">
            <a:xfrm>
              <a:off x="6648450" y="2956719"/>
              <a:ext cx="1298575" cy="1403350"/>
            </a:xfrm>
            <a:custGeom>
              <a:avLst/>
              <a:gdLst>
                <a:gd name="T0" fmla="*/ 263 w 522"/>
                <a:gd name="T1" fmla="*/ 327 h 564"/>
                <a:gd name="T2" fmla="*/ 286 w 522"/>
                <a:gd name="T3" fmla="*/ 297 h 564"/>
                <a:gd name="T4" fmla="*/ 325 w 522"/>
                <a:gd name="T5" fmla="*/ 274 h 564"/>
                <a:gd name="T6" fmla="*/ 379 w 522"/>
                <a:gd name="T7" fmla="*/ 224 h 564"/>
                <a:gd name="T8" fmla="*/ 419 w 522"/>
                <a:gd name="T9" fmla="*/ 181 h 564"/>
                <a:gd name="T10" fmla="*/ 419 w 522"/>
                <a:gd name="T11" fmla="*/ 123 h 564"/>
                <a:gd name="T12" fmla="*/ 447 w 522"/>
                <a:gd name="T13" fmla="*/ 129 h 564"/>
                <a:gd name="T14" fmla="*/ 487 w 522"/>
                <a:gd name="T15" fmla="*/ 129 h 564"/>
                <a:gd name="T16" fmla="*/ 514 w 522"/>
                <a:gd name="T17" fmla="*/ 104 h 564"/>
                <a:gd name="T18" fmla="*/ 522 w 522"/>
                <a:gd name="T19" fmla="*/ 70 h 564"/>
                <a:gd name="T20" fmla="*/ 506 w 522"/>
                <a:gd name="T21" fmla="*/ 38 h 564"/>
                <a:gd name="T22" fmla="*/ 465 w 522"/>
                <a:gd name="T23" fmla="*/ 20 h 564"/>
                <a:gd name="T24" fmla="*/ 438 w 522"/>
                <a:gd name="T25" fmla="*/ 0 h 564"/>
                <a:gd name="T26" fmla="*/ 399 w 522"/>
                <a:gd name="T27" fmla="*/ 25 h 564"/>
                <a:gd name="T28" fmla="*/ 324 w 522"/>
                <a:gd name="T29" fmla="*/ 48 h 564"/>
                <a:gd name="T30" fmla="*/ 219 w 522"/>
                <a:gd name="T31" fmla="*/ 114 h 564"/>
                <a:gd name="T32" fmla="*/ 140 w 522"/>
                <a:gd name="T33" fmla="*/ 114 h 564"/>
                <a:gd name="T34" fmla="*/ 113 w 522"/>
                <a:gd name="T35" fmla="*/ 123 h 564"/>
                <a:gd name="T36" fmla="*/ 47 w 522"/>
                <a:gd name="T37" fmla="*/ 123 h 564"/>
                <a:gd name="T38" fmla="*/ 39 w 522"/>
                <a:gd name="T39" fmla="*/ 161 h 564"/>
                <a:gd name="T40" fmla="*/ 0 w 522"/>
                <a:gd name="T41" fmla="*/ 168 h 564"/>
                <a:gd name="T42" fmla="*/ 6 w 522"/>
                <a:gd name="T43" fmla="*/ 192 h 564"/>
                <a:gd name="T44" fmla="*/ 33 w 522"/>
                <a:gd name="T45" fmla="*/ 226 h 564"/>
                <a:gd name="T46" fmla="*/ 54 w 522"/>
                <a:gd name="T47" fmla="*/ 268 h 564"/>
                <a:gd name="T48" fmla="*/ 34 w 522"/>
                <a:gd name="T49" fmla="*/ 309 h 564"/>
                <a:gd name="T50" fmla="*/ 33 w 522"/>
                <a:gd name="T51" fmla="*/ 363 h 564"/>
                <a:gd name="T52" fmla="*/ 54 w 522"/>
                <a:gd name="T53" fmla="*/ 384 h 564"/>
                <a:gd name="T54" fmla="*/ 80 w 522"/>
                <a:gd name="T55" fmla="*/ 395 h 564"/>
                <a:gd name="T56" fmla="*/ 113 w 522"/>
                <a:gd name="T57" fmla="*/ 468 h 564"/>
                <a:gd name="T58" fmla="*/ 156 w 522"/>
                <a:gd name="T59" fmla="*/ 484 h 564"/>
                <a:gd name="T60" fmla="*/ 165 w 522"/>
                <a:gd name="T61" fmla="*/ 522 h 564"/>
                <a:gd name="T62" fmla="*/ 133 w 522"/>
                <a:gd name="T63" fmla="*/ 545 h 564"/>
                <a:gd name="T64" fmla="*/ 172 w 522"/>
                <a:gd name="T65" fmla="*/ 564 h 564"/>
                <a:gd name="T66" fmla="*/ 220 w 522"/>
                <a:gd name="T67" fmla="*/ 539 h 564"/>
                <a:gd name="T68" fmla="*/ 267 w 522"/>
                <a:gd name="T69" fmla="*/ 496 h 564"/>
                <a:gd name="T70" fmla="*/ 269 w 522"/>
                <a:gd name="T71" fmla="*/ 455 h 564"/>
                <a:gd name="T72" fmla="*/ 285 w 522"/>
                <a:gd name="T73" fmla="*/ 422 h 564"/>
                <a:gd name="T74" fmla="*/ 288 w 522"/>
                <a:gd name="T75" fmla="*/ 387 h 564"/>
                <a:gd name="T76" fmla="*/ 267 w 522"/>
                <a:gd name="T77" fmla="*/ 364 h 564"/>
                <a:gd name="T78" fmla="*/ 263 w 522"/>
                <a:gd name="T79" fmla="*/ 327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22" h="564">
                  <a:moveTo>
                    <a:pt x="263" y="327"/>
                  </a:moveTo>
                  <a:cubicBezTo>
                    <a:pt x="262" y="322"/>
                    <a:pt x="286" y="297"/>
                    <a:pt x="286" y="297"/>
                  </a:cubicBezTo>
                  <a:cubicBezTo>
                    <a:pt x="286" y="297"/>
                    <a:pt x="322" y="276"/>
                    <a:pt x="325" y="274"/>
                  </a:cubicBezTo>
                  <a:cubicBezTo>
                    <a:pt x="328" y="272"/>
                    <a:pt x="374" y="228"/>
                    <a:pt x="379" y="224"/>
                  </a:cubicBezTo>
                  <a:cubicBezTo>
                    <a:pt x="383" y="221"/>
                    <a:pt x="419" y="186"/>
                    <a:pt x="419" y="181"/>
                  </a:cubicBezTo>
                  <a:cubicBezTo>
                    <a:pt x="419" y="123"/>
                    <a:pt x="419" y="123"/>
                    <a:pt x="419" y="123"/>
                  </a:cubicBezTo>
                  <a:cubicBezTo>
                    <a:pt x="447" y="129"/>
                    <a:pt x="447" y="129"/>
                    <a:pt x="447" y="129"/>
                  </a:cubicBezTo>
                  <a:cubicBezTo>
                    <a:pt x="487" y="129"/>
                    <a:pt x="487" y="129"/>
                    <a:pt x="487" y="129"/>
                  </a:cubicBezTo>
                  <a:cubicBezTo>
                    <a:pt x="514" y="104"/>
                    <a:pt x="514" y="104"/>
                    <a:pt x="514" y="104"/>
                  </a:cubicBezTo>
                  <a:cubicBezTo>
                    <a:pt x="522" y="70"/>
                    <a:pt x="522" y="70"/>
                    <a:pt x="522" y="70"/>
                  </a:cubicBezTo>
                  <a:cubicBezTo>
                    <a:pt x="506" y="38"/>
                    <a:pt x="506" y="38"/>
                    <a:pt x="506" y="38"/>
                  </a:cubicBezTo>
                  <a:cubicBezTo>
                    <a:pt x="465" y="20"/>
                    <a:pt x="465" y="20"/>
                    <a:pt x="465" y="20"/>
                  </a:cubicBezTo>
                  <a:cubicBezTo>
                    <a:pt x="438" y="0"/>
                    <a:pt x="438" y="0"/>
                    <a:pt x="438" y="0"/>
                  </a:cubicBezTo>
                  <a:cubicBezTo>
                    <a:pt x="399" y="25"/>
                    <a:pt x="399" y="25"/>
                    <a:pt x="399" y="25"/>
                  </a:cubicBezTo>
                  <a:cubicBezTo>
                    <a:pt x="324" y="48"/>
                    <a:pt x="324" y="48"/>
                    <a:pt x="324" y="48"/>
                  </a:cubicBezTo>
                  <a:cubicBezTo>
                    <a:pt x="219" y="114"/>
                    <a:pt x="219" y="114"/>
                    <a:pt x="219" y="114"/>
                  </a:cubicBezTo>
                  <a:cubicBezTo>
                    <a:pt x="140" y="114"/>
                    <a:pt x="140" y="114"/>
                    <a:pt x="140" y="114"/>
                  </a:cubicBezTo>
                  <a:cubicBezTo>
                    <a:pt x="113" y="123"/>
                    <a:pt x="113" y="123"/>
                    <a:pt x="113" y="123"/>
                  </a:cubicBezTo>
                  <a:cubicBezTo>
                    <a:pt x="47" y="123"/>
                    <a:pt x="47" y="123"/>
                    <a:pt x="47" y="123"/>
                  </a:cubicBezTo>
                  <a:cubicBezTo>
                    <a:pt x="39" y="161"/>
                    <a:pt x="39" y="161"/>
                    <a:pt x="39" y="161"/>
                  </a:cubicBezTo>
                  <a:cubicBezTo>
                    <a:pt x="0" y="168"/>
                    <a:pt x="0" y="168"/>
                    <a:pt x="0" y="168"/>
                  </a:cubicBezTo>
                  <a:cubicBezTo>
                    <a:pt x="6" y="192"/>
                    <a:pt x="6" y="192"/>
                    <a:pt x="6" y="192"/>
                  </a:cubicBezTo>
                  <a:cubicBezTo>
                    <a:pt x="6" y="192"/>
                    <a:pt x="32" y="223"/>
                    <a:pt x="33" y="226"/>
                  </a:cubicBezTo>
                  <a:cubicBezTo>
                    <a:pt x="34" y="230"/>
                    <a:pt x="54" y="268"/>
                    <a:pt x="54" y="268"/>
                  </a:cubicBezTo>
                  <a:cubicBezTo>
                    <a:pt x="34" y="309"/>
                    <a:pt x="34" y="309"/>
                    <a:pt x="34" y="309"/>
                  </a:cubicBezTo>
                  <a:cubicBezTo>
                    <a:pt x="33" y="363"/>
                    <a:pt x="33" y="363"/>
                    <a:pt x="33" y="363"/>
                  </a:cubicBezTo>
                  <a:cubicBezTo>
                    <a:pt x="54" y="384"/>
                    <a:pt x="54" y="384"/>
                    <a:pt x="54" y="384"/>
                  </a:cubicBezTo>
                  <a:cubicBezTo>
                    <a:pt x="80" y="395"/>
                    <a:pt x="80" y="395"/>
                    <a:pt x="80" y="395"/>
                  </a:cubicBezTo>
                  <a:cubicBezTo>
                    <a:pt x="113" y="468"/>
                    <a:pt x="113" y="468"/>
                    <a:pt x="113" y="468"/>
                  </a:cubicBezTo>
                  <a:cubicBezTo>
                    <a:pt x="113" y="468"/>
                    <a:pt x="155" y="480"/>
                    <a:pt x="156" y="484"/>
                  </a:cubicBezTo>
                  <a:cubicBezTo>
                    <a:pt x="158" y="488"/>
                    <a:pt x="165" y="522"/>
                    <a:pt x="165" y="522"/>
                  </a:cubicBezTo>
                  <a:cubicBezTo>
                    <a:pt x="133" y="545"/>
                    <a:pt x="133" y="545"/>
                    <a:pt x="133" y="545"/>
                  </a:cubicBezTo>
                  <a:cubicBezTo>
                    <a:pt x="172" y="564"/>
                    <a:pt x="172" y="564"/>
                    <a:pt x="172" y="564"/>
                  </a:cubicBezTo>
                  <a:cubicBezTo>
                    <a:pt x="172" y="564"/>
                    <a:pt x="217" y="539"/>
                    <a:pt x="220" y="539"/>
                  </a:cubicBezTo>
                  <a:cubicBezTo>
                    <a:pt x="224" y="539"/>
                    <a:pt x="267" y="496"/>
                    <a:pt x="267" y="496"/>
                  </a:cubicBezTo>
                  <a:cubicBezTo>
                    <a:pt x="269" y="455"/>
                    <a:pt x="269" y="455"/>
                    <a:pt x="269" y="455"/>
                  </a:cubicBezTo>
                  <a:cubicBezTo>
                    <a:pt x="285" y="422"/>
                    <a:pt x="285" y="422"/>
                    <a:pt x="285" y="422"/>
                  </a:cubicBezTo>
                  <a:cubicBezTo>
                    <a:pt x="288" y="387"/>
                    <a:pt x="288" y="387"/>
                    <a:pt x="288" y="387"/>
                  </a:cubicBezTo>
                  <a:cubicBezTo>
                    <a:pt x="267" y="364"/>
                    <a:pt x="267" y="364"/>
                    <a:pt x="267" y="364"/>
                  </a:cubicBezTo>
                  <a:cubicBezTo>
                    <a:pt x="267" y="364"/>
                    <a:pt x="264" y="332"/>
                    <a:pt x="263" y="327"/>
                  </a:cubicBezTo>
                  <a:close/>
                </a:path>
              </a:pathLst>
            </a:custGeom>
            <a:noFill/>
            <a:ln w="9525" cap="flat">
              <a:solidFill>
                <a:srgbClr val="9A817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495" tIns="34248" rIns="68495" bIns="34248" numCol="1" anchor="t" anchorCtr="0" compatLnSpc="1">
              <a:prstTxWarp prst="textNoShape">
                <a:avLst/>
              </a:prstTxWarp>
            </a:bodyPr>
            <a:lstStyle/>
            <a:p>
              <a:endParaRPr lang="pt-BR" sz="1348"/>
            </a:p>
          </p:txBody>
        </p:sp>
      </p:grpSp>
      <p:grpSp>
        <p:nvGrpSpPr>
          <p:cNvPr id="154" name="Group 153"/>
          <p:cNvGrpSpPr/>
          <p:nvPr/>
        </p:nvGrpSpPr>
        <p:grpSpPr>
          <a:xfrm>
            <a:off x="669187" y="1084846"/>
            <a:ext cx="7703360" cy="2932053"/>
            <a:chOff x="885825" y="1444014"/>
            <a:chExt cx="10283826" cy="3914230"/>
          </a:xfrm>
        </p:grpSpPr>
        <p:grpSp>
          <p:nvGrpSpPr>
            <p:cNvPr id="74" name="Group 73"/>
            <p:cNvGrpSpPr/>
            <p:nvPr/>
          </p:nvGrpSpPr>
          <p:grpSpPr>
            <a:xfrm>
              <a:off x="885825" y="1634331"/>
              <a:ext cx="10283826" cy="3723913"/>
              <a:chOff x="885825" y="895350"/>
              <a:chExt cx="10283826" cy="3723913"/>
            </a:xfrm>
          </p:grpSpPr>
          <p:sp>
            <p:nvSpPr>
              <p:cNvPr id="52" name="Freeform 50"/>
              <p:cNvSpPr>
                <a:spLocks/>
              </p:cNvSpPr>
              <p:nvPr/>
            </p:nvSpPr>
            <p:spPr bwMode="auto">
              <a:xfrm>
                <a:off x="952500" y="4329113"/>
                <a:ext cx="1268413" cy="242888"/>
              </a:xfrm>
              <a:custGeom>
                <a:avLst/>
                <a:gdLst>
                  <a:gd name="T0" fmla="*/ 0 w 510"/>
                  <a:gd name="T1" fmla="*/ 0 h 98"/>
                  <a:gd name="T2" fmla="*/ 58 w 510"/>
                  <a:gd name="T3" fmla="*/ 30 h 98"/>
                  <a:gd name="T4" fmla="*/ 109 w 510"/>
                  <a:gd name="T5" fmla="*/ 43 h 98"/>
                  <a:gd name="T6" fmla="*/ 140 w 510"/>
                  <a:gd name="T7" fmla="*/ 38 h 98"/>
                  <a:gd name="T8" fmla="*/ 186 w 510"/>
                  <a:gd name="T9" fmla="*/ 84 h 98"/>
                  <a:gd name="T10" fmla="*/ 247 w 510"/>
                  <a:gd name="T11" fmla="*/ 97 h 98"/>
                  <a:gd name="T12" fmla="*/ 302 w 510"/>
                  <a:gd name="T13" fmla="*/ 97 h 98"/>
                  <a:gd name="T14" fmla="*/ 322 w 510"/>
                  <a:gd name="T15" fmla="*/ 72 h 98"/>
                  <a:gd name="T16" fmla="*/ 352 w 510"/>
                  <a:gd name="T17" fmla="*/ 61 h 98"/>
                  <a:gd name="T18" fmla="*/ 377 w 510"/>
                  <a:gd name="T19" fmla="*/ 49 h 98"/>
                  <a:gd name="T20" fmla="*/ 429 w 510"/>
                  <a:gd name="T21" fmla="*/ 73 h 98"/>
                  <a:gd name="T22" fmla="*/ 478 w 510"/>
                  <a:gd name="T23" fmla="*/ 80 h 98"/>
                  <a:gd name="T24" fmla="*/ 510 w 510"/>
                  <a:gd name="T25" fmla="*/ 75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10" h="98">
                    <a:moveTo>
                      <a:pt x="0" y="0"/>
                    </a:moveTo>
                    <a:cubicBezTo>
                      <a:pt x="2" y="3"/>
                      <a:pt x="48" y="28"/>
                      <a:pt x="58" y="30"/>
                    </a:cubicBezTo>
                    <a:cubicBezTo>
                      <a:pt x="67" y="32"/>
                      <a:pt x="98" y="42"/>
                      <a:pt x="109" y="43"/>
                    </a:cubicBezTo>
                    <a:cubicBezTo>
                      <a:pt x="121" y="44"/>
                      <a:pt x="140" y="38"/>
                      <a:pt x="140" y="38"/>
                    </a:cubicBezTo>
                    <a:cubicBezTo>
                      <a:pt x="186" y="84"/>
                      <a:pt x="186" y="84"/>
                      <a:pt x="186" y="84"/>
                    </a:cubicBezTo>
                    <a:cubicBezTo>
                      <a:pt x="186" y="84"/>
                      <a:pt x="231" y="96"/>
                      <a:pt x="247" y="97"/>
                    </a:cubicBezTo>
                    <a:cubicBezTo>
                      <a:pt x="264" y="98"/>
                      <a:pt x="302" y="97"/>
                      <a:pt x="302" y="97"/>
                    </a:cubicBezTo>
                    <a:cubicBezTo>
                      <a:pt x="322" y="72"/>
                      <a:pt x="322" y="72"/>
                      <a:pt x="322" y="72"/>
                    </a:cubicBezTo>
                    <a:cubicBezTo>
                      <a:pt x="322" y="72"/>
                      <a:pt x="348" y="60"/>
                      <a:pt x="352" y="61"/>
                    </a:cubicBezTo>
                    <a:cubicBezTo>
                      <a:pt x="357" y="62"/>
                      <a:pt x="364" y="44"/>
                      <a:pt x="377" y="49"/>
                    </a:cubicBezTo>
                    <a:cubicBezTo>
                      <a:pt x="390" y="54"/>
                      <a:pt x="425" y="71"/>
                      <a:pt x="429" y="73"/>
                    </a:cubicBezTo>
                    <a:cubicBezTo>
                      <a:pt x="432" y="75"/>
                      <a:pt x="465" y="82"/>
                      <a:pt x="478" y="80"/>
                    </a:cubicBezTo>
                    <a:cubicBezTo>
                      <a:pt x="491" y="78"/>
                      <a:pt x="510" y="75"/>
                      <a:pt x="510" y="75"/>
                    </a:cubicBezTo>
                  </a:path>
                </a:pathLst>
              </a:custGeom>
              <a:noFill/>
              <a:ln w="74613" cap="flat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495" tIns="34248" rIns="68495" bIns="34248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348"/>
              </a:p>
            </p:txBody>
          </p:sp>
          <p:sp>
            <p:nvSpPr>
              <p:cNvPr id="53" name="Freeform 51"/>
              <p:cNvSpPr>
                <a:spLocks/>
              </p:cNvSpPr>
              <p:nvPr/>
            </p:nvSpPr>
            <p:spPr bwMode="auto">
              <a:xfrm>
                <a:off x="2219325" y="3475038"/>
                <a:ext cx="1257300" cy="1038225"/>
              </a:xfrm>
              <a:custGeom>
                <a:avLst/>
                <a:gdLst>
                  <a:gd name="T0" fmla="*/ 0 w 506"/>
                  <a:gd name="T1" fmla="*/ 417 h 417"/>
                  <a:gd name="T2" fmla="*/ 44 w 506"/>
                  <a:gd name="T3" fmla="*/ 406 h 417"/>
                  <a:gd name="T4" fmla="*/ 84 w 506"/>
                  <a:gd name="T5" fmla="*/ 417 h 417"/>
                  <a:gd name="T6" fmla="*/ 138 w 506"/>
                  <a:gd name="T7" fmla="*/ 396 h 417"/>
                  <a:gd name="T8" fmla="*/ 163 w 506"/>
                  <a:gd name="T9" fmla="*/ 363 h 417"/>
                  <a:gd name="T10" fmla="*/ 171 w 506"/>
                  <a:gd name="T11" fmla="*/ 341 h 417"/>
                  <a:gd name="T12" fmla="*/ 210 w 506"/>
                  <a:gd name="T13" fmla="*/ 318 h 417"/>
                  <a:gd name="T14" fmla="*/ 228 w 506"/>
                  <a:gd name="T15" fmla="*/ 279 h 417"/>
                  <a:gd name="T16" fmla="*/ 270 w 506"/>
                  <a:gd name="T17" fmla="*/ 250 h 417"/>
                  <a:gd name="T18" fmla="*/ 289 w 506"/>
                  <a:gd name="T19" fmla="*/ 228 h 417"/>
                  <a:gd name="T20" fmla="*/ 277 w 506"/>
                  <a:gd name="T21" fmla="*/ 188 h 417"/>
                  <a:gd name="T22" fmla="*/ 301 w 506"/>
                  <a:gd name="T23" fmla="*/ 173 h 417"/>
                  <a:gd name="T24" fmla="*/ 309 w 506"/>
                  <a:gd name="T25" fmla="*/ 144 h 417"/>
                  <a:gd name="T26" fmla="*/ 348 w 506"/>
                  <a:gd name="T27" fmla="*/ 124 h 417"/>
                  <a:gd name="T28" fmla="*/ 400 w 506"/>
                  <a:gd name="T29" fmla="*/ 115 h 417"/>
                  <a:gd name="T30" fmla="*/ 430 w 506"/>
                  <a:gd name="T31" fmla="*/ 67 h 417"/>
                  <a:gd name="T32" fmla="*/ 506 w 506"/>
                  <a:gd name="T33" fmla="*/ 0 h 4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06" h="417">
                    <a:moveTo>
                      <a:pt x="0" y="417"/>
                    </a:moveTo>
                    <a:cubicBezTo>
                      <a:pt x="44" y="406"/>
                      <a:pt x="44" y="406"/>
                      <a:pt x="44" y="406"/>
                    </a:cubicBezTo>
                    <a:cubicBezTo>
                      <a:pt x="44" y="406"/>
                      <a:pt x="71" y="417"/>
                      <a:pt x="84" y="417"/>
                    </a:cubicBezTo>
                    <a:cubicBezTo>
                      <a:pt x="97" y="417"/>
                      <a:pt x="138" y="396"/>
                      <a:pt x="138" y="396"/>
                    </a:cubicBezTo>
                    <a:cubicBezTo>
                      <a:pt x="163" y="363"/>
                      <a:pt x="163" y="363"/>
                      <a:pt x="163" y="363"/>
                    </a:cubicBezTo>
                    <a:cubicBezTo>
                      <a:pt x="171" y="341"/>
                      <a:pt x="171" y="341"/>
                      <a:pt x="171" y="341"/>
                    </a:cubicBezTo>
                    <a:cubicBezTo>
                      <a:pt x="171" y="341"/>
                      <a:pt x="204" y="325"/>
                      <a:pt x="210" y="318"/>
                    </a:cubicBezTo>
                    <a:cubicBezTo>
                      <a:pt x="216" y="311"/>
                      <a:pt x="228" y="279"/>
                      <a:pt x="228" y="279"/>
                    </a:cubicBezTo>
                    <a:cubicBezTo>
                      <a:pt x="270" y="250"/>
                      <a:pt x="270" y="250"/>
                      <a:pt x="270" y="250"/>
                    </a:cubicBezTo>
                    <a:cubicBezTo>
                      <a:pt x="289" y="228"/>
                      <a:pt x="289" y="228"/>
                      <a:pt x="289" y="228"/>
                    </a:cubicBezTo>
                    <a:cubicBezTo>
                      <a:pt x="277" y="188"/>
                      <a:pt x="277" y="188"/>
                      <a:pt x="277" y="188"/>
                    </a:cubicBezTo>
                    <a:cubicBezTo>
                      <a:pt x="301" y="173"/>
                      <a:pt x="301" y="173"/>
                      <a:pt x="301" y="173"/>
                    </a:cubicBezTo>
                    <a:cubicBezTo>
                      <a:pt x="301" y="173"/>
                      <a:pt x="295" y="152"/>
                      <a:pt x="309" y="144"/>
                    </a:cubicBezTo>
                    <a:cubicBezTo>
                      <a:pt x="323" y="137"/>
                      <a:pt x="343" y="124"/>
                      <a:pt x="348" y="124"/>
                    </a:cubicBezTo>
                    <a:cubicBezTo>
                      <a:pt x="353" y="124"/>
                      <a:pt x="400" y="115"/>
                      <a:pt x="400" y="115"/>
                    </a:cubicBezTo>
                    <a:cubicBezTo>
                      <a:pt x="400" y="115"/>
                      <a:pt x="420" y="74"/>
                      <a:pt x="430" y="67"/>
                    </a:cubicBezTo>
                    <a:cubicBezTo>
                      <a:pt x="441" y="60"/>
                      <a:pt x="506" y="0"/>
                      <a:pt x="506" y="0"/>
                    </a:cubicBezTo>
                  </a:path>
                </a:pathLst>
              </a:custGeom>
              <a:noFill/>
              <a:ln w="74613" cap="flat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495" tIns="34248" rIns="68495" bIns="34248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348"/>
              </a:p>
            </p:txBody>
          </p:sp>
          <p:sp>
            <p:nvSpPr>
              <p:cNvPr id="64" name="Freeform 52"/>
              <p:cNvSpPr>
                <a:spLocks/>
              </p:cNvSpPr>
              <p:nvPr/>
            </p:nvSpPr>
            <p:spPr bwMode="auto">
              <a:xfrm>
                <a:off x="3471863" y="895350"/>
                <a:ext cx="7618413" cy="2571750"/>
              </a:xfrm>
              <a:custGeom>
                <a:avLst/>
                <a:gdLst>
                  <a:gd name="T0" fmla="*/ 43 w 3063"/>
                  <a:gd name="T1" fmla="*/ 1004 h 1033"/>
                  <a:gd name="T2" fmla="*/ 61 w 3063"/>
                  <a:gd name="T3" fmla="*/ 948 h 1033"/>
                  <a:gd name="T4" fmla="*/ 91 w 3063"/>
                  <a:gd name="T5" fmla="*/ 728 h 1033"/>
                  <a:gd name="T6" fmla="*/ 63 w 3063"/>
                  <a:gd name="T7" fmla="*/ 634 h 1033"/>
                  <a:gd name="T8" fmla="*/ 161 w 3063"/>
                  <a:gd name="T9" fmla="*/ 539 h 1033"/>
                  <a:gd name="T10" fmla="*/ 205 w 3063"/>
                  <a:gd name="T11" fmla="*/ 456 h 1033"/>
                  <a:gd name="T12" fmla="*/ 279 w 3063"/>
                  <a:gd name="T13" fmla="*/ 372 h 1033"/>
                  <a:gd name="T14" fmla="*/ 333 w 3063"/>
                  <a:gd name="T15" fmla="*/ 342 h 1033"/>
                  <a:gd name="T16" fmla="*/ 413 w 3063"/>
                  <a:gd name="T17" fmla="*/ 265 h 1033"/>
                  <a:gd name="T18" fmla="*/ 461 w 3063"/>
                  <a:gd name="T19" fmla="*/ 212 h 1033"/>
                  <a:gd name="T20" fmla="*/ 490 w 3063"/>
                  <a:gd name="T21" fmla="*/ 145 h 1033"/>
                  <a:gd name="T22" fmla="*/ 538 w 3063"/>
                  <a:gd name="T23" fmla="*/ 94 h 1033"/>
                  <a:gd name="T24" fmla="*/ 645 w 3063"/>
                  <a:gd name="T25" fmla="*/ 38 h 1033"/>
                  <a:gd name="T26" fmla="*/ 777 w 3063"/>
                  <a:gd name="T27" fmla="*/ 12 h 1033"/>
                  <a:gd name="T28" fmla="*/ 918 w 3063"/>
                  <a:gd name="T29" fmla="*/ 31 h 1033"/>
                  <a:gd name="T30" fmla="*/ 1003 w 3063"/>
                  <a:gd name="T31" fmla="*/ 122 h 1033"/>
                  <a:gd name="T32" fmla="*/ 1122 w 3063"/>
                  <a:gd name="T33" fmla="*/ 145 h 1033"/>
                  <a:gd name="T34" fmla="*/ 1185 w 3063"/>
                  <a:gd name="T35" fmla="*/ 255 h 1033"/>
                  <a:gd name="T36" fmla="*/ 1254 w 3063"/>
                  <a:gd name="T37" fmla="*/ 320 h 1033"/>
                  <a:gd name="T38" fmla="*/ 1368 w 3063"/>
                  <a:gd name="T39" fmla="*/ 360 h 1033"/>
                  <a:gd name="T40" fmla="*/ 1490 w 3063"/>
                  <a:gd name="T41" fmla="*/ 468 h 1033"/>
                  <a:gd name="T42" fmla="*/ 1576 w 3063"/>
                  <a:gd name="T43" fmla="*/ 543 h 1033"/>
                  <a:gd name="T44" fmla="*/ 1650 w 3063"/>
                  <a:gd name="T45" fmla="*/ 630 h 1033"/>
                  <a:gd name="T46" fmla="*/ 1888 w 3063"/>
                  <a:gd name="T47" fmla="*/ 657 h 1033"/>
                  <a:gd name="T48" fmla="*/ 1941 w 3063"/>
                  <a:gd name="T49" fmla="*/ 622 h 1033"/>
                  <a:gd name="T50" fmla="*/ 2087 w 3063"/>
                  <a:gd name="T51" fmla="*/ 657 h 1033"/>
                  <a:gd name="T52" fmla="*/ 2202 w 3063"/>
                  <a:gd name="T53" fmla="*/ 637 h 1033"/>
                  <a:gd name="T54" fmla="*/ 2348 w 3063"/>
                  <a:gd name="T55" fmla="*/ 666 h 1033"/>
                  <a:gd name="T56" fmla="*/ 2524 w 3063"/>
                  <a:gd name="T57" fmla="*/ 645 h 1033"/>
                  <a:gd name="T58" fmla="*/ 2719 w 3063"/>
                  <a:gd name="T59" fmla="*/ 579 h 1033"/>
                  <a:gd name="T60" fmla="*/ 2791 w 3063"/>
                  <a:gd name="T61" fmla="*/ 557 h 1033"/>
                  <a:gd name="T62" fmla="*/ 2941 w 3063"/>
                  <a:gd name="T63" fmla="*/ 642 h 1033"/>
                  <a:gd name="T64" fmla="*/ 2994 w 3063"/>
                  <a:gd name="T65" fmla="*/ 722 h 1033"/>
                  <a:gd name="T66" fmla="*/ 3063 w 3063"/>
                  <a:gd name="T67" fmla="*/ 794 h 10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063" h="1033">
                    <a:moveTo>
                      <a:pt x="0" y="1033"/>
                    </a:moveTo>
                    <a:cubicBezTo>
                      <a:pt x="43" y="1004"/>
                      <a:pt x="43" y="1004"/>
                      <a:pt x="43" y="1004"/>
                    </a:cubicBezTo>
                    <a:cubicBezTo>
                      <a:pt x="43" y="1004"/>
                      <a:pt x="50" y="977"/>
                      <a:pt x="53" y="974"/>
                    </a:cubicBezTo>
                    <a:cubicBezTo>
                      <a:pt x="57" y="972"/>
                      <a:pt x="61" y="948"/>
                      <a:pt x="61" y="948"/>
                    </a:cubicBezTo>
                    <a:cubicBezTo>
                      <a:pt x="85" y="923"/>
                      <a:pt x="85" y="923"/>
                      <a:pt x="85" y="923"/>
                    </a:cubicBezTo>
                    <a:cubicBezTo>
                      <a:pt x="91" y="728"/>
                      <a:pt x="91" y="728"/>
                      <a:pt x="91" y="728"/>
                    </a:cubicBezTo>
                    <a:cubicBezTo>
                      <a:pt x="91" y="728"/>
                      <a:pt x="66" y="700"/>
                      <a:pt x="61" y="682"/>
                    </a:cubicBezTo>
                    <a:cubicBezTo>
                      <a:pt x="57" y="664"/>
                      <a:pt x="54" y="640"/>
                      <a:pt x="63" y="634"/>
                    </a:cubicBezTo>
                    <a:cubicBezTo>
                      <a:pt x="71" y="628"/>
                      <a:pt x="146" y="569"/>
                      <a:pt x="146" y="569"/>
                    </a:cubicBezTo>
                    <a:cubicBezTo>
                      <a:pt x="161" y="539"/>
                      <a:pt x="161" y="539"/>
                      <a:pt x="161" y="539"/>
                    </a:cubicBezTo>
                    <a:cubicBezTo>
                      <a:pt x="172" y="468"/>
                      <a:pt x="172" y="468"/>
                      <a:pt x="172" y="468"/>
                    </a:cubicBezTo>
                    <a:cubicBezTo>
                      <a:pt x="172" y="468"/>
                      <a:pt x="194" y="461"/>
                      <a:pt x="205" y="456"/>
                    </a:cubicBezTo>
                    <a:cubicBezTo>
                      <a:pt x="216" y="452"/>
                      <a:pt x="228" y="441"/>
                      <a:pt x="234" y="429"/>
                    </a:cubicBezTo>
                    <a:cubicBezTo>
                      <a:pt x="240" y="418"/>
                      <a:pt x="276" y="372"/>
                      <a:pt x="279" y="372"/>
                    </a:cubicBezTo>
                    <a:cubicBezTo>
                      <a:pt x="283" y="372"/>
                      <a:pt x="304" y="377"/>
                      <a:pt x="314" y="372"/>
                    </a:cubicBezTo>
                    <a:cubicBezTo>
                      <a:pt x="325" y="368"/>
                      <a:pt x="331" y="349"/>
                      <a:pt x="333" y="342"/>
                    </a:cubicBezTo>
                    <a:cubicBezTo>
                      <a:pt x="335" y="335"/>
                      <a:pt x="350" y="313"/>
                      <a:pt x="350" y="313"/>
                    </a:cubicBezTo>
                    <a:cubicBezTo>
                      <a:pt x="413" y="265"/>
                      <a:pt x="413" y="265"/>
                      <a:pt x="413" y="265"/>
                    </a:cubicBezTo>
                    <a:cubicBezTo>
                      <a:pt x="413" y="265"/>
                      <a:pt x="426" y="256"/>
                      <a:pt x="435" y="246"/>
                    </a:cubicBezTo>
                    <a:cubicBezTo>
                      <a:pt x="445" y="237"/>
                      <a:pt x="454" y="219"/>
                      <a:pt x="461" y="212"/>
                    </a:cubicBezTo>
                    <a:cubicBezTo>
                      <a:pt x="468" y="204"/>
                      <a:pt x="480" y="191"/>
                      <a:pt x="482" y="184"/>
                    </a:cubicBezTo>
                    <a:cubicBezTo>
                      <a:pt x="485" y="178"/>
                      <a:pt x="490" y="145"/>
                      <a:pt x="490" y="145"/>
                    </a:cubicBezTo>
                    <a:cubicBezTo>
                      <a:pt x="514" y="131"/>
                      <a:pt x="514" y="131"/>
                      <a:pt x="514" y="131"/>
                    </a:cubicBezTo>
                    <a:cubicBezTo>
                      <a:pt x="514" y="131"/>
                      <a:pt x="527" y="105"/>
                      <a:pt x="538" y="94"/>
                    </a:cubicBezTo>
                    <a:cubicBezTo>
                      <a:pt x="548" y="84"/>
                      <a:pt x="593" y="56"/>
                      <a:pt x="601" y="50"/>
                    </a:cubicBezTo>
                    <a:cubicBezTo>
                      <a:pt x="610" y="44"/>
                      <a:pt x="645" y="38"/>
                      <a:pt x="645" y="38"/>
                    </a:cubicBezTo>
                    <a:cubicBezTo>
                      <a:pt x="645" y="38"/>
                      <a:pt x="687" y="24"/>
                      <a:pt x="704" y="12"/>
                    </a:cubicBezTo>
                    <a:cubicBezTo>
                      <a:pt x="720" y="0"/>
                      <a:pt x="766" y="10"/>
                      <a:pt x="777" y="12"/>
                    </a:cubicBezTo>
                    <a:cubicBezTo>
                      <a:pt x="789" y="13"/>
                      <a:pt x="865" y="10"/>
                      <a:pt x="869" y="10"/>
                    </a:cubicBezTo>
                    <a:cubicBezTo>
                      <a:pt x="872" y="10"/>
                      <a:pt x="910" y="20"/>
                      <a:pt x="918" y="31"/>
                    </a:cubicBezTo>
                    <a:cubicBezTo>
                      <a:pt x="926" y="41"/>
                      <a:pt x="948" y="76"/>
                      <a:pt x="948" y="76"/>
                    </a:cubicBezTo>
                    <a:cubicBezTo>
                      <a:pt x="948" y="76"/>
                      <a:pt x="996" y="114"/>
                      <a:pt x="1003" y="122"/>
                    </a:cubicBezTo>
                    <a:cubicBezTo>
                      <a:pt x="1010" y="131"/>
                      <a:pt x="1089" y="135"/>
                      <a:pt x="1100" y="135"/>
                    </a:cubicBezTo>
                    <a:cubicBezTo>
                      <a:pt x="1111" y="135"/>
                      <a:pt x="1122" y="145"/>
                      <a:pt x="1122" y="145"/>
                    </a:cubicBezTo>
                    <a:cubicBezTo>
                      <a:pt x="1135" y="208"/>
                      <a:pt x="1135" y="208"/>
                      <a:pt x="1135" y="208"/>
                    </a:cubicBezTo>
                    <a:cubicBezTo>
                      <a:pt x="1135" y="208"/>
                      <a:pt x="1183" y="246"/>
                      <a:pt x="1185" y="255"/>
                    </a:cubicBezTo>
                    <a:cubicBezTo>
                      <a:pt x="1186" y="263"/>
                      <a:pt x="1193" y="290"/>
                      <a:pt x="1193" y="290"/>
                    </a:cubicBezTo>
                    <a:cubicBezTo>
                      <a:pt x="1193" y="290"/>
                      <a:pt x="1241" y="316"/>
                      <a:pt x="1254" y="320"/>
                    </a:cubicBezTo>
                    <a:cubicBezTo>
                      <a:pt x="1267" y="324"/>
                      <a:pt x="1293" y="338"/>
                      <a:pt x="1308" y="344"/>
                    </a:cubicBezTo>
                    <a:cubicBezTo>
                      <a:pt x="1323" y="350"/>
                      <a:pt x="1368" y="360"/>
                      <a:pt x="1368" y="360"/>
                    </a:cubicBezTo>
                    <a:cubicBezTo>
                      <a:pt x="1368" y="360"/>
                      <a:pt x="1430" y="463"/>
                      <a:pt x="1441" y="465"/>
                    </a:cubicBezTo>
                    <a:cubicBezTo>
                      <a:pt x="1452" y="467"/>
                      <a:pt x="1487" y="467"/>
                      <a:pt x="1490" y="468"/>
                    </a:cubicBezTo>
                    <a:cubicBezTo>
                      <a:pt x="1494" y="469"/>
                      <a:pt x="1532" y="535"/>
                      <a:pt x="1532" y="535"/>
                    </a:cubicBezTo>
                    <a:cubicBezTo>
                      <a:pt x="1532" y="535"/>
                      <a:pt x="1574" y="539"/>
                      <a:pt x="1576" y="543"/>
                    </a:cubicBezTo>
                    <a:cubicBezTo>
                      <a:pt x="1579" y="546"/>
                      <a:pt x="1596" y="599"/>
                      <a:pt x="1606" y="606"/>
                    </a:cubicBezTo>
                    <a:cubicBezTo>
                      <a:pt x="1615" y="612"/>
                      <a:pt x="1644" y="629"/>
                      <a:pt x="1650" y="630"/>
                    </a:cubicBezTo>
                    <a:cubicBezTo>
                      <a:pt x="1656" y="631"/>
                      <a:pt x="1841" y="632"/>
                      <a:pt x="1841" y="632"/>
                    </a:cubicBezTo>
                    <a:cubicBezTo>
                      <a:pt x="1841" y="632"/>
                      <a:pt x="1880" y="657"/>
                      <a:pt x="1888" y="657"/>
                    </a:cubicBezTo>
                    <a:cubicBezTo>
                      <a:pt x="1896" y="657"/>
                      <a:pt x="1918" y="635"/>
                      <a:pt x="1918" y="635"/>
                    </a:cubicBezTo>
                    <a:cubicBezTo>
                      <a:pt x="1941" y="622"/>
                      <a:pt x="1941" y="622"/>
                      <a:pt x="1941" y="622"/>
                    </a:cubicBezTo>
                    <a:cubicBezTo>
                      <a:pt x="2014" y="660"/>
                      <a:pt x="2014" y="660"/>
                      <a:pt x="2014" y="660"/>
                    </a:cubicBezTo>
                    <a:cubicBezTo>
                      <a:pt x="2087" y="657"/>
                      <a:pt x="2087" y="657"/>
                      <a:pt x="2087" y="657"/>
                    </a:cubicBezTo>
                    <a:cubicBezTo>
                      <a:pt x="2087" y="657"/>
                      <a:pt x="2116" y="640"/>
                      <a:pt x="2129" y="640"/>
                    </a:cubicBezTo>
                    <a:cubicBezTo>
                      <a:pt x="2142" y="640"/>
                      <a:pt x="2202" y="637"/>
                      <a:pt x="2202" y="637"/>
                    </a:cubicBezTo>
                    <a:cubicBezTo>
                      <a:pt x="2237" y="661"/>
                      <a:pt x="2237" y="661"/>
                      <a:pt x="2237" y="661"/>
                    </a:cubicBezTo>
                    <a:cubicBezTo>
                      <a:pt x="2348" y="666"/>
                      <a:pt x="2348" y="666"/>
                      <a:pt x="2348" y="666"/>
                    </a:cubicBezTo>
                    <a:cubicBezTo>
                      <a:pt x="2431" y="692"/>
                      <a:pt x="2431" y="692"/>
                      <a:pt x="2431" y="692"/>
                    </a:cubicBezTo>
                    <a:cubicBezTo>
                      <a:pt x="2524" y="645"/>
                      <a:pt x="2524" y="645"/>
                      <a:pt x="2524" y="645"/>
                    </a:cubicBezTo>
                    <a:cubicBezTo>
                      <a:pt x="2647" y="606"/>
                      <a:pt x="2647" y="606"/>
                      <a:pt x="2647" y="606"/>
                    </a:cubicBezTo>
                    <a:cubicBezTo>
                      <a:pt x="2719" y="579"/>
                      <a:pt x="2719" y="579"/>
                      <a:pt x="2719" y="579"/>
                    </a:cubicBezTo>
                    <a:cubicBezTo>
                      <a:pt x="2719" y="579"/>
                      <a:pt x="2728" y="551"/>
                      <a:pt x="2736" y="552"/>
                    </a:cubicBezTo>
                    <a:cubicBezTo>
                      <a:pt x="2744" y="553"/>
                      <a:pt x="2786" y="556"/>
                      <a:pt x="2791" y="557"/>
                    </a:cubicBezTo>
                    <a:cubicBezTo>
                      <a:pt x="2796" y="558"/>
                      <a:pt x="2877" y="595"/>
                      <a:pt x="2877" y="595"/>
                    </a:cubicBezTo>
                    <a:cubicBezTo>
                      <a:pt x="2877" y="595"/>
                      <a:pt x="2933" y="642"/>
                      <a:pt x="2941" y="642"/>
                    </a:cubicBezTo>
                    <a:cubicBezTo>
                      <a:pt x="2949" y="642"/>
                      <a:pt x="2955" y="671"/>
                      <a:pt x="2955" y="681"/>
                    </a:cubicBezTo>
                    <a:cubicBezTo>
                      <a:pt x="2955" y="692"/>
                      <a:pt x="2974" y="714"/>
                      <a:pt x="2994" y="722"/>
                    </a:cubicBezTo>
                    <a:cubicBezTo>
                      <a:pt x="3002" y="726"/>
                      <a:pt x="3060" y="748"/>
                      <a:pt x="3060" y="748"/>
                    </a:cubicBezTo>
                    <a:cubicBezTo>
                      <a:pt x="3063" y="794"/>
                      <a:pt x="3063" y="794"/>
                      <a:pt x="3063" y="794"/>
                    </a:cubicBezTo>
                  </a:path>
                </a:pathLst>
              </a:custGeom>
              <a:noFill/>
              <a:ln w="74613" cap="flat">
                <a:solidFill>
                  <a:srgbClr val="034EA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495" tIns="34248" rIns="68495" bIns="34248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348"/>
              </a:p>
            </p:txBody>
          </p:sp>
          <p:grpSp>
            <p:nvGrpSpPr>
              <p:cNvPr id="73" name="Group 72"/>
              <p:cNvGrpSpPr/>
              <p:nvPr/>
            </p:nvGrpSpPr>
            <p:grpSpPr>
              <a:xfrm>
                <a:off x="885825" y="2717800"/>
                <a:ext cx="10283826" cy="1901463"/>
                <a:chOff x="885825" y="2717800"/>
                <a:chExt cx="10283826" cy="1901463"/>
              </a:xfrm>
            </p:grpSpPr>
            <p:sp>
              <p:nvSpPr>
                <p:cNvPr id="65" name="Oval 53"/>
                <p:cNvSpPr>
                  <a:spLocks noChangeArrowheads="1"/>
                </p:cNvSpPr>
                <p:nvPr/>
              </p:nvSpPr>
              <p:spPr bwMode="auto">
                <a:xfrm>
                  <a:off x="885825" y="4259263"/>
                  <a:ext cx="360000" cy="360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495" tIns="34248" rIns="68495" bIns="3424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 sz="1348"/>
                </a:p>
              </p:txBody>
            </p:sp>
            <p:sp>
              <p:nvSpPr>
                <p:cNvPr id="68" name="Oval 54"/>
                <p:cNvSpPr>
                  <a:spLocks noChangeArrowheads="1"/>
                </p:cNvSpPr>
                <p:nvPr/>
              </p:nvSpPr>
              <p:spPr bwMode="auto">
                <a:xfrm>
                  <a:off x="2074863" y="4432300"/>
                  <a:ext cx="163513" cy="16668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495" tIns="34248" rIns="68495" bIns="3424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 sz="1348"/>
                </a:p>
              </p:txBody>
            </p:sp>
            <p:sp>
              <p:nvSpPr>
                <p:cNvPr id="69" name="Oval 55"/>
                <p:cNvSpPr>
                  <a:spLocks noChangeArrowheads="1"/>
                </p:cNvSpPr>
                <p:nvPr/>
              </p:nvSpPr>
              <p:spPr bwMode="auto">
                <a:xfrm>
                  <a:off x="3397250" y="3387725"/>
                  <a:ext cx="166688" cy="16668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495" tIns="34248" rIns="68495" bIns="3424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 sz="1348"/>
                </a:p>
              </p:txBody>
            </p:sp>
            <p:sp>
              <p:nvSpPr>
                <p:cNvPr id="70" name="Oval 56"/>
                <p:cNvSpPr>
                  <a:spLocks noChangeArrowheads="1"/>
                </p:cNvSpPr>
                <p:nvPr/>
              </p:nvSpPr>
              <p:spPr bwMode="auto">
                <a:xfrm>
                  <a:off x="11006138" y="2717800"/>
                  <a:ext cx="163513" cy="16351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495" tIns="34248" rIns="68495" bIns="3424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 sz="1348"/>
                </a:p>
              </p:txBody>
            </p:sp>
            <p:sp>
              <p:nvSpPr>
                <p:cNvPr id="135" name="Oval 53"/>
                <p:cNvSpPr>
                  <a:spLocks noChangeArrowheads="1"/>
                </p:cNvSpPr>
                <p:nvPr/>
              </p:nvSpPr>
              <p:spPr bwMode="auto">
                <a:xfrm>
                  <a:off x="973064" y="4342300"/>
                  <a:ext cx="180000" cy="180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495" tIns="34248" rIns="68495" bIns="3424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 sz="1348"/>
                </a:p>
              </p:txBody>
            </p:sp>
          </p:grpSp>
        </p:grpSp>
        <p:sp>
          <p:nvSpPr>
            <p:cNvPr id="118" name="Oval 32"/>
            <p:cNvSpPr>
              <a:spLocks noChangeArrowheads="1"/>
            </p:cNvSpPr>
            <p:nvPr/>
          </p:nvSpPr>
          <p:spPr bwMode="auto">
            <a:xfrm>
              <a:off x="5270812" y="1444014"/>
              <a:ext cx="180000" cy="1800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68495" tIns="34248" rIns="68495" bIns="34248" numCol="1" anchor="t" anchorCtr="0" compatLnSpc="1">
              <a:prstTxWarp prst="textNoShape">
                <a:avLst/>
              </a:prstTxWarp>
            </a:bodyPr>
            <a:lstStyle/>
            <a:p>
              <a:endParaRPr lang="pt-BR" sz="1348"/>
            </a:p>
          </p:txBody>
        </p:sp>
        <p:sp>
          <p:nvSpPr>
            <p:cNvPr id="120" name="Oval 34"/>
            <p:cNvSpPr>
              <a:spLocks noChangeArrowheads="1"/>
            </p:cNvSpPr>
            <p:nvPr/>
          </p:nvSpPr>
          <p:spPr bwMode="auto">
            <a:xfrm>
              <a:off x="8799993" y="3301886"/>
              <a:ext cx="166907" cy="15924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68495" tIns="34248" rIns="68495" bIns="34248" numCol="1" anchor="t" anchorCtr="0" compatLnSpc="1">
              <a:prstTxWarp prst="textNoShape">
                <a:avLst/>
              </a:prstTxWarp>
            </a:bodyPr>
            <a:lstStyle/>
            <a:p>
              <a:endParaRPr lang="pt-BR" sz="1348"/>
            </a:p>
          </p:txBody>
        </p:sp>
        <p:sp>
          <p:nvSpPr>
            <p:cNvPr id="121" name="Oval 35"/>
            <p:cNvSpPr>
              <a:spLocks noChangeArrowheads="1"/>
            </p:cNvSpPr>
            <p:nvPr/>
          </p:nvSpPr>
          <p:spPr bwMode="auto">
            <a:xfrm>
              <a:off x="10430857" y="2998037"/>
              <a:ext cx="164897" cy="15192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68495" tIns="34248" rIns="68495" bIns="34248" numCol="1" anchor="t" anchorCtr="0" compatLnSpc="1">
              <a:prstTxWarp prst="textNoShape">
                <a:avLst/>
              </a:prstTxWarp>
            </a:bodyPr>
            <a:lstStyle/>
            <a:p>
              <a:endParaRPr lang="pt-BR" sz="1348"/>
            </a:p>
          </p:txBody>
        </p:sp>
      </p:grpSp>
      <p:grpSp>
        <p:nvGrpSpPr>
          <p:cNvPr id="155" name="Group 154"/>
          <p:cNvGrpSpPr/>
          <p:nvPr/>
        </p:nvGrpSpPr>
        <p:grpSpPr>
          <a:xfrm>
            <a:off x="283537" y="382284"/>
            <a:ext cx="8264878" cy="3971899"/>
            <a:chOff x="370990" y="506107"/>
            <a:chExt cx="11033441" cy="5302404"/>
          </a:xfrm>
        </p:grpSpPr>
        <p:sp>
          <p:nvSpPr>
            <p:cNvPr id="122" name="Rectangle 36"/>
            <p:cNvSpPr>
              <a:spLocks noChangeArrowheads="1"/>
            </p:cNvSpPr>
            <p:nvPr/>
          </p:nvSpPr>
          <p:spPr bwMode="auto">
            <a:xfrm>
              <a:off x="627032" y="4609076"/>
              <a:ext cx="929743" cy="307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4977"/>
              <a:r>
                <a:rPr lang="pt-BR" altLang="pt-BR" sz="1498" dirty="0">
                  <a:solidFill>
                    <a:srgbClr val="C42126"/>
                  </a:solidFill>
                  <a:latin typeface="Arial" charset="0"/>
                  <a:ea typeface="Arial" charset="0"/>
                  <a:cs typeface="Arial" charset="0"/>
                </a:rPr>
                <a:t>Mariana</a:t>
              </a:r>
              <a:endParaRPr lang="pt-BR" altLang="pt-BR" sz="1498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23" name="Rectangle 37"/>
            <p:cNvSpPr>
              <a:spLocks noChangeArrowheads="1"/>
            </p:cNvSpPr>
            <p:nvPr/>
          </p:nvSpPr>
          <p:spPr bwMode="auto">
            <a:xfrm>
              <a:off x="5096605" y="506107"/>
              <a:ext cx="1308051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altLang="pt-BR" sz="1049" b="1" dirty="0">
                  <a:solidFill>
                    <a:srgbClr val="90746A"/>
                  </a:solidFill>
                  <a:latin typeface="Arial" charset="0"/>
                  <a:ea typeface="Arial" charset="0"/>
                  <a:cs typeface="Arial" charset="0"/>
                </a:rPr>
                <a:t>GOVERNADOR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altLang="pt-BR" sz="1049" b="1" dirty="0">
                  <a:solidFill>
                    <a:srgbClr val="90746A"/>
                  </a:solidFill>
                  <a:latin typeface="Arial" charset="0"/>
                  <a:ea typeface="Arial" charset="0"/>
                  <a:cs typeface="Arial" charset="0"/>
                </a:rPr>
                <a:t>VALADARES</a:t>
              </a:r>
            </a:p>
          </p:txBody>
        </p:sp>
        <p:sp>
          <p:nvSpPr>
            <p:cNvPr id="124" name="Rectangle 40"/>
            <p:cNvSpPr>
              <a:spLocks noChangeArrowheads="1"/>
            </p:cNvSpPr>
            <p:nvPr/>
          </p:nvSpPr>
          <p:spPr bwMode="auto">
            <a:xfrm>
              <a:off x="10485376" y="2680950"/>
              <a:ext cx="919055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altLang="pt-BR" sz="1049" b="1" dirty="0">
                  <a:solidFill>
                    <a:srgbClr val="90746A"/>
                  </a:solidFill>
                  <a:latin typeface="Arial" charset="0"/>
                  <a:ea typeface="Arial" charset="0"/>
                  <a:cs typeface="Arial" charset="0"/>
                </a:rPr>
                <a:t>LINHARES</a:t>
              </a:r>
            </a:p>
          </p:txBody>
        </p:sp>
        <p:sp>
          <p:nvSpPr>
            <p:cNvPr id="125" name="Rectangle 41"/>
            <p:cNvSpPr>
              <a:spLocks noChangeArrowheads="1"/>
            </p:cNvSpPr>
            <p:nvPr/>
          </p:nvSpPr>
          <p:spPr bwMode="auto">
            <a:xfrm>
              <a:off x="8186363" y="3751042"/>
              <a:ext cx="927604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altLang="pt-BR" sz="1049" b="1" dirty="0">
                  <a:solidFill>
                    <a:srgbClr val="90746A"/>
                  </a:solidFill>
                  <a:latin typeface="Arial" charset="0"/>
                  <a:ea typeface="Arial" charset="0"/>
                  <a:cs typeface="Arial" charset="0"/>
                </a:rPr>
                <a:t>COLATINA</a:t>
              </a:r>
            </a:p>
          </p:txBody>
        </p:sp>
        <p:sp>
          <p:nvSpPr>
            <p:cNvPr id="126" name="Rectangle 37"/>
            <p:cNvSpPr>
              <a:spLocks noChangeArrowheads="1"/>
            </p:cNvSpPr>
            <p:nvPr/>
          </p:nvSpPr>
          <p:spPr bwMode="auto">
            <a:xfrm>
              <a:off x="4796632" y="3042240"/>
              <a:ext cx="1316600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0"/>
              <a:r>
                <a:rPr lang="pt-BR" altLang="pt-BR" sz="1049" b="1" dirty="0">
                  <a:solidFill>
                    <a:srgbClr val="B6A39C"/>
                  </a:solidFill>
                  <a:latin typeface="Arial" charset="0"/>
                  <a:ea typeface="Arial" charset="0"/>
                  <a:cs typeface="Arial" charset="0"/>
                </a:rPr>
                <a:t>MINAS GERAIS</a:t>
              </a:r>
              <a:endParaRPr lang="pt-BR" altLang="pt-BR" sz="824" b="1" dirty="0">
                <a:solidFill>
                  <a:srgbClr val="B6A39C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27" name="Rectangle 37"/>
            <p:cNvSpPr>
              <a:spLocks noChangeArrowheads="1"/>
            </p:cNvSpPr>
            <p:nvPr/>
          </p:nvSpPr>
          <p:spPr bwMode="auto">
            <a:xfrm>
              <a:off x="7831022" y="4663993"/>
              <a:ext cx="1513235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0"/>
              <a:r>
                <a:rPr lang="pt-BR" altLang="pt-BR" sz="1049" b="1" dirty="0">
                  <a:solidFill>
                    <a:srgbClr val="B6A39C"/>
                  </a:solidFill>
                  <a:latin typeface="Arial" charset="0"/>
                  <a:ea typeface="Arial" charset="0"/>
                  <a:cs typeface="Arial" charset="0"/>
                </a:rPr>
                <a:t>ESPÍRITO SANTO</a:t>
              </a:r>
              <a:endParaRPr lang="pt-BR" altLang="pt-BR" sz="824" b="1" dirty="0">
                <a:solidFill>
                  <a:srgbClr val="B6A39C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28" name="Rectangle 41"/>
            <p:cNvSpPr>
              <a:spLocks noChangeArrowheads="1"/>
            </p:cNvSpPr>
            <p:nvPr/>
          </p:nvSpPr>
          <p:spPr bwMode="auto">
            <a:xfrm>
              <a:off x="370990" y="5469956"/>
              <a:ext cx="1379537" cy="338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4977"/>
              <a:r>
                <a:rPr lang="pt-BR" altLang="pt-BR" sz="824" b="1" dirty="0">
                  <a:solidFill>
                    <a:srgbClr val="C00000"/>
                  </a:solidFill>
                  <a:latin typeface="Arial" charset="0"/>
                  <a:ea typeface="Arial" charset="0"/>
                  <a:cs typeface="Arial" charset="0"/>
                </a:rPr>
                <a:t>BARRAGEM DE FUNDÃO</a:t>
              </a:r>
              <a:endParaRPr lang="pt-BR" altLang="pt-BR" sz="749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131" name="Text Placeholder 112"/>
          <p:cNvSpPr txBox="1">
            <a:spLocks/>
          </p:cNvSpPr>
          <p:nvPr/>
        </p:nvSpPr>
        <p:spPr>
          <a:xfrm>
            <a:off x="190815" y="2495644"/>
            <a:ext cx="1921390" cy="88644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39,2 MILHÕES</a:t>
            </a:r>
            <a:r>
              <a:rPr lang="pt-BR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pt-BR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pt-BR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m³ de rejeitos, aproximadamente, saíram da área de propriedade da Samarco</a:t>
            </a:r>
          </a:p>
        </p:txBody>
      </p:sp>
      <p:sp>
        <p:nvSpPr>
          <p:cNvPr id="79" name="Rectangle 78"/>
          <p:cNvSpPr/>
          <p:nvPr/>
        </p:nvSpPr>
        <p:spPr>
          <a:xfrm>
            <a:off x="170790" y="1582372"/>
            <a:ext cx="26234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 NOVEMBRO DE 2015</a:t>
            </a:r>
          </a:p>
          <a:p>
            <a:pPr marL="0" lvl="1"/>
            <a:r>
              <a:rPr lang="pt-BR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Rompimento da barragem de Fundão, em Mariana (MG)</a:t>
            </a:r>
          </a:p>
        </p:txBody>
      </p:sp>
      <p:sp>
        <p:nvSpPr>
          <p:cNvPr id="133" name="Rectangle 132"/>
          <p:cNvSpPr/>
          <p:nvPr/>
        </p:nvSpPr>
        <p:spPr>
          <a:xfrm>
            <a:off x="3461009" y="3224002"/>
            <a:ext cx="2383958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pt-BR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20,3 MILHÕES</a:t>
            </a:r>
          </a:p>
          <a:p>
            <a:pPr marL="0" lvl="1"/>
            <a:r>
              <a:rPr lang="pt-BR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m³ do material </a:t>
            </a:r>
            <a:r>
              <a:rPr lang="pt-BR" sz="11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ficaram depositados na </a:t>
            </a:r>
            <a:r>
              <a:rPr lang="pt-BR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barragem da Usina Hidrelétrica Risoleta Neves (Candonga)</a:t>
            </a:r>
          </a:p>
        </p:txBody>
      </p:sp>
      <p:cxnSp>
        <p:nvCxnSpPr>
          <p:cNvPr id="82" name="Curved Connector 81"/>
          <p:cNvCxnSpPr>
            <a:stCxn id="69" idx="6"/>
            <a:endCxn id="133" idx="1"/>
          </p:cNvCxnSpPr>
          <p:nvPr/>
        </p:nvCxnSpPr>
        <p:spPr>
          <a:xfrm>
            <a:off x="2675295" y="3156815"/>
            <a:ext cx="785714" cy="559630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Rectangle 145"/>
          <p:cNvSpPr/>
          <p:nvPr/>
        </p:nvSpPr>
        <p:spPr>
          <a:xfrm>
            <a:off x="1396428" y="4194435"/>
            <a:ext cx="2550742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pt-BR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PERCURSO</a:t>
            </a:r>
          </a:p>
          <a:p>
            <a:pPr marL="0" lvl="1"/>
            <a:r>
              <a:rPr lang="pt-BR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 rejeito atingiu o Rio Gualaxo do Norte, </a:t>
            </a:r>
            <a:r>
              <a:rPr lang="pt-BR" sz="11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percorreu seu </a:t>
            </a:r>
            <a:r>
              <a:rPr lang="pt-BR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leito e desaguou no Rio Doce</a:t>
            </a:r>
          </a:p>
        </p:txBody>
      </p:sp>
      <p:sp>
        <p:nvSpPr>
          <p:cNvPr id="149" name="Text Placeholder 115"/>
          <p:cNvSpPr txBox="1">
            <a:spLocks/>
          </p:cNvSpPr>
          <p:nvPr/>
        </p:nvSpPr>
        <p:spPr>
          <a:xfrm>
            <a:off x="7606424" y="2770220"/>
            <a:ext cx="1496554" cy="170816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2pPr marL="0" lvl="1">
              <a:defRPr>
                <a:latin typeface="Arial Black" panose="020B0A04020102020204" pitchFamily="34" charset="0"/>
              </a:defRPr>
            </a:lvl2pPr>
          </a:lstStyle>
          <a:p>
            <a:pPr lvl="1"/>
            <a:r>
              <a:rPr lang="pt-BR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18,9 MILHÕES</a:t>
            </a:r>
          </a:p>
          <a:p>
            <a:pPr lvl="1"/>
            <a:r>
              <a:rPr lang="pt-BR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m</a:t>
            </a:r>
            <a:r>
              <a:rPr lang="pt-BR" sz="1100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 </a:t>
            </a:r>
            <a:r>
              <a:rPr lang="pt-BR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rejeitos seguiram o fluxo dos cursos d’água e chegaram ao mar em 22 de novembro de 2015</a:t>
            </a:r>
          </a:p>
        </p:txBody>
      </p:sp>
      <p:sp>
        <p:nvSpPr>
          <p:cNvPr id="151" name="Text Placeholder 135"/>
          <p:cNvSpPr txBox="1">
            <a:spLocks/>
          </p:cNvSpPr>
          <p:nvPr/>
        </p:nvSpPr>
        <p:spPr>
          <a:xfrm>
            <a:off x="5523353" y="137998"/>
            <a:ext cx="950507" cy="827519"/>
          </a:xfrm>
          <a:prstGeom prst="rect">
            <a:avLst/>
          </a:prstGeom>
          <a:solidFill>
            <a:srgbClr val="F16824"/>
          </a:solidFill>
        </p:spPr>
        <p:txBody>
          <a:bodyPr wrap="none" lIns="134834" tIns="134834" rIns="134834" bIns="134834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2996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19</a:t>
            </a:r>
          </a:p>
          <a:p>
            <a:pPr lvl="1" algn="ctr">
              <a:lnSpc>
                <a:spcPct val="100000"/>
              </a:lnSpc>
            </a:pPr>
            <a:r>
              <a:rPr lang="en-US" sz="1348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MORTES</a:t>
            </a:r>
          </a:p>
        </p:txBody>
      </p:sp>
      <p:sp>
        <p:nvSpPr>
          <p:cNvPr id="2" name="Retângulo 1"/>
          <p:cNvSpPr/>
          <p:nvPr/>
        </p:nvSpPr>
        <p:spPr>
          <a:xfrm>
            <a:off x="6473860" y="137998"/>
            <a:ext cx="2664502" cy="8275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798"/>
          </a:p>
        </p:txBody>
      </p:sp>
      <p:sp>
        <p:nvSpPr>
          <p:cNvPr id="3" name="CaixaDeTexto 2"/>
          <p:cNvSpPr txBox="1"/>
          <p:nvPr/>
        </p:nvSpPr>
        <p:spPr>
          <a:xfrm>
            <a:off x="6474651" y="251392"/>
            <a:ext cx="2706312" cy="876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pt-BR" sz="1100" dirty="0">
                <a:latin typeface="Verdana" charset="0"/>
                <a:ea typeface="Verdana" charset="0"/>
                <a:cs typeface="Verdana" charset="0"/>
              </a:rPr>
              <a:t>Impacto em diversos municípios de Minas Gerais e do Espírito Santo, ao longo de </a:t>
            </a:r>
            <a:r>
              <a:rPr lang="pt-BR" sz="1100" b="1" dirty="0">
                <a:latin typeface="Verdana" charset="0"/>
                <a:ea typeface="Verdana" charset="0"/>
                <a:cs typeface="Verdana" charset="0"/>
              </a:rPr>
              <a:t>650 quilômetros.</a:t>
            </a:r>
            <a:endParaRPr lang="en-US" sz="1100" b="1" dirty="0">
              <a:latin typeface="Verdana" charset="0"/>
              <a:ea typeface="Verdana" charset="0"/>
              <a:cs typeface="Verdana" charset="0"/>
            </a:endParaRPr>
          </a:p>
          <a:p>
            <a:endParaRPr lang="pt-BR" sz="1798" dirty="0"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6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87339" y="1319756"/>
            <a:ext cx="234024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humanização dos atendimentos e a evolução nas respostas – para que sejam cada vez mais </a:t>
            </a:r>
            <a:r>
              <a:rPr lang="pt-BR" sz="1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efetivas - </a:t>
            </a:r>
            <a:r>
              <a:rPr lang="pt-BR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são desafios que a Renova precisa vencer. </a:t>
            </a:r>
          </a:p>
        </p:txBody>
      </p:sp>
      <p:sp>
        <p:nvSpPr>
          <p:cNvPr id="53" name="Espaço Reservado para Texto 74">
            <a:extLst>
              <a:ext uri="{FF2B5EF4-FFF2-40B4-BE49-F238E27FC236}">
                <a16:creationId xmlns:a16="http://schemas.microsoft.com/office/drawing/2014/main" xmlns="" id="{CDE5CE1B-E39A-43BA-8FB9-3965B1A01B58}"/>
              </a:ext>
            </a:extLst>
          </p:cNvPr>
          <p:cNvSpPr txBox="1">
            <a:spLocks/>
          </p:cNvSpPr>
          <p:nvPr/>
        </p:nvSpPr>
        <p:spPr>
          <a:xfrm>
            <a:off x="295928" y="298262"/>
            <a:ext cx="8842433" cy="43477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pt-BR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CANAIS DE RELACIONAMENTO</a:t>
            </a:r>
          </a:p>
          <a:p>
            <a:pPr marL="0" indent="0">
              <a:buNone/>
            </a:pPr>
            <a:endParaRPr lang="pt-BR" sz="2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327ED4AD-D166-4414-B6B9-26016EC2629B}"/>
              </a:ext>
            </a:extLst>
          </p:cNvPr>
          <p:cNvSpPr/>
          <p:nvPr/>
        </p:nvSpPr>
        <p:spPr>
          <a:xfrm>
            <a:off x="2966600" y="1321785"/>
            <a:ext cx="303480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pt-BR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capacitação dos profissionais envolvidos é um processo de melhoria contínua e é baseada em:</a:t>
            </a:r>
          </a:p>
          <a:p>
            <a:pPr lvl="0">
              <a:lnSpc>
                <a:spcPct val="150000"/>
              </a:lnSpc>
            </a:pPr>
            <a:endParaRPr lang="pt-BR" sz="12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Direitos Humanos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Mediação de Conflitos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Atendimento Humanizado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Comunicação não Violenta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8F81A021-FB6B-4C23-A5A2-112A452B1F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9306" y="1311275"/>
            <a:ext cx="3908762" cy="298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4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13137" y="1285875"/>
            <a:ext cx="4525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 0800 é o ponto de contato mais procurado pela sociedade: </a:t>
            </a:r>
            <a:r>
              <a:rPr lang="pt-BR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100 pessoas </a:t>
            </a:r>
            <a:r>
              <a:rPr lang="pt-B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trabalham nesse canal para </a:t>
            </a:r>
            <a:r>
              <a:rPr lang="pt-BR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atender, em média, </a:t>
            </a:r>
            <a:r>
              <a:rPr lang="pt-BR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2,4 mil chamados por dia</a:t>
            </a:r>
            <a:r>
              <a:rPr lang="pt-B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13136" y="2552008"/>
            <a:ext cx="45255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</a:t>
            </a:r>
            <a:r>
              <a:rPr lang="pt-BR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Ouvidoria </a:t>
            </a:r>
            <a:r>
              <a:rPr lang="pt-B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é o espaço para manifestações de caráter confidencial. Diretamente ligada ao Conselho Curador, registra e investiga denúncias relacionadas à violações de direitos humanos, de códigos de conduta, infrações à lei e/descumprimentos de obrigações.</a:t>
            </a:r>
          </a:p>
        </p:txBody>
      </p:sp>
      <p:sp>
        <p:nvSpPr>
          <p:cNvPr id="54" name="Espaço Reservado para Texto 74">
            <a:extLst>
              <a:ext uri="{FF2B5EF4-FFF2-40B4-BE49-F238E27FC236}">
                <a16:creationId xmlns:a16="http://schemas.microsoft.com/office/drawing/2014/main" xmlns="" id="{7EA9B9AC-75AF-427E-B687-E0A7EFB05ABD}"/>
              </a:ext>
            </a:extLst>
          </p:cNvPr>
          <p:cNvSpPr txBox="1">
            <a:spLocks/>
          </p:cNvSpPr>
          <p:nvPr/>
        </p:nvSpPr>
        <p:spPr>
          <a:xfrm>
            <a:off x="295928" y="298262"/>
            <a:ext cx="8842433" cy="43477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pt-BR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CANAIS DE RELACIONAMENTO</a:t>
            </a:r>
          </a:p>
          <a:p>
            <a:pPr marL="0" indent="0">
              <a:buNone/>
            </a:pPr>
            <a:endParaRPr lang="pt-BR" sz="2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78159059-FAAA-4EEB-BC1D-CBB6DFCB6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8701" y="1166647"/>
            <a:ext cx="4103427" cy="319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object 73"/>
          <p:cNvSpPr txBox="1"/>
          <p:nvPr/>
        </p:nvSpPr>
        <p:spPr>
          <a:xfrm>
            <a:off x="406631" y="1815400"/>
            <a:ext cx="1784686" cy="1651718"/>
          </a:xfrm>
          <a:prstGeom prst="rect">
            <a:avLst/>
          </a:prstGeom>
        </p:spPr>
        <p:txBody>
          <a:bodyPr vert="horz" wrap="square" lIns="0" tIns="12684" rIns="0" bIns="0" rtlCol="0">
            <a:spAutoFit/>
          </a:bodyPr>
          <a:lstStyle/>
          <a:p>
            <a:pPr marL="12685">
              <a:spcBef>
                <a:spcPts val="100"/>
              </a:spcBef>
            </a:pPr>
            <a:r>
              <a:rPr sz="2400" b="1" spc="-5" dirty="0" smtClean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180</a:t>
            </a:r>
            <a:endParaRPr sz="1100" dirty="0">
              <a:solidFill>
                <a:schemeClr val="accent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>
              <a:lnSpc>
                <a:spcPct val="150000"/>
              </a:lnSpc>
            </a:pPr>
            <a:r>
              <a:rPr sz="110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é o </a:t>
            </a: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número</a:t>
            </a:r>
            <a:r>
              <a:rPr sz="1100" spc="-13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aproximado</a:t>
            </a:r>
            <a:endParaRPr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 marR="5074">
              <a:lnSpc>
                <a:spcPct val="150000"/>
              </a:lnSpc>
            </a:pPr>
            <a:r>
              <a:rPr sz="1100" spc="-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profissionais que  atuam nos vários</a:t>
            </a:r>
            <a:r>
              <a:rPr sz="1100" spc="-9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canais  </a:t>
            </a:r>
            <a:r>
              <a:rPr sz="1100" spc="-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</a:t>
            </a:r>
            <a:r>
              <a:rPr sz="1100" spc="-114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relacionamento</a:t>
            </a:r>
            <a:endParaRPr lang="en-US" sz="1100" spc="-10" dirty="0">
              <a:solidFill>
                <a:srgbClr val="231F2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 marR="5074">
              <a:lnSpc>
                <a:spcPct val="150000"/>
              </a:lnSpc>
            </a:pPr>
            <a:endParaRPr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5561378" y="1815400"/>
            <a:ext cx="2350099" cy="1651718"/>
          </a:xfrm>
          <a:prstGeom prst="rect">
            <a:avLst/>
          </a:prstGeom>
        </p:spPr>
        <p:txBody>
          <a:bodyPr vert="horz" wrap="square" lIns="0" tIns="12684" rIns="0" bIns="0" rtlCol="0">
            <a:spAutoFit/>
          </a:bodyPr>
          <a:lstStyle/>
          <a:p>
            <a:pPr marL="12685">
              <a:spcBef>
                <a:spcPts val="100"/>
              </a:spcBef>
            </a:pPr>
            <a:r>
              <a:rPr sz="2400" b="1" spc="-5" dirty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</a:t>
            </a:r>
            <a:endParaRPr sz="2400" dirty="0">
              <a:solidFill>
                <a:schemeClr val="accent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>
              <a:lnSpc>
                <a:spcPct val="150000"/>
              </a:lnSpc>
            </a:pP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municípios dispõem</a:t>
            </a:r>
            <a:r>
              <a:rPr sz="1100" spc="-10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</a:t>
            </a:r>
            <a:endParaRPr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 marR="13953">
              <a:lnSpc>
                <a:spcPct val="150000"/>
              </a:lnSpc>
            </a:pP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Centros </a:t>
            </a:r>
            <a:r>
              <a:rPr sz="1100" spc="-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</a:t>
            </a:r>
            <a:r>
              <a:rPr sz="1100" spc="-10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Informação</a:t>
            </a:r>
            <a:r>
              <a:rPr lang="pt-BR"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sz="110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sz="1100" spc="-18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Atendimento</a:t>
            </a:r>
            <a:r>
              <a:rPr lang="pt-BR"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presenciais, 9 em MG e 4 no ES</a:t>
            </a:r>
            <a:endParaRPr lang="en-US" sz="1100" spc="-10" dirty="0">
              <a:solidFill>
                <a:srgbClr val="231F2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 marR="13953">
              <a:lnSpc>
                <a:spcPct val="150000"/>
              </a:lnSpc>
            </a:pPr>
            <a:endParaRPr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2732771" y="1705104"/>
            <a:ext cx="2084037" cy="1718961"/>
          </a:xfrm>
          <a:prstGeom prst="rect">
            <a:avLst/>
          </a:prstGeom>
        </p:spPr>
        <p:txBody>
          <a:bodyPr vert="horz" wrap="square" lIns="0" tIns="79277" rIns="0" bIns="0" rtlCol="0">
            <a:spAutoFit/>
          </a:bodyPr>
          <a:lstStyle/>
          <a:p>
            <a:pPr marL="12685"/>
            <a:r>
              <a:rPr sz="2400" b="1" spc="-5" dirty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82%</a:t>
            </a:r>
          </a:p>
          <a:p>
            <a:pPr marL="12685" marR="5074">
              <a:lnSpc>
                <a:spcPct val="150000"/>
              </a:lnSpc>
              <a:spcBef>
                <a:spcPts val="45"/>
              </a:spcBef>
            </a:pP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das </a:t>
            </a:r>
            <a:r>
              <a:rPr sz="1100" b="1" spc="-10" dirty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150.891</a:t>
            </a:r>
            <a:r>
              <a:rPr sz="1100" b="1" spc="-10" dirty="0">
                <a:solidFill>
                  <a:srgbClr val="005AA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manifestações  registradas pelos canais de  relacionamento </a:t>
            </a:r>
            <a:r>
              <a:rPr sz="11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até</a:t>
            </a: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t-BR"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julho</a:t>
            </a:r>
            <a:r>
              <a:rPr sz="1100" spc="-9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 2017 </a:t>
            </a:r>
            <a:r>
              <a:rPr sz="1100" spc="-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já </a:t>
            </a:r>
            <a:r>
              <a:rPr sz="11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foram</a:t>
            </a:r>
            <a:r>
              <a:rPr sz="1100" spc="-1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respondidas</a:t>
            </a:r>
            <a:endParaRPr lang="en-US" sz="1100" spc="-10" dirty="0">
              <a:solidFill>
                <a:srgbClr val="231F2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 marR="5074">
              <a:lnSpc>
                <a:spcPct val="150000"/>
              </a:lnSpc>
              <a:spcBef>
                <a:spcPts val="45"/>
              </a:spcBef>
            </a:pPr>
            <a:endParaRPr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6" name="Espaço Reservado para Texto 74">
            <a:extLst>
              <a:ext uri="{FF2B5EF4-FFF2-40B4-BE49-F238E27FC236}">
                <a16:creationId xmlns:a16="http://schemas.microsoft.com/office/drawing/2014/main" xmlns="" id="{B816608C-D17F-4278-BB93-A4AF0A30AE9F}"/>
              </a:ext>
            </a:extLst>
          </p:cNvPr>
          <p:cNvSpPr txBox="1">
            <a:spLocks/>
          </p:cNvSpPr>
          <p:nvPr/>
        </p:nvSpPr>
        <p:spPr>
          <a:xfrm>
            <a:off x="295928" y="298262"/>
            <a:ext cx="8842433" cy="43477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pt-BR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CANAIS DE RELACIONAMENTO</a:t>
            </a:r>
          </a:p>
          <a:p>
            <a:pPr marL="0" indent="0">
              <a:buNone/>
            </a:pPr>
            <a:endParaRPr lang="pt-BR" sz="2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8" name="object 48">
            <a:extLst>
              <a:ext uri="{FF2B5EF4-FFF2-40B4-BE49-F238E27FC236}">
                <a16:creationId xmlns:a16="http://schemas.microsoft.com/office/drawing/2014/main" xmlns="" id="{29B660E4-9803-456A-B85B-F132866DFBA4}"/>
              </a:ext>
            </a:extLst>
          </p:cNvPr>
          <p:cNvSpPr/>
          <p:nvPr/>
        </p:nvSpPr>
        <p:spPr>
          <a:xfrm>
            <a:off x="387605" y="1535341"/>
            <a:ext cx="187094" cy="0"/>
          </a:xfrm>
          <a:custGeom>
            <a:avLst/>
            <a:gdLst/>
            <a:ahLst/>
            <a:cxnLst/>
            <a:rect l="l" t="t" r="r" b="b"/>
            <a:pathLst>
              <a:path w="187325">
                <a:moveTo>
                  <a:pt x="0" y="0"/>
                </a:moveTo>
                <a:lnTo>
                  <a:pt x="186791" y="0"/>
                </a:lnTo>
              </a:path>
            </a:pathLst>
          </a:custGeom>
          <a:ln w="19050">
            <a:solidFill>
              <a:srgbClr val="020302"/>
            </a:solidFill>
          </a:ln>
        </p:spPr>
        <p:txBody>
          <a:bodyPr wrap="square" lIns="0" tIns="0" rIns="0" bIns="0" rtlCol="0"/>
          <a:lstStyle/>
          <a:p>
            <a:endParaRPr sz="16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9" name="object 49">
            <a:extLst>
              <a:ext uri="{FF2B5EF4-FFF2-40B4-BE49-F238E27FC236}">
                <a16:creationId xmlns:a16="http://schemas.microsoft.com/office/drawing/2014/main" xmlns="" id="{F32DF1A7-AA3F-4644-8399-AD97679009AD}"/>
              </a:ext>
            </a:extLst>
          </p:cNvPr>
          <p:cNvSpPr/>
          <p:nvPr/>
        </p:nvSpPr>
        <p:spPr>
          <a:xfrm>
            <a:off x="387604" y="1516314"/>
            <a:ext cx="19027" cy="0"/>
          </a:xfrm>
          <a:custGeom>
            <a:avLst/>
            <a:gdLst/>
            <a:ahLst/>
            <a:cxnLst/>
            <a:rect l="l" t="t" r="r" b="b"/>
            <a:pathLst>
              <a:path w="19050">
                <a:moveTo>
                  <a:pt x="0" y="0"/>
                </a:moveTo>
                <a:lnTo>
                  <a:pt x="18668" y="0"/>
                </a:lnTo>
              </a:path>
            </a:pathLst>
          </a:custGeom>
          <a:ln w="19050">
            <a:solidFill>
              <a:srgbClr val="020302"/>
            </a:solidFill>
          </a:ln>
        </p:spPr>
        <p:txBody>
          <a:bodyPr wrap="square" lIns="0" tIns="0" rIns="0" bIns="0" rtlCol="0"/>
          <a:lstStyle/>
          <a:p>
            <a:endParaRPr sz="16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0" name="object 50">
            <a:extLst>
              <a:ext uri="{FF2B5EF4-FFF2-40B4-BE49-F238E27FC236}">
                <a16:creationId xmlns:a16="http://schemas.microsoft.com/office/drawing/2014/main" xmlns="" id="{701652DB-FF61-4F89-8841-76F03CEEA426}"/>
              </a:ext>
            </a:extLst>
          </p:cNvPr>
          <p:cNvSpPr/>
          <p:nvPr/>
        </p:nvSpPr>
        <p:spPr>
          <a:xfrm>
            <a:off x="387605" y="1497922"/>
            <a:ext cx="112256" cy="0"/>
          </a:xfrm>
          <a:custGeom>
            <a:avLst/>
            <a:gdLst/>
            <a:ahLst/>
            <a:cxnLst/>
            <a:rect l="l" t="t" r="r" b="b"/>
            <a:pathLst>
              <a:path w="112395">
                <a:moveTo>
                  <a:pt x="0" y="0"/>
                </a:moveTo>
                <a:lnTo>
                  <a:pt x="112077" y="0"/>
                </a:lnTo>
              </a:path>
            </a:pathLst>
          </a:custGeom>
          <a:ln w="17780">
            <a:solidFill>
              <a:srgbClr val="020302"/>
            </a:solidFill>
          </a:ln>
        </p:spPr>
        <p:txBody>
          <a:bodyPr wrap="square" lIns="0" tIns="0" rIns="0" bIns="0" rtlCol="0"/>
          <a:lstStyle/>
          <a:p>
            <a:endParaRPr sz="16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1" name="object 51">
            <a:extLst>
              <a:ext uri="{FF2B5EF4-FFF2-40B4-BE49-F238E27FC236}">
                <a16:creationId xmlns:a16="http://schemas.microsoft.com/office/drawing/2014/main" xmlns="" id="{CAE2FE57-A0B6-402B-A05A-BDED5625AA17}"/>
              </a:ext>
            </a:extLst>
          </p:cNvPr>
          <p:cNvSpPr/>
          <p:nvPr/>
        </p:nvSpPr>
        <p:spPr>
          <a:xfrm>
            <a:off x="387604" y="1470016"/>
            <a:ext cx="19027" cy="19027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0" y="19050"/>
                </a:moveTo>
                <a:lnTo>
                  <a:pt x="18668" y="19050"/>
                </a:lnTo>
                <a:lnTo>
                  <a:pt x="18668" y="0"/>
                </a:lnTo>
                <a:lnTo>
                  <a:pt x="0" y="0"/>
                </a:lnTo>
                <a:lnTo>
                  <a:pt x="0" y="19050"/>
                </a:lnTo>
                <a:close/>
              </a:path>
            </a:pathLst>
          </a:custGeom>
          <a:solidFill>
            <a:srgbClr val="020302"/>
          </a:solidFill>
        </p:spPr>
        <p:txBody>
          <a:bodyPr wrap="square" lIns="0" tIns="0" rIns="0" bIns="0" rtlCol="0"/>
          <a:lstStyle/>
          <a:p>
            <a:endParaRPr sz="16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2" name="object 52">
            <a:extLst>
              <a:ext uri="{FF2B5EF4-FFF2-40B4-BE49-F238E27FC236}">
                <a16:creationId xmlns:a16="http://schemas.microsoft.com/office/drawing/2014/main" xmlns="" id="{1FA57F72-94A8-4330-83A2-725E3398E8DE}"/>
              </a:ext>
            </a:extLst>
          </p:cNvPr>
          <p:cNvSpPr/>
          <p:nvPr/>
        </p:nvSpPr>
        <p:spPr>
          <a:xfrm>
            <a:off x="387605" y="1460503"/>
            <a:ext cx="112256" cy="0"/>
          </a:xfrm>
          <a:custGeom>
            <a:avLst/>
            <a:gdLst/>
            <a:ahLst/>
            <a:cxnLst/>
            <a:rect l="l" t="t" r="r" b="b"/>
            <a:pathLst>
              <a:path w="112395">
                <a:moveTo>
                  <a:pt x="0" y="0"/>
                </a:moveTo>
                <a:lnTo>
                  <a:pt x="112077" y="0"/>
                </a:lnTo>
              </a:path>
            </a:pathLst>
          </a:custGeom>
          <a:ln w="19050">
            <a:solidFill>
              <a:srgbClr val="020302"/>
            </a:solidFill>
          </a:ln>
        </p:spPr>
        <p:txBody>
          <a:bodyPr wrap="square" lIns="0" tIns="0" rIns="0" bIns="0" rtlCol="0"/>
          <a:lstStyle/>
          <a:p>
            <a:endParaRPr sz="16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3" name="object 53">
            <a:extLst>
              <a:ext uri="{FF2B5EF4-FFF2-40B4-BE49-F238E27FC236}">
                <a16:creationId xmlns:a16="http://schemas.microsoft.com/office/drawing/2014/main" xmlns="" id="{BBA6F595-5CF9-4A97-ABF1-24F7CAAA7881}"/>
              </a:ext>
            </a:extLst>
          </p:cNvPr>
          <p:cNvSpPr/>
          <p:nvPr/>
        </p:nvSpPr>
        <p:spPr>
          <a:xfrm>
            <a:off x="387605" y="1423719"/>
            <a:ext cx="187094" cy="0"/>
          </a:xfrm>
          <a:custGeom>
            <a:avLst/>
            <a:gdLst/>
            <a:ahLst/>
            <a:cxnLst/>
            <a:rect l="l" t="t" r="r" b="b"/>
            <a:pathLst>
              <a:path w="187325">
                <a:moveTo>
                  <a:pt x="0" y="0"/>
                </a:moveTo>
                <a:lnTo>
                  <a:pt x="186791" y="0"/>
                </a:lnTo>
              </a:path>
            </a:pathLst>
          </a:custGeom>
          <a:ln w="19050">
            <a:solidFill>
              <a:srgbClr val="020302"/>
            </a:solidFill>
          </a:ln>
        </p:spPr>
        <p:txBody>
          <a:bodyPr wrap="square" lIns="0" tIns="0" rIns="0" bIns="0" rtlCol="0"/>
          <a:lstStyle/>
          <a:p>
            <a:endParaRPr sz="16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4" name="object 54">
            <a:extLst>
              <a:ext uri="{FF2B5EF4-FFF2-40B4-BE49-F238E27FC236}">
                <a16:creationId xmlns:a16="http://schemas.microsoft.com/office/drawing/2014/main" xmlns="" id="{6CC22D39-3830-44D3-88C0-635A0E49CCE1}"/>
              </a:ext>
            </a:extLst>
          </p:cNvPr>
          <p:cNvSpPr/>
          <p:nvPr/>
        </p:nvSpPr>
        <p:spPr>
          <a:xfrm>
            <a:off x="387604" y="1404692"/>
            <a:ext cx="19027" cy="0"/>
          </a:xfrm>
          <a:custGeom>
            <a:avLst/>
            <a:gdLst/>
            <a:ahLst/>
            <a:cxnLst/>
            <a:rect l="l" t="t" r="r" b="b"/>
            <a:pathLst>
              <a:path w="19050">
                <a:moveTo>
                  <a:pt x="0" y="0"/>
                </a:moveTo>
                <a:lnTo>
                  <a:pt x="18668" y="0"/>
                </a:lnTo>
              </a:path>
            </a:pathLst>
          </a:custGeom>
          <a:ln w="19050">
            <a:solidFill>
              <a:srgbClr val="020302"/>
            </a:solidFill>
          </a:ln>
        </p:spPr>
        <p:txBody>
          <a:bodyPr wrap="square" lIns="0" tIns="0" rIns="0" bIns="0" rtlCol="0"/>
          <a:lstStyle/>
          <a:p>
            <a:endParaRPr sz="16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5" name="object 55">
            <a:extLst>
              <a:ext uri="{FF2B5EF4-FFF2-40B4-BE49-F238E27FC236}">
                <a16:creationId xmlns:a16="http://schemas.microsoft.com/office/drawing/2014/main" xmlns="" id="{0886009B-BEC9-4584-B9AF-46CF1F1E1502}"/>
              </a:ext>
            </a:extLst>
          </p:cNvPr>
          <p:cNvSpPr/>
          <p:nvPr/>
        </p:nvSpPr>
        <p:spPr>
          <a:xfrm>
            <a:off x="387604" y="1386300"/>
            <a:ext cx="93864" cy="0"/>
          </a:xfrm>
          <a:custGeom>
            <a:avLst/>
            <a:gdLst/>
            <a:ahLst/>
            <a:cxnLst/>
            <a:rect l="l" t="t" r="r" b="b"/>
            <a:pathLst>
              <a:path w="93979">
                <a:moveTo>
                  <a:pt x="0" y="0"/>
                </a:moveTo>
                <a:lnTo>
                  <a:pt x="93395" y="0"/>
                </a:lnTo>
              </a:path>
            </a:pathLst>
          </a:custGeom>
          <a:ln w="17779">
            <a:solidFill>
              <a:srgbClr val="020302"/>
            </a:solidFill>
          </a:ln>
        </p:spPr>
        <p:txBody>
          <a:bodyPr wrap="square" lIns="0" tIns="0" rIns="0" bIns="0" rtlCol="0"/>
          <a:lstStyle/>
          <a:p>
            <a:endParaRPr sz="16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6" name="object 56">
            <a:extLst>
              <a:ext uri="{FF2B5EF4-FFF2-40B4-BE49-F238E27FC236}">
                <a16:creationId xmlns:a16="http://schemas.microsoft.com/office/drawing/2014/main" xmlns="" id="{C472F46A-07D1-4E26-B424-A6F264A15A45}"/>
              </a:ext>
            </a:extLst>
          </p:cNvPr>
          <p:cNvSpPr/>
          <p:nvPr/>
        </p:nvSpPr>
        <p:spPr>
          <a:xfrm>
            <a:off x="424908" y="1516619"/>
            <a:ext cx="19027" cy="0"/>
          </a:xfrm>
          <a:custGeom>
            <a:avLst/>
            <a:gdLst/>
            <a:ahLst/>
            <a:cxnLst/>
            <a:rect l="l" t="t" r="r" b="b"/>
            <a:pathLst>
              <a:path w="19050">
                <a:moveTo>
                  <a:pt x="0" y="0"/>
                </a:moveTo>
                <a:lnTo>
                  <a:pt x="18681" y="0"/>
                </a:lnTo>
              </a:path>
            </a:pathLst>
          </a:custGeom>
          <a:ln w="18643">
            <a:solidFill>
              <a:srgbClr val="020302"/>
            </a:solidFill>
          </a:ln>
        </p:spPr>
        <p:txBody>
          <a:bodyPr wrap="square" lIns="0" tIns="0" rIns="0" bIns="0" rtlCol="0"/>
          <a:lstStyle/>
          <a:p>
            <a:endParaRPr sz="16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7" name="object 57">
            <a:extLst>
              <a:ext uri="{FF2B5EF4-FFF2-40B4-BE49-F238E27FC236}">
                <a16:creationId xmlns:a16="http://schemas.microsoft.com/office/drawing/2014/main" xmlns="" id="{4B8AF0ED-1F80-4BF6-B8D0-843DA7578ADF}"/>
              </a:ext>
            </a:extLst>
          </p:cNvPr>
          <p:cNvSpPr/>
          <p:nvPr/>
        </p:nvSpPr>
        <p:spPr>
          <a:xfrm>
            <a:off x="462226" y="1516619"/>
            <a:ext cx="19027" cy="0"/>
          </a:xfrm>
          <a:custGeom>
            <a:avLst/>
            <a:gdLst/>
            <a:ahLst/>
            <a:cxnLst/>
            <a:rect l="l" t="t" r="r" b="b"/>
            <a:pathLst>
              <a:path w="19050">
                <a:moveTo>
                  <a:pt x="0" y="0"/>
                </a:moveTo>
                <a:lnTo>
                  <a:pt x="18681" y="0"/>
                </a:lnTo>
              </a:path>
            </a:pathLst>
          </a:custGeom>
          <a:ln w="18643">
            <a:solidFill>
              <a:srgbClr val="020302"/>
            </a:solidFill>
          </a:ln>
        </p:spPr>
        <p:txBody>
          <a:bodyPr wrap="square" lIns="0" tIns="0" rIns="0" bIns="0" rtlCol="0"/>
          <a:lstStyle/>
          <a:p>
            <a:endParaRPr sz="16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8" name="object 58">
            <a:extLst>
              <a:ext uri="{FF2B5EF4-FFF2-40B4-BE49-F238E27FC236}">
                <a16:creationId xmlns:a16="http://schemas.microsoft.com/office/drawing/2014/main" xmlns="" id="{34AD9B01-0AF7-40A3-BC55-381C55A891A0}"/>
              </a:ext>
            </a:extLst>
          </p:cNvPr>
          <p:cNvSpPr/>
          <p:nvPr/>
        </p:nvSpPr>
        <p:spPr>
          <a:xfrm>
            <a:off x="564835" y="1432827"/>
            <a:ext cx="0" cy="93230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17"/>
                </a:lnTo>
              </a:path>
            </a:pathLst>
          </a:custGeom>
          <a:ln w="18681">
            <a:solidFill>
              <a:srgbClr val="020302"/>
            </a:solidFill>
          </a:ln>
        </p:spPr>
        <p:txBody>
          <a:bodyPr wrap="square" lIns="0" tIns="0" rIns="0" bIns="0" rtlCol="0"/>
          <a:lstStyle/>
          <a:p>
            <a:endParaRPr sz="16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9" name="object 59">
            <a:extLst>
              <a:ext uri="{FF2B5EF4-FFF2-40B4-BE49-F238E27FC236}">
                <a16:creationId xmlns:a16="http://schemas.microsoft.com/office/drawing/2014/main" xmlns="" id="{9D3BD18B-4EAE-4DB2-B8B6-4DF6731D1151}"/>
              </a:ext>
            </a:extLst>
          </p:cNvPr>
          <p:cNvSpPr/>
          <p:nvPr/>
        </p:nvSpPr>
        <p:spPr>
          <a:xfrm>
            <a:off x="518202" y="1497998"/>
            <a:ext cx="19027" cy="0"/>
          </a:xfrm>
          <a:custGeom>
            <a:avLst/>
            <a:gdLst/>
            <a:ahLst/>
            <a:cxnLst/>
            <a:rect l="l" t="t" r="r" b="b"/>
            <a:pathLst>
              <a:path w="19050">
                <a:moveTo>
                  <a:pt x="0" y="0"/>
                </a:moveTo>
                <a:lnTo>
                  <a:pt x="18681" y="0"/>
                </a:lnTo>
              </a:path>
            </a:pathLst>
          </a:custGeom>
          <a:ln w="18643">
            <a:solidFill>
              <a:srgbClr val="020302"/>
            </a:solidFill>
          </a:ln>
        </p:spPr>
        <p:txBody>
          <a:bodyPr wrap="square" lIns="0" tIns="0" rIns="0" bIns="0" rtlCol="0"/>
          <a:lstStyle/>
          <a:p>
            <a:endParaRPr sz="16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0" name="object 60">
            <a:extLst>
              <a:ext uri="{FF2B5EF4-FFF2-40B4-BE49-F238E27FC236}">
                <a16:creationId xmlns:a16="http://schemas.microsoft.com/office/drawing/2014/main" xmlns="" id="{C2380065-0735-4855-A32F-B375C6C162D2}"/>
              </a:ext>
            </a:extLst>
          </p:cNvPr>
          <p:cNvSpPr/>
          <p:nvPr/>
        </p:nvSpPr>
        <p:spPr>
          <a:xfrm>
            <a:off x="424908" y="1479378"/>
            <a:ext cx="19027" cy="0"/>
          </a:xfrm>
          <a:custGeom>
            <a:avLst/>
            <a:gdLst/>
            <a:ahLst/>
            <a:cxnLst/>
            <a:rect l="l" t="t" r="r" b="b"/>
            <a:pathLst>
              <a:path w="19050">
                <a:moveTo>
                  <a:pt x="0" y="0"/>
                </a:moveTo>
                <a:lnTo>
                  <a:pt x="18681" y="0"/>
                </a:lnTo>
              </a:path>
            </a:pathLst>
          </a:custGeom>
          <a:ln w="18643">
            <a:solidFill>
              <a:srgbClr val="020302"/>
            </a:solidFill>
          </a:ln>
        </p:spPr>
        <p:txBody>
          <a:bodyPr wrap="square" lIns="0" tIns="0" rIns="0" bIns="0" rtlCol="0"/>
          <a:lstStyle/>
          <a:p>
            <a:endParaRPr sz="16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1" name="object 61">
            <a:extLst>
              <a:ext uri="{FF2B5EF4-FFF2-40B4-BE49-F238E27FC236}">
                <a16:creationId xmlns:a16="http://schemas.microsoft.com/office/drawing/2014/main" xmlns="" id="{81784D11-CDB1-4B38-B9F4-908CB0F31F05}"/>
              </a:ext>
            </a:extLst>
          </p:cNvPr>
          <p:cNvSpPr/>
          <p:nvPr/>
        </p:nvSpPr>
        <p:spPr>
          <a:xfrm>
            <a:off x="462226" y="1479378"/>
            <a:ext cx="19027" cy="0"/>
          </a:xfrm>
          <a:custGeom>
            <a:avLst/>
            <a:gdLst/>
            <a:ahLst/>
            <a:cxnLst/>
            <a:rect l="l" t="t" r="r" b="b"/>
            <a:pathLst>
              <a:path w="19050">
                <a:moveTo>
                  <a:pt x="0" y="0"/>
                </a:moveTo>
                <a:lnTo>
                  <a:pt x="18681" y="0"/>
                </a:lnTo>
              </a:path>
            </a:pathLst>
          </a:custGeom>
          <a:ln w="18643">
            <a:solidFill>
              <a:srgbClr val="020302"/>
            </a:solidFill>
          </a:ln>
        </p:spPr>
        <p:txBody>
          <a:bodyPr wrap="square" lIns="0" tIns="0" rIns="0" bIns="0" rtlCol="0"/>
          <a:lstStyle/>
          <a:p>
            <a:endParaRPr sz="16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2" name="object 62">
            <a:extLst>
              <a:ext uri="{FF2B5EF4-FFF2-40B4-BE49-F238E27FC236}">
                <a16:creationId xmlns:a16="http://schemas.microsoft.com/office/drawing/2014/main" xmlns="" id="{60DE624D-311B-4A7C-94C1-7B728AC9CF3A}"/>
              </a:ext>
            </a:extLst>
          </p:cNvPr>
          <p:cNvSpPr/>
          <p:nvPr/>
        </p:nvSpPr>
        <p:spPr>
          <a:xfrm>
            <a:off x="518202" y="1460757"/>
            <a:ext cx="19027" cy="0"/>
          </a:xfrm>
          <a:custGeom>
            <a:avLst/>
            <a:gdLst/>
            <a:ahLst/>
            <a:cxnLst/>
            <a:rect l="l" t="t" r="r" b="b"/>
            <a:pathLst>
              <a:path w="19050">
                <a:moveTo>
                  <a:pt x="0" y="0"/>
                </a:moveTo>
                <a:lnTo>
                  <a:pt x="18681" y="0"/>
                </a:lnTo>
              </a:path>
            </a:pathLst>
          </a:custGeom>
          <a:ln w="18643">
            <a:solidFill>
              <a:srgbClr val="020302"/>
            </a:solidFill>
          </a:ln>
        </p:spPr>
        <p:txBody>
          <a:bodyPr wrap="square" lIns="0" tIns="0" rIns="0" bIns="0" rtlCol="0"/>
          <a:lstStyle/>
          <a:p>
            <a:endParaRPr sz="16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3" name="object 63">
            <a:extLst>
              <a:ext uri="{FF2B5EF4-FFF2-40B4-BE49-F238E27FC236}">
                <a16:creationId xmlns:a16="http://schemas.microsoft.com/office/drawing/2014/main" xmlns="" id="{0B2C050C-6A8B-4960-8D25-57864B14EF08}"/>
              </a:ext>
            </a:extLst>
          </p:cNvPr>
          <p:cNvSpPr/>
          <p:nvPr/>
        </p:nvSpPr>
        <p:spPr>
          <a:xfrm>
            <a:off x="424908" y="1442137"/>
            <a:ext cx="19027" cy="0"/>
          </a:xfrm>
          <a:custGeom>
            <a:avLst/>
            <a:gdLst/>
            <a:ahLst/>
            <a:cxnLst/>
            <a:rect l="l" t="t" r="r" b="b"/>
            <a:pathLst>
              <a:path w="19050">
                <a:moveTo>
                  <a:pt x="0" y="0"/>
                </a:moveTo>
                <a:lnTo>
                  <a:pt x="18681" y="0"/>
                </a:lnTo>
              </a:path>
            </a:pathLst>
          </a:custGeom>
          <a:ln w="18643">
            <a:solidFill>
              <a:srgbClr val="020302"/>
            </a:solidFill>
          </a:ln>
        </p:spPr>
        <p:txBody>
          <a:bodyPr wrap="square" lIns="0" tIns="0" rIns="0" bIns="0" rtlCol="0"/>
          <a:lstStyle/>
          <a:p>
            <a:endParaRPr sz="16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4" name="object 64">
            <a:extLst>
              <a:ext uri="{FF2B5EF4-FFF2-40B4-BE49-F238E27FC236}">
                <a16:creationId xmlns:a16="http://schemas.microsoft.com/office/drawing/2014/main" xmlns="" id="{D3DCA3DA-A3AA-4CD1-857F-1CA8C7EF66F0}"/>
              </a:ext>
            </a:extLst>
          </p:cNvPr>
          <p:cNvSpPr/>
          <p:nvPr/>
        </p:nvSpPr>
        <p:spPr>
          <a:xfrm>
            <a:off x="462226" y="1442137"/>
            <a:ext cx="19027" cy="0"/>
          </a:xfrm>
          <a:custGeom>
            <a:avLst/>
            <a:gdLst/>
            <a:ahLst/>
            <a:cxnLst/>
            <a:rect l="l" t="t" r="r" b="b"/>
            <a:pathLst>
              <a:path w="19050">
                <a:moveTo>
                  <a:pt x="0" y="0"/>
                </a:moveTo>
                <a:lnTo>
                  <a:pt x="18681" y="0"/>
                </a:lnTo>
              </a:path>
            </a:pathLst>
          </a:custGeom>
          <a:ln w="18643">
            <a:solidFill>
              <a:srgbClr val="020302"/>
            </a:solidFill>
          </a:ln>
        </p:spPr>
        <p:txBody>
          <a:bodyPr wrap="square" lIns="0" tIns="0" rIns="0" bIns="0" rtlCol="0"/>
          <a:lstStyle/>
          <a:p>
            <a:endParaRPr sz="16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5" name="object 65">
            <a:extLst>
              <a:ext uri="{FF2B5EF4-FFF2-40B4-BE49-F238E27FC236}">
                <a16:creationId xmlns:a16="http://schemas.microsoft.com/office/drawing/2014/main" xmlns="" id="{2139531A-5FF0-4997-B8E8-84C733F11ED1}"/>
              </a:ext>
            </a:extLst>
          </p:cNvPr>
          <p:cNvSpPr/>
          <p:nvPr/>
        </p:nvSpPr>
        <p:spPr>
          <a:xfrm>
            <a:off x="424908" y="1404895"/>
            <a:ext cx="19027" cy="0"/>
          </a:xfrm>
          <a:custGeom>
            <a:avLst/>
            <a:gdLst/>
            <a:ahLst/>
            <a:cxnLst/>
            <a:rect l="l" t="t" r="r" b="b"/>
            <a:pathLst>
              <a:path w="19050">
                <a:moveTo>
                  <a:pt x="0" y="0"/>
                </a:moveTo>
                <a:lnTo>
                  <a:pt x="18681" y="0"/>
                </a:lnTo>
              </a:path>
            </a:pathLst>
          </a:custGeom>
          <a:ln w="18643">
            <a:solidFill>
              <a:srgbClr val="020302"/>
            </a:solidFill>
          </a:ln>
        </p:spPr>
        <p:txBody>
          <a:bodyPr wrap="square" lIns="0" tIns="0" rIns="0" bIns="0" rtlCol="0"/>
          <a:lstStyle/>
          <a:p>
            <a:endParaRPr sz="16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6" name="object 66">
            <a:extLst>
              <a:ext uri="{FF2B5EF4-FFF2-40B4-BE49-F238E27FC236}">
                <a16:creationId xmlns:a16="http://schemas.microsoft.com/office/drawing/2014/main" xmlns="" id="{079493A4-1454-4943-B45F-8F67205D51E5}"/>
              </a:ext>
            </a:extLst>
          </p:cNvPr>
          <p:cNvSpPr/>
          <p:nvPr/>
        </p:nvSpPr>
        <p:spPr>
          <a:xfrm>
            <a:off x="462226" y="1404895"/>
            <a:ext cx="19027" cy="0"/>
          </a:xfrm>
          <a:custGeom>
            <a:avLst/>
            <a:gdLst/>
            <a:ahLst/>
            <a:cxnLst/>
            <a:rect l="l" t="t" r="r" b="b"/>
            <a:pathLst>
              <a:path w="19050">
                <a:moveTo>
                  <a:pt x="0" y="0"/>
                </a:moveTo>
                <a:lnTo>
                  <a:pt x="18681" y="0"/>
                </a:lnTo>
              </a:path>
            </a:pathLst>
          </a:custGeom>
          <a:ln w="18643">
            <a:solidFill>
              <a:srgbClr val="020302"/>
            </a:solidFill>
          </a:ln>
        </p:spPr>
        <p:txBody>
          <a:bodyPr wrap="square" lIns="0" tIns="0" rIns="0" bIns="0" rtlCol="0"/>
          <a:lstStyle/>
          <a:p>
            <a:endParaRPr sz="16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7" name="object 67">
            <a:extLst>
              <a:ext uri="{FF2B5EF4-FFF2-40B4-BE49-F238E27FC236}">
                <a16:creationId xmlns:a16="http://schemas.microsoft.com/office/drawing/2014/main" xmlns="" id="{873A2176-2E40-4982-8AE2-818B29E9474E}"/>
              </a:ext>
            </a:extLst>
          </p:cNvPr>
          <p:cNvSpPr txBox="1"/>
          <p:nvPr/>
        </p:nvSpPr>
        <p:spPr>
          <a:xfrm>
            <a:off x="374916" y="1307281"/>
            <a:ext cx="2225410" cy="233337"/>
          </a:xfrm>
          <a:prstGeom prst="rect">
            <a:avLst/>
          </a:prstGeom>
        </p:spPr>
        <p:txBody>
          <a:bodyPr vert="horz" wrap="square" lIns="0" tIns="48200" rIns="0" bIns="0" rtlCol="0">
            <a:spAutoFit/>
          </a:bodyPr>
          <a:lstStyle/>
          <a:p>
            <a:pPr marL="315851">
              <a:spcBef>
                <a:spcPts val="380"/>
              </a:spcBef>
            </a:pPr>
            <a:r>
              <a:rPr sz="1200" b="1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NÚMEROS</a:t>
            </a:r>
            <a:r>
              <a:rPr lang="pt-BR" sz="1200" b="1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</a:t>
            </a:r>
            <a:endParaRPr sz="1200" b="1" dirty="0">
              <a:highlight>
                <a:srgbClr val="FFFF00"/>
              </a:highligh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8" name="object 67">
            <a:extLst>
              <a:ext uri="{FF2B5EF4-FFF2-40B4-BE49-F238E27FC236}">
                <a16:creationId xmlns:a16="http://schemas.microsoft.com/office/drawing/2014/main" xmlns="" id="{42BC0F6F-A6E9-41CE-A593-8B026D6705E9}"/>
              </a:ext>
            </a:extLst>
          </p:cNvPr>
          <p:cNvSpPr txBox="1"/>
          <p:nvPr/>
        </p:nvSpPr>
        <p:spPr>
          <a:xfrm>
            <a:off x="115442" y="3963411"/>
            <a:ext cx="3642943" cy="187170"/>
          </a:xfrm>
          <a:prstGeom prst="rect">
            <a:avLst/>
          </a:prstGeom>
        </p:spPr>
        <p:txBody>
          <a:bodyPr vert="horz" wrap="square" lIns="0" tIns="48200" rIns="0" bIns="0" rtlCol="0">
            <a:spAutoFit/>
          </a:bodyPr>
          <a:lstStyle/>
          <a:p>
            <a:pPr marL="315851">
              <a:spcBef>
                <a:spcPts val="380"/>
              </a:spcBef>
            </a:pPr>
            <a:r>
              <a:rPr lang="pt-BR" sz="900" b="1" spc="25" dirty="0" smtClean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*julho/2017</a:t>
            </a:r>
            <a:endParaRPr sz="900" b="1" dirty="0">
              <a:highlight>
                <a:srgbClr val="FFFF00"/>
              </a:highligh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9" name="object 47">
            <a:extLst>
              <a:ext uri="{FF2B5EF4-FFF2-40B4-BE49-F238E27FC236}">
                <a16:creationId xmlns:a16="http://schemas.microsoft.com/office/drawing/2014/main" xmlns="" id="{AEBA77E6-41A3-4FC6-95F6-D9E4983A0A24}"/>
              </a:ext>
            </a:extLst>
          </p:cNvPr>
          <p:cNvSpPr/>
          <p:nvPr/>
        </p:nvSpPr>
        <p:spPr>
          <a:xfrm>
            <a:off x="384689" y="1648808"/>
            <a:ext cx="8561930" cy="0"/>
          </a:xfrm>
          <a:custGeom>
            <a:avLst/>
            <a:gdLst/>
            <a:ahLst/>
            <a:cxnLst/>
            <a:rect l="l" t="t" r="r" b="b"/>
            <a:pathLst>
              <a:path w="8572500">
                <a:moveTo>
                  <a:pt x="0" y="0"/>
                </a:moveTo>
                <a:lnTo>
                  <a:pt x="8572500" y="0"/>
                </a:lnTo>
              </a:path>
            </a:pathLst>
          </a:custGeom>
          <a:ln w="16510">
            <a:solidFill>
              <a:srgbClr val="CCC2C0"/>
            </a:solidFill>
          </a:ln>
        </p:spPr>
        <p:txBody>
          <a:bodyPr wrap="square" lIns="0" tIns="0" rIns="0" bIns="0" rtlCol="0"/>
          <a:lstStyle/>
          <a:p>
            <a:endParaRPr sz="16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58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object 242"/>
          <p:cNvSpPr/>
          <p:nvPr/>
        </p:nvSpPr>
        <p:spPr>
          <a:xfrm>
            <a:off x="3400470" y="5060219"/>
            <a:ext cx="46932" cy="81180"/>
          </a:xfrm>
          <a:custGeom>
            <a:avLst/>
            <a:gdLst/>
            <a:ahLst/>
            <a:cxnLst/>
            <a:rect l="l" t="t" r="r" b="b"/>
            <a:pathLst>
              <a:path w="46989" h="81279">
                <a:moveTo>
                  <a:pt x="23393" y="0"/>
                </a:moveTo>
                <a:lnTo>
                  <a:pt x="13844" y="7304"/>
                </a:lnTo>
                <a:lnTo>
                  <a:pt x="6457" y="16784"/>
                </a:lnTo>
                <a:lnTo>
                  <a:pt x="1690" y="27990"/>
                </a:lnTo>
                <a:lnTo>
                  <a:pt x="0" y="40474"/>
                </a:lnTo>
                <a:lnTo>
                  <a:pt x="1690" y="52965"/>
                </a:lnTo>
                <a:lnTo>
                  <a:pt x="6457" y="64174"/>
                </a:lnTo>
                <a:lnTo>
                  <a:pt x="13844" y="73652"/>
                </a:lnTo>
                <a:lnTo>
                  <a:pt x="23393" y="80949"/>
                </a:lnTo>
                <a:lnTo>
                  <a:pt x="32942" y="73652"/>
                </a:lnTo>
                <a:lnTo>
                  <a:pt x="40328" y="64174"/>
                </a:lnTo>
                <a:lnTo>
                  <a:pt x="45096" y="52965"/>
                </a:lnTo>
                <a:lnTo>
                  <a:pt x="46786" y="40474"/>
                </a:lnTo>
                <a:lnTo>
                  <a:pt x="45096" y="27990"/>
                </a:lnTo>
                <a:lnTo>
                  <a:pt x="40328" y="16784"/>
                </a:lnTo>
                <a:lnTo>
                  <a:pt x="32942" y="7304"/>
                </a:lnTo>
                <a:lnTo>
                  <a:pt x="233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798"/>
          </a:p>
        </p:txBody>
      </p:sp>
      <p:sp>
        <p:nvSpPr>
          <p:cNvPr id="463" name="TextBox 462"/>
          <p:cNvSpPr txBox="1"/>
          <p:nvPr/>
        </p:nvSpPr>
        <p:spPr>
          <a:xfrm>
            <a:off x="295929" y="1312282"/>
            <a:ext cx="37684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685">
              <a:lnSpc>
                <a:spcPct val="150000"/>
              </a:lnSpc>
              <a:spcBef>
                <a:spcPts val="3915"/>
              </a:spcBef>
            </a:pPr>
            <a:r>
              <a:rPr lang="en-US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Registrar </a:t>
            </a:r>
            <a:r>
              <a:rPr lang="en-US" sz="1200" spc="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</a:t>
            </a:r>
            <a:r>
              <a:rPr lang="en-US" sz="1200" spc="10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pc="25" dirty="0" err="1" smtClean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pessoas</a:t>
            </a:r>
            <a:r>
              <a:rPr lang="en-US" sz="1200" spc="25" dirty="0" smtClean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pc="25" dirty="0" err="1" smtClean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atingidas</a:t>
            </a:r>
            <a:r>
              <a:rPr lang="en-US" sz="1200" spc="25" dirty="0" smtClean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pc="1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pelo</a:t>
            </a:r>
            <a:r>
              <a:rPr lang="en-US" sz="1200" spc="1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rompimento</a:t>
            </a:r>
            <a:r>
              <a:rPr lang="en-US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pc="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 </a:t>
            </a:r>
            <a:r>
              <a:rPr lang="en-US"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barragem</a:t>
            </a:r>
            <a:r>
              <a:rPr lang="en-US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 </a:t>
            </a:r>
            <a:r>
              <a:rPr lang="en-US"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os</a:t>
            </a:r>
            <a:r>
              <a:rPr lang="en-US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prejuízos</a:t>
            </a:r>
            <a:r>
              <a:rPr lang="en-US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materiais</a:t>
            </a:r>
            <a:r>
              <a:rPr lang="en-US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é </a:t>
            </a:r>
            <a:r>
              <a:rPr lang="en-US"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imprescindível</a:t>
            </a:r>
            <a:r>
              <a:rPr lang="en-US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para </a:t>
            </a:r>
            <a:r>
              <a:rPr lang="en-US" sz="1200" spc="1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criar</a:t>
            </a:r>
            <a:r>
              <a:rPr lang="en-US" sz="1200" spc="1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pc="1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uma</a:t>
            </a:r>
            <a:r>
              <a:rPr lang="en-US" sz="1200" spc="1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base </a:t>
            </a:r>
            <a:r>
              <a:rPr lang="en-US" sz="1200" spc="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en-US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dados </a:t>
            </a:r>
            <a:r>
              <a:rPr lang="en-US" sz="1200" spc="1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que </a:t>
            </a:r>
            <a:r>
              <a:rPr lang="en-US" sz="1200" spc="1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definirá</a:t>
            </a:r>
            <a:r>
              <a:rPr lang="en-US" sz="1200" spc="1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pc="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</a:t>
            </a:r>
            <a:r>
              <a:rPr lang="en-US" sz="1200" spc="15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ações</a:t>
            </a:r>
            <a:r>
              <a:rPr lang="en-US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 </a:t>
            </a:r>
            <a:r>
              <a:rPr lang="en-US" sz="1200" spc="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os</a:t>
            </a:r>
            <a:r>
              <a:rPr lang="en-US" sz="1200" spc="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projetos</a:t>
            </a:r>
            <a:r>
              <a:rPr lang="en-US" sz="1200" spc="15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 Fundação</a:t>
            </a:r>
            <a:r>
              <a:rPr lang="en-US" sz="1200" spc="3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Renova.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12685" marR="5074">
              <a:lnSpc>
                <a:spcPct val="150000"/>
              </a:lnSpc>
            </a:pPr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 marR="5074">
              <a:lnSpc>
                <a:spcPct val="150000"/>
              </a:lnSpc>
            </a:pP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É o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cadastro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que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permitirá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à Renova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conhecer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impacto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cada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indivíduo</a:t>
            </a:r>
            <a:r>
              <a:rPr lang="en-US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 marR="5074">
              <a:lnSpc>
                <a:spcPct val="150000"/>
              </a:lnSpc>
            </a:pPr>
            <a:endParaRPr lang="en-US" sz="1200" dirty="0">
              <a:highlight>
                <a:srgbClr val="FFFF00"/>
              </a:highligh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xmlns="" id="{E741EBBA-C5C1-4285-A4C2-3AE94280AF6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929" y="298262"/>
            <a:ext cx="6204884" cy="525452"/>
          </a:xfrm>
        </p:spPr>
        <p:txBody>
          <a:bodyPr/>
          <a:lstStyle/>
          <a:p>
            <a:r>
              <a:rPr lang="pt-BR" sz="2800" dirty="0"/>
              <a:t>CADASTRO</a:t>
            </a:r>
          </a:p>
        </p:txBody>
      </p:sp>
      <p:pic>
        <p:nvPicPr>
          <p:cNvPr id="58" name="Imagem 57">
            <a:extLst>
              <a:ext uri="{FF2B5EF4-FFF2-40B4-BE49-F238E27FC236}">
                <a16:creationId xmlns:a16="http://schemas.microsoft.com/office/drawing/2014/main" xmlns="" id="{1F857303-05D1-4B0E-9CDB-9A2B06F23B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0154" y="1"/>
            <a:ext cx="4743846" cy="612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45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DF9A4593-D0E8-481E-AD74-797E7AB566D9}"/>
              </a:ext>
            </a:extLst>
          </p:cNvPr>
          <p:cNvSpPr/>
          <p:nvPr/>
        </p:nvSpPr>
        <p:spPr>
          <a:xfrm>
            <a:off x="6408738" y="1311275"/>
            <a:ext cx="2197100" cy="2844800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xmlns="" id="{CF667287-A27F-4E0E-AE97-D5149935F166}"/>
              </a:ext>
            </a:extLst>
          </p:cNvPr>
          <p:cNvGrpSpPr/>
          <p:nvPr/>
        </p:nvGrpSpPr>
        <p:grpSpPr>
          <a:xfrm>
            <a:off x="406986" y="1406121"/>
            <a:ext cx="187095" cy="149041"/>
            <a:chOff x="291040" y="1511550"/>
            <a:chExt cx="187095" cy="149041"/>
          </a:xfrm>
        </p:grpSpPr>
        <p:sp>
          <p:nvSpPr>
            <p:cNvPr id="52" name="object 52"/>
            <p:cNvSpPr/>
            <p:nvPr/>
          </p:nvSpPr>
          <p:spPr>
            <a:xfrm>
              <a:off x="291041" y="1660591"/>
              <a:ext cx="187094" cy="0"/>
            </a:xfrm>
            <a:custGeom>
              <a:avLst/>
              <a:gdLst/>
              <a:ahLst/>
              <a:cxnLst/>
              <a:rect l="l" t="t" r="r" b="b"/>
              <a:pathLst>
                <a:path w="187325">
                  <a:moveTo>
                    <a:pt x="0" y="0"/>
                  </a:moveTo>
                  <a:lnTo>
                    <a:pt x="186791" y="0"/>
                  </a:lnTo>
                </a:path>
              </a:pathLst>
            </a:custGeom>
            <a:ln w="19050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/>
            </a:p>
          </p:txBody>
        </p:sp>
        <p:sp>
          <p:nvSpPr>
            <p:cNvPr id="53" name="object 53"/>
            <p:cNvSpPr/>
            <p:nvPr/>
          </p:nvSpPr>
          <p:spPr>
            <a:xfrm>
              <a:off x="291040" y="1641564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68" y="0"/>
                  </a:lnTo>
                </a:path>
              </a:pathLst>
            </a:custGeom>
            <a:ln w="19050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/>
            </a:p>
          </p:txBody>
        </p:sp>
        <p:sp>
          <p:nvSpPr>
            <p:cNvPr id="54" name="object 54"/>
            <p:cNvSpPr/>
            <p:nvPr/>
          </p:nvSpPr>
          <p:spPr>
            <a:xfrm>
              <a:off x="291041" y="1623172"/>
              <a:ext cx="112256" cy="0"/>
            </a:xfrm>
            <a:custGeom>
              <a:avLst/>
              <a:gdLst/>
              <a:ahLst/>
              <a:cxnLst/>
              <a:rect l="l" t="t" r="r" b="b"/>
              <a:pathLst>
                <a:path w="112395">
                  <a:moveTo>
                    <a:pt x="0" y="0"/>
                  </a:moveTo>
                  <a:lnTo>
                    <a:pt x="112077" y="0"/>
                  </a:lnTo>
                </a:path>
              </a:pathLst>
            </a:custGeom>
            <a:ln w="17780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/>
            </a:p>
          </p:txBody>
        </p:sp>
        <p:sp>
          <p:nvSpPr>
            <p:cNvPr id="55" name="object 55"/>
            <p:cNvSpPr/>
            <p:nvPr/>
          </p:nvSpPr>
          <p:spPr>
            <a:xfrm>
              <a:off x="291040" y="1604780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68" y="0"/>
                  </a:lnTo>
                </a:path>
              </a:pathLst>
            </a:custGeom>
            <a:ln w="19050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/>
            </a:p>
          </p:txBody>
        </p:sp>
        <p:sp>
          <p:nvSpPr>
            <p:cNvPr id="56" name="object 56"/>
            <p:cNvSpPr/>
            <p:nvPr/>
          </p:nvSpPr>
          <p:spPr>
            <a:xfrm>
              <a:off x="291041" y="1585753"/>
              <a:ext cx="112256" cy="0"/>
            </a:xfrm>
            <a:custGeom>
              <a:avLst/>
              <a:gdLst/>
              <a:ahLst/>
              <a:cxnLst/>
              <a:rect l="l" t="t" r="r" b="b"/>
              <a:pathLst>
                <a:path w="112395">
                  <a:moveTo>
                    <a:pt x="0" y="0"/>
                  </a:moveTo>
                  <a:lnTo>
                    <a:pt x="112077" y="0"/>
                  </a:lnTo>
                </a:path>
              </a:pathLst>
            </a:custGeom>
            <a:ln w="19050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/>
            </a:p>
          </p:txBody>
        </p:sp>
        <p:sp>
          <p:nvSpPr>
            <p:cNvPr id="57" name="object 57"/>
            <p:cNvSpPr/>
            <p:nvPr/>
          </p:nvSpPr>
          <p:spPr>
            <a:xfrm>
              <a:off x="291040" y="1567361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68" y="0"/>
                  </a:lnTo>
                </a:path>
              </a:pathLst>
            </a:custGeom>
            <a:ln w="17779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/>
            </a:p>
          </p:txBody>
        </p:sp>
        <p:sp>
          <p:nvSpPr>
            <p:cNvPr id="58" name="object 58"/>
            <p:cNvSpPr/>
            <p:nvPr/>
          </p:nvSpPr>
          <p:spPr>
            <a:xfrm>
              <a:off x="291041" y="1548969"/>
              <a:ext cx="187094" cy="0"/>
            </a:xfrm>
            <a:custGeom>
              <a:avLst/>
              <a:gdLst/>
              <a:ahLst/>
              <a:cxnLst/>
              <a:rect l="l" t="t" r="r" b="b"/>
              <a:pathLst>
                <a:path w="187325">
                  <a:moveTo>
                    <a:pt x="0" y="0"/>
                  </a:moveTo>
                  <a:lnTo>
                    <a:pt x="186791" y="0"/>
                  </a:lnTo>
                </a:path>
              </a:pathLst>
            </a:custGeom>
            <a:ln w="19050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/>
            </a:p>
          </p:txBody>
        </p:sp>
        <p:sp>
          <p:nvSpPr>
            <p:cNvPr id="59" name="object 59"/>
            <p:cNvSpPr/>
            <p:nvPr/>
          </p:nvSpPr>
          <p:spPr>
            <a:xfrm>
              <a:off x="291040" y="1529942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68" y="0"/>
                  </a:lnTo>
                </a:path>
              </a:pathLst>
            </a:custGeom>
            <a:ln w="19050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/>
            </a:p>
          </p:txBody>
        </p:sp>
        <p:sp>
          <p:nvSpPr>
            <p:cNvPr id="60" name="object 60"/>
            <p:cNvSpPr/>
            <p:nvPr/>
          </p:nvSpPr>
          <p:spPr>
            <a:xfrm>
              <a:off x="291040" y="1511550"/>
              <a:ext cx="93864" cy="0"/>
            </a:xfrm>
            <a:custGeom>
              <a:avLst/>
              <a:gdLst/>
              <a:ahLst/>
              <a:cxnLst/>
              <a:rect l="l" t="t" r="r" b="b"/>
              <a:pathLst>
                <a:path w="93979">
                  <a:moveTo>
                    <a:pt x="0" y="0"/>
                  </a:moveTo>
                  <a:lnTo>
                    <a:pt x="93395" y="0"/>
                  </a:lnTo>
                </a:path>
              </a:pathLst>
            </a:custGeom>
            <a:ln w="17779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/>
            </a:p>
          </p:txBody>
        </p:sp>
        <p:sp>
          <p:nvSpPr>
            <p:cNvPr id="61" name="object 61"/>
            <p:cNvSpPr/>
            <p:nvPr/>
          </p:nvSpPr>
          <p:spPr>
            <a:xfrm>
              <a:off x="328344" y="1641869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/>
            </a:p>
          </p:txBody>
        </p:sp>
        <p:sp>
          <p:nvSpPr>
            <p:cNvPr id="62" name="object 62"/>
            <p:cNvSpPr/>
            <p:nvPr/>
          </p:nvSpPr>
          <p:spPr>
            <a:xfrm>
              <a:off x="365662" y="1641869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/>
            </a:p>
          </p:txBody>
        </p:sp>
        <p:sp>
          <p:nvSpPr>
            <p:cNvPr id="63" name="object 63"/>
            <p:cNvSpPr/>
            <p:nvPr/>
          </p:nvSpPr>
          <p:spPr>
            <a:xfrm>
              <a:off x="468271" y="1558077"/>
              <a:ext cx="0" cy="93230"/>
            </a:xfrm>
            <a:custGeom>
              <a:avLst/>
              <a:gdLst/>
              <a:ahLst/>
              <a:cxnLst/>
              <a:rect l="l" t="t" r="r" b="b"/>
              <a:pathLst>
                <a:path h="93344">
                  <a:moveTo>
                    <a:pt x="0" y="0"/>
                  </a:moveTo>
                  <a:lnTo>
                    <a:pt x="0" y="93217"/>
                  </a:lnTo>
                </a:path>
              </a:pathLst>
            </a:custGeom>
            <a:ln w="18681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/>
            </a:p>
          </p:txBody>
        </p:sp>
        <p:sp>
          <p:nvSpPr>
            <p:cNvPr id="64" name="object 64"/>
            <p:cNvSpPr/>
            <p:nvPr/>
          </p:nvSpPr>
          <p:spPr>
            <a:xfrm>
              <a:off x="421638" y="1623248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/>
            </a:p>
          </p:txBody>
        </p:sp>
        <p:sp>
          <p:nvSpPr>
            <p:cNvPr id="65" name="object 65"/>
            <p:cNvSpPr/>
            <p:nvPr/>
          </p:nvSpPr>
          <p:spPr>
            <a:xfrm>
              <a:off x="328344" y="1604628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/>
            </a:p>
          </p:txBody>
        </p:sp>
        <p:sp>
          <p:nvSpPr>
            <p:cNvPr id="66" name="object 66"/>
            <p:cNvSpPr/>
            <p:nvPr/>
          </p:nvSpPr>
          <p:spPr>
            <a:xfrm>
              <a:off x="365662" y="1604628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/>
            </a:p>
          </p:txBody>
        </p:sp>
        <p:sp>
          <p:nvSpPr>
            <p:cNvPr id="67" name="object 67"/>
            <p:cNvSpPr/>
            <p:nvPr/>
          </p:nvSpPr>
          <p:spPr>
            <a:xfrm>
              <a:off x="421638" y="1586007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/>
            </a:p>
          </p:txBody>
        </p:sp>
        <p:sp>
          <p:nvSpPr>
            <p:cNvPr id="68" name="object 68"/>
            <p:cNvSpPr/>
            <p:nvPr/>
          </p:nvSpPr>
          <p:spPr>
            <a:xfrm>
              <a:off x="328344" y="1567387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/>
            </a:p>
          </p:txBody>
        </p:sp>
        <p:sp>
          <p:nvSpPr>
            <p:cNvPr id="69" name="object 69"/>
            <p:cNvSpPr/>
            <p:nvPr/>
          </p:nvSpPr>
          <p:spPr>
            <a:xfrm>
              <a:off x="365662" y="1567387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/>
            </a:p>
          </p:txBody>
        </p:sp>
        <p:sp>
          <p:nvSpPr>
            <p:cNvPr id="70" name="object 70"/>
            <p:cNvSpPr/>
            <p:nvPr/>
          </p:nvSpPr>
          <p:spPr>
            <a:xfrm>
              <a:off x="328344" y="1530145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/>
            </a:p>
          </p:txBody>
        </p:sp>
        <p:sp>
          <p:nvSpPr>
            <p:cNvPr id="71" name="object 71"/>
            <p:cNvSpPr/>
            <p:nvPr/>
          </p:nvSpPr>
          <p:spPr>
            <a:xfrm>
              <a:off x="365662" y="1530145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/>
            </a:p>
          </p:txBody>
        </p:sp>
      </p:grpSp>
      <p:sp>
        <p:nvSpPr>
          <p:cNvPr id="77" name="object 77"/>
          <p:cNvSpPr txBox="1"/>
          <p:nvPr/>
        </p:nvSpPr>
        <p:spPr>
          <a:xfrm>
            <a:off x="4226112" y="1724341"/>
            <a:ext cx="1964482" cy="889971"/>
          </a:xfrm>
          <a:prstGeom prst="rect">
            <a:avLst/>
          </a:prstGeom>
        </p:spPr>
        <p:txBody>
          <a:bodyPr vert="horz" wrap="square" lIns="0" tIns="12684" rIns="0" bIns="0" rtlCol="0">
            <a:spAutoFit/>
          </a:bodyPr>
          <a:lstStyle/>
          <a:p>
            <a:pPr marL="12685">
              <a:spcBef>
                <a:spcPts val="100"/>
              </a:spcBef>
            </a:pPr>
            <a:r>
              <a:rPr sz="2400" b="1" spc="-5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pt-BR" sz="2400" b="1" spc="-5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7.261</a:t>
            </a:r>
            <a:endParaRPr sz="2400" b="1" spc="-5" dirty="0">
              <a:solidFill>
                <a:schemeClr val="accent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>
              <a:lnSpc>
                <a:spcPct val="150000"/>
              </a:lnSpc>
            </a:pP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cadastros </a:t>
            </a:r>
            <a:r>
              <a:rPr sz="1100" spc="-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</a:t>
            </a:r>
            <a:r>
              <a:rPr sz="1100" spc="-1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propriedades</a:t>
            </a:r>
            <a:r>
              <a:rPr lang="pt-BR"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validados </a:t>
            </a:r>
            <a:r>
              <a:rPr sz="1100" spc="-10" dirty="0" smtClean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pelo</a:t>
            </a:r>
            <a:endParaRPr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9" name="object 77"/>
          <p:cNvSpPr txBox="1"/>
          <p:nvPr/>
        </p:nvSpPr>
        <p:spPr>
          <a:xfrm>
            <a:off x="395288" y="1744549"/>
            <a:ext cx="1173936" cy="1213136"/>
          </a:xfrm>
          <a:prstGeom prst="rect">
            <a:avLst/>
          </a:prstGeom>
        </p:spPr>
        <p:txBody>
          <a:bodyPr vert="horz" wrap="square" lIns="0" tIns="12684" rIns="0" bIns="0" rtlCol="0" anchor="t">
            <a:spAutoFit/>
          </a:bodyPr>
          <a:lstStyle/>
          <a:p>
            <a:pPr marL="12685">
              <a:spcBef>
                <a:spcPts val="100"/>
              </a:spcBef>
            </a:pPr>
            <a:r>
              <a:rPr lang="en-US" sz="2400" b="1" spc="-5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180</a:t>
            </a:r>
            <a:endParaRPr sz="2400" dirty="0">
              <a:solidFill>
                <a:schemeClr val="accent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>
              <a:lnSpc>
                <a:spcPct val="150000"/>
              </a:lnSpc>
            </a:pPr>
            <a:r>
              <a:rPr lang="en-US" sz="11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profissionais</a:t>
            </a:r>
            <a:r>
              <a:rPr lang="en-US"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en-US"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campo</a:t>
            </a:r>
          </a:p>
          <a:p>
            <a:pPr marL="12685">
              <a:lnSpc>
                <a:spcPct val="150000"/>
              </a:lnSpc>
            </a:pPr>
            <a:endParaRPr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0" name="object 77"/>
          <p:cNvSpPr txBox="1"/>
          <p:nvPr/>
        </p:nvSpPr>
        <p:spPr>
          <a:xfrm>
            <a:off x="1669195" y="1724341"/>
            <a:ext cx="2130969" cy="1490135"/>
          </a:xfrm>
          <a:prstGeom prst="rect">
            <a:avLst/>
          </a:prstGeom>
        </p:spPr>
        <p:txBody>
          <a:bodyPr vert="horz" wrap="square" lIns="0" tIns="12684" rIns="0" bIns="0" rtlCol="0" anchor="t">
            <a:spAutoFit/>
          </a:bodyPr>
          <a:lstStyle/>
          <a:p>
            <a:pPr marL="12685">
              <a:spcBef>
                <a:spcPts val="100"/>
              </a:spcBef>
            </a:pPr>
            <a:r>
              <a:rPr lang="pt-BR" sz="2400" b="1" spc="-5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19.624</a:t>
            </a:r>
            <a:endParaRPr sz="2400" b="1" spc="-5" dirty="0">
              <a:solidFill>
                <a:schemeClr val="accent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>
              <a:lnSpc>
                <a:spcPct val="150000"/>
              </a:lnSpc>
            </a:pP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cadastros </a:t>
            </a:r>
            <a:r>
              <a:rPr sz="1100" spc="-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</a:t>
            </a:r>
            <a:r>
              <a:rPr sz="1100" spc="-1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propriedades</a:t>
            </a:r>
            <a:r>
              <a:rPr lang="en-US"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concluídos até </a:t>
            </a:r>
            <a:r>
              <a:rPr lang="en-US" sz="1100" spc="-10" dirty="0" smtClean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julho/2017</a:t>
            </a:r>
            <a:endParaRPr lang="en-US" sz="1100" spc="-10" dirty="0">
              <a:solidFill>
                <a:srgbClr val="231F2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>
              <a:lnSpc>
                <a:spcPct val="150000"/>
              </a:lnSpc>
            </a:pPr>
            <a:r>
              <a:rPr lang="en-US"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</a:t>
            </a:r>
            <a:r>
              <a:rPr lang="en-US" sz="11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cerca</a:t>
            </a:r>
            <a:r>
              <a:rPr lang="en-US"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</a:t>
            </a:r>
            <a:r>
              <a:rPr lang="en-US" sz="1100" b="1" spc="-1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60 mil </a:t>
            </a:r>
            <a:r>
              <a:rPr lang="en-US" sz="11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pessoa</a:t>
            </a:r>
            <a:r>
              <a:rPr lang="en-US" sz="12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</a:t>
            </a:r>
            <a:endParaRPr lang="en-US" sz="1200" spc="-10" dirty="0">
              <a:solidFill>
                <a:srgbClr val="231F2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>
              <a:lnSpc>
                <a:spcPct val="150000"/>
              </a:lnSpc>
            </a:pPr>
            <a:endParaRPr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4" name="object 51">
            <a:extLst>
              <a:ext uri="{FF2B5EF4-FFF2-40B4-BE49-F238E27FC236}">
                <a16:creationId xmlns:a16="http://schemas.microsoft.com/office/drawing/2014/main" xmlns="" id="{5C36AA0B-CB28-4782-B1D1-FEAAB3D7097B}"/>
              </a:ext>
            </a:extLst>
          </p:cNvPr>
          <p:cNvSpPr txBox="1"/>
          <p:nvPr/>
        </p:nvSpPr>
        <p:spPr>
          <a:xfrm>
            <a:off x="6963872" y="1945657"/>
            <a:ext cx="1463139" cy="382140"/>
          </a:xfrm>
          <a:prstGeom prst="rect">
            <a:avLst/>
          </a:prstGeom>
        </p:spPr>
        <p:txBody>
          <a:bodyPr vert="horz" wrap="square" lIns="0" tIns="12684" rIns="0" bIns="0" rtlCol="0">
            <a:spAutoFit/>
          </a:bodyPr>
          <a:lstStyle/>
          <a:p>
            <a:pPr marR="334878">
              <a:spcBef>
                <a:spcPts val="100"/>
              </a:spcBef>
            </a:pPr>
            <a:r>
              <a:rPr sz="1200" b="1" spc="2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META</a:t>
            </a:r>
            <a:endParaRPr sz="1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Bef>
                <a:spcPts val="30"/>
              </a:spcBef>
            </a:pPr>
            <a:endParaRPr sz="1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5" name="TextBox 53">
            <a:extLst>
              <a:ext uri="{FF2B5EF4-FFF2-40B4-BE49-F238E27FC236}">
                <a16:creationId xmlns:a16="http://schemas.microsoft.com/office/drawing/2014/main" xmlns="" id="{60ADD1BF-2650-481A-A83C-546298E979DF}"/>
              </a:ext>
            </a:extLst>
          </p:cNvPr>
          <p:cNvSpPr txBox="1"/>
          <p:nvPr/>
        </p:nvSpPr>
        <p:spPr>
          <a:xfrm>
            <a:off x="6863901" y="2095574"/>
            <a:ext cx="2207075" cy="1490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685">
              <a:lnSpc>
                <a:spcPct val="150000"/>
              </a:lnSpc>
            </a:pPr>
            <a:r>
              <a:rPr lang="en-US" sz="1200" spc="-1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Cerca</a:t>
            </a:r>
            <a:r>
              <a:rPr lang="en-US" sz="1200" spc="-10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pc="-1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</a:t>
            </a:r>
            <a:endParaRPr lang="en-US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>
              <a:lnSpc>
                <a:spcPct val="150000"/>
              </a:lnSpc>
            </a:pPr>
            <a:r>
              <a:rPr lang="en-US" sz="2400" b="1" spc="-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22</a:t>
            </a:r>
            <a:r>
              <a:rPr lang="en-US" sz="24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400" b="1" spc="-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</a:t>
            </a:r>
            <a:endParaRPr lang="en-US" sz="2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>
              <a:lnSpc>
                <a:spcPct val="150000"/>
              </a:lnSpc>
            </a:pPr>
            <a:r>
              <a:rPr lang="en-US" sz="1200" spc="-1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cadastros</a:t>
            </a:r>
            <a:r>
              <a:rPr lang="en-US" sz="1200" spc="-10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pc="-1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</a:t>
            </a:r>
            <a:endParaRPr lang="en-US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>
              <a:lnSpc>
                <a:spcPct val="150000"/>
              </a:lnSpc>
              <a:spcBef>
                <a:spcPts val="140"/>
              </a:spcBef>
            </a:pPr>
            <a:r>
              <a:rPr lang="en-US" sz="1200" spc="-1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dezembro</a:t>
            </a:r>
            <a:r>
              <a:rPr lang="en-US" sz="1200" spc="-1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/2017</a:t>
            </a:r>
            <a:endParaRPr lang="en-US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2" name="Espaço Reservado para Texto 5">
            <a:extLst>
              <a:ext uri="{FF2B5EF4-FFF2-40B4-BE49-F238E27FC236}">
                <a16:creationId xmlns:a16="http://schemas.microsoft.com/office/drawing/2014/main" xmlns="" id="{26744818-A7C3-4C5B-B2AB-330EC6A150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929" y="298262"/>
            <a:ext cx="6204884" cy="525452"/>
          </a:xfrm>
        </p:spPr>
        <p:txBody>
          <a:bodyPr/>
          <a:lstStyle/>
          <a:p>
            <a:r>
              <a:rPr lang="pt-BR" dirty="0"/>
              <a:t>CADASTRO</a:t>
            </a:r>
            <a:endParaRPr lang="pt-BR" sz="2800" dirty="0"/>
          </a:p>
        </p:txBody>
      </p:sp>
      <p:sp>
        <p:nvSpPr>
          <p:cNvPr id="32" name="object 47">
            <a:extLst>
              <a:ext uri="{FF2B5EF4-FFF2-40B4-BE49-F238E27FC236}">
                <a16:creationId xmlns:a16="http://schemas.microsoft.com/office/drawing/2014/main" xmlns="" id="{9FB11254-F0BA-47DA-8781-B066F55DA7D9}"/>
              </a:ext>
            </a:extLst>
          </p:cNvPr>
          <p:cNvSpPr/>
          <p:nvPr/>
        </p:nvSpPr>
        <p:spPr>
          <a:xfrm>
            <a:off x="384689" y="1657335"/>
            <a:ext cx="5805905" cy="45719"/>
          </a:xfrm>
          <a:custGeom>
            <a:avLst/>
            <a:gdLst/>
            <a:ahLst/>
            <a:cxnLst/>
            <a:rect l="l" t="t" r="r" b="b"/>
            <a:pathLst>
              <a:path w="8572500">
                <a:moveTo>
                  <a:pt x="0" y="0"/>
                </a:moveTo>
                <a:lnTo>
                  <a:pt x="8572500" y="0"/>
                </a:lnTo>
              </a:path>
            </a:pathLst>
          </a:custGeom>
          <a:ln w="16510">
            <a:solidFill>
              <a:srgbClr val="CCC2C0"/>
            </a:solidFill>
          </a:ln>
        </p:spPr>
        <p:txBody>
          <a:bodyPr wrap="square" lIns="0" tIns="0" rIns="0" bIns="0" rtlCol="0"/>
          <a:lstStyle/>
          <a:p>
            <a:endParaRPr sz="16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3" name="object 67">
            <a:extLst>
              <a:ext uri="{FF2B5EF4-FFF2-40B4-BE49-F238E27FC236}">
                <a16:creationId xmlns:a16="http://schemas.microsoft.com/office/drawing/2014/main" xmlns="" id="{6DF88819-74E0-4ADB-A2E8-96A95E21BF73}"/>
              </a:ext>
            </a:extLst>
          </p:cNvPr>
          <p:cNvSpPr txBox="1"/>
          <p:nvPr/>
        </p:nvSpPr>
        <p:spPr>
          <a:xfrm>
            <a:off x="374916" y="1311275"/>
            <a:ext cx="2225410" cy="233337"/>
          </a:xfrm>
          <a:prstGeom prst="rect">
            <a:avLst/>
          </a:prstGeom>
        </p:spPr>
        <p:txBody>
          <a:bodyPr vert="horz" wrap="square" lIns="0" tIns="48200" rIns="0" bIns="0" rtlCol="0">
            <a:spAutoFit/>
          </a:bodyPr>
          <a:lstStyle/>
          <a:p>
            <a:pPr marL="315851">
              <a:spcBef>
                <a:spcPts val="380"/>
              </a:spcBef>
            </a:pPr>
            <a:r>
              <a:rPr sz="1200" b="1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NÚMEROS</a:t>
            </a:r>
            <a:r>
              <a:rPr lang="pt-BR" sz="1200" b="1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</a:t>
            </a:r>
            <a:endParaRPr sz="1200" b="1" dirty="0">
              <a:highlight>
                <a:srgbClr val="FFFF00"/>
              </a:highligh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7" name="object 67">
            <a:extLst>
              <a:ext uri="{FF2B5EF4-FFF2-40B4-BE49-F238E27FC236}">
                <a16:creationId xmlns:a16="http://schemas.microsoft.com/office/drawing/2014/main" xmlns="" id="{2A16A268-2AEC-4F16-9B44-2C8041D3BE69}"/>
              </a:ext>
            </a:extLst>
          </p:cNvPr>
          <p:cNvSpPr txBox="1"/>
          <p:nvPr/>
        </p:nvSpPr>
        <p:spPr>
          <a:xfrm>
            <a:off x="115442" y="4192588"/>
            <a:ext cx="3642943" cy="187170"/>
          </a:xfrm>
          <a:prstGeom prst="rect">
            <a:avLst/>
          </a:prstGeom>
        </p:spPr>
        <p:txBody>
          <a:bodyPr vert="horz" wrap="square" lIns="0" tIns="48200" rIns="0" bIns="0" rtlCol="0">
            <a:spAutoFit/>
          </a:bodyPr>
          <a:lstStyle/>
          <a:p>
            <a:pPr marL="315851">
              <a:spcBef>
                <a:spcPts val="380"/>
              </a:spcBef>
            </a:pPr>
            <a:r>
              <a:rPr lang="pt-BR" sz="900" b="1" spc="25" dirty="0" smtClean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*julho/2017</a:t>
            </a:r>
            <a:endParaRPr sz="900" b="1" dirty="0">
              <a:highlight>
                <a:srgbClr val="FFFF00"/>
              </a:highligh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627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object 242"/>
          <p:cNvSpPr/>
          <p:nvPr/>
        </p:nvSpPr>
        <p:spPr>
          <a:xfrm>
            <a:off x="3400470" y="5060219"/>
            <a:ext cx="46932" cy="81180"/>
          </a:xfrm>
          <a:custGeom>
            <a:avLst/>
            <a:gdLst/>
            <a:ahLst/>
            <a:cxnLst/>
            <a:rect l="l" t="t" r="r" b="b"/>
            <a:pathLst>
              <a:path w="46989" h="81279">
                <a:moveTo>
                  <a:pt x="23393" y="0"/>
                </a:moveTo>
                <a:lnTo>
                  <a:pt x="13844" y="7304"/>
                </a:lnTo>
                <a:lnTo>
                  <a:pt x="6457" y="16784"/>
                </a:lnTo>
                <a:lnTo>
                  <a:pt x="1690" y="27990"/>
                </a:lnTo>
                <a:lnTo>
                  <a:pt x="0" y="40474"/>
                </a:lnTo>
                <a:lnTo>
                  <a:pt x="1690" y="52965"/>
                </a:lnTo>
                <a:lnTo>
                  <a:pt x="6457" y="64174"/>
                </a:lnTo>
                <a:lnTo>
                  <a:pt x="13844" y="73652"/>
                </a:lnTo>
                <a:lnTo>
                  <a:pt x="23393" y="80949"/>
                </a:lnTo>
                <a:lnTo>
                  <a:pt x="32942" y="73652"/>
                </a:lnTo>
                <a:lnTo>
                  <a:pt x="40328" y="64174"/>
                </a:lnTo>
                <a:lnTo>
                  <a:pt x="45096" y="52965"/>
                </a:lnTo>
                <a:lnTo>
                  <a:pt x="46786" y="40474"/>
                </a:lnTo>
                <a:lnTo>
                  <a:pt x="45096" y="27990"/>
                </a:lnTo>
                <a:lnTo>
                  <a:pt x="40328" y="16784"/>
                </a:lnTo>
                <a:lnTo>
                  <a:pt x="32942" y="7304"/>
                </a:lnTo>
                <a:lnTo>
                  <a:pt x="233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798"/>
          </a:p>
        </p:txBody>
      </p:sp>
      <p:sp>
        <p:nvSpPr>
          <p:cNvPr id="463" name="TextBox 462"/>
          <p:cNvSpPr txBox="1"/>
          <p:nvPr/>
        </p:nvSpPr>
        <p:spPr>
          <a:xfrm>
            <a:off x="320149" y="1312752"/>
            <a:ext cx="47051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Um dos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principais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desafios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é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identificar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cada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um dos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impactados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inserí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-los no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processo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justo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reparação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Para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isso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é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preciso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vencer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extensão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territorial e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barreiras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do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engajamento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  <a:p>
            <a:pPr>
              <a:lnSpc>
                <a:spcPct val="150000"/>
              </a:lnSpc>
            </a:pPr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Ações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engajamento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diálogo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são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fundamentais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para a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consolidação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do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cadastro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como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um banco de dados da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realidade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dos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impactados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xmlns="" id="{E741EBBA-C5C1-4285-A4C2-3AE94280AF6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929" y="298262"/>
            <a:ext cx="6204884" cy="525452"/>
          </a:xfrm>
        </p:spPr>
        <p:txBody>
          <a:bodyPr/>
          <a:lstStyle/>
          <a:p>
            <a:r>
              <a:rPr lang="pt-BR" dirty="0"/>
              <a:t>CADASTRO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4498D85F-9D54-4543-86F8-7B4E3E201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7818" y="660400"/>
            <a:ext cx="2707481" cy="378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46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3896" y="0"/>
            <a:ext cx="4820104" cy="5143500"/>
          </a:xfrm>
          <a:prstGeom prst="rect">
            <a:avLst/>
          </a:prstGeom>
        </p:spPr>
      </p:pic>
      <p:sp>
        <p:nvSpPr>
          <p:cNvPr id="52" name="object 52"/>
          <p:cNvSpPr txBox="1"/>
          <p:nvPr/>
        </p:nvSpPr>
        <p:spPr>
          <a:xfrm>
            <a:off x="395288" y="1683656"/>
            <a:ext cx="3928608" cy="2821269"/>
          </a:xfrm>
          <a:prstGeom prst="rect">
            <a:avLst/>
          </a:prstGeom>
        </p:spPr>
        <p:txBody>
          <a:bodyPr vert="horz" wrap="square" lIns="0" tIns="12684" rIns="0" bIns="0" rtlCol="0">
            <a:spAutoFit/>
          </a:bodyPr>
          <a:lstStyle/>
          <a:p>
            <a:pPr marL="12685" marR="5074">
              <a:lnSpc>
                <a:spcPct val="150000"/>
              </a:lnSpc>
              <a:spcBef>
                <a:spcPts val="100"/>
              </a:spcBef>
            </a:pPr>
            <a:r>
              <a:rPr lang="pt-BR" sz="1200" b="1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Indenizar perdas e danos é tarefa central da Fundação Renova.</a:t>
            </a:r>
          </a:p>
          <a:p>
            <a:pPr marL="12685" marR="5074">
              <a:lnSpc>
                <a:spcPct val="150000"/>
              </a:lnSpc>
              <a:spcBef>
                <a:spcPts val="100"/>
              </a:spcBef>
            </a:pPr>
            <a:endParaRPr lang="pt-BR" sz="1200" spc="25" dirty="0">
              <a:solidFill>
                <a:srgbClr val="231F2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 marR="5074">
              <a:lnSpc>
                <a:spcPct val="150000"/>
              </a:lnSpc>
              <a:spcBef>
                <a:spcPts val="100"/>
              </a:spcBef>
            </a:pPr>
            <a:r>
              <a:rPr lang="pt-BR" sz="1200" spc="25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Programa de Indenização Mediada (PIM), programa de adesão voluntária que tem como objetivo principal ressarcir pessoas </a:t>
            </a:r>
            <a:r>
              <a:rPr lang="pt-BR" sz="12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 </a:t>
            </a:r>
            <a:r>
              <a:rPr lang="pt-BR" sz="1200" spc="15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 </a:t>
            </a:r>
            <a:r>
              <a:rPr lang="pt-BR" sz="12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 </a:t>
            </a:r>
            <a:r>
              <a:rPr lang="pt-BR" sz="1200" spc="25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pequenas empresas </a:t>
            </a:r>
            <a:r>
              <a:rPr lang="pt-BR" sz="1200" spc="15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que </a:t>
            </a:r>
            <a:r>
              <a:rPr lang="pt-BR" sz="1200" spc="25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sofreram danos </a:t>
            </a:r>
            <a:r>
              <a:rPr lang="pt-BR" sz="1200" spc="1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 </a:t>
            </a:r>
            <a:r>
              <a:rPr lang="pt-BR" sz="1200" spc="25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perdas ligadas às </a:t>
            </a:r>
            <a:r>
              <a:rPr lang="pt-BR" sz="1200" spc="15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suas </a:t>
            </a:r>
            <a:r>
              <a:rPr lang="pt-BR" sz="1200" spc="25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atividades,</a:t>
            </a:r>
            <a:r>
              <a:rPr lang="pt-BR" sz="1200" spc="125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t-BR" sz="1200" spc="25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</a:t>
            </a:r>
            <a:r>
              <a:rPr lang="pt-BR" sz="12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t-BR" sz="1200" spc="15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duas </a:t>
            </a:r>
            <a:r>
              <a:rPr lang="pt-BR" sz="1200" spc="25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frentes: </a:t>
            </a:r>
            <a:r>
              <a:rPr lang="pt-BR" sz="1200" spc="15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Dano </a:t>
            </a:r>
            <a:r>
              <a:rPr lang="pt-BR" sz="1200" spc="25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pt-BR" sz="1200" spc="15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Água </a:t>
            </a:r>
            <a:r>
              <a:rPr lang="pt-BR" sz="12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 </a:t>
            </a:r>
            <a:r>
              <a:rPr lang="pt-BR" sz="1200" spc="15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Danos</a:t>
            </a:r>
            <a:r>
              <a:rPr lang="pt-BR" sz="1200" spc="175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t-BR" sz="1200" spc="25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Gerais.</a:t>
            </a:r>
          </a:p>
          <a:p>
            <a:pPr marL="12685" marR="5074">
              <a:lnSpc>
                <a:spcPct val="150000"/>
              </a:lnSpc>
              <a:spcBef>
                <a:spcPts val="100"/>
              </a:spcBef>
            </a:pPr>
            <a:endParaRPr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6" name="Espaço Reservado para Texto 5">
            <a:extLst>
              <a:ext uri="{FF2B5EF4-FFF2-40B4-BE49-F238E27FC236}">
                <a16:creationId xmlns:a16="http://schemas.microsoft.com/office/drawing/2014/main" xmlns="" id="{E6B15684-0C89-4E0E-A1F8-6B71AA5A4A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929" y="298261"/>
            <a:ext cx="6204884" cy="1385395"/>
          </a:xfrm>
        </p:spPr>
        <p:txBody>
          <a:bodyPr/>
          <a:lstStyle/>
          <a:p>
            <a:r>
              <a:rPr lang="pt-BR" sz="2800" dirty="0"/>
              <a:t>INDENIZAÇÃO</a:t>
            </a:r>
          </a:p>
          <a:p>
            <a:r>
              <a:rPr lang="pt-BR" sz="2800" dirty="0"/>
              <a:t>PIM</a:t>
            </a:r>
          </a:p>
        </p:txBody>
      </p:sp>
    </p:spTree>
    <p:extLst>
      <p:ext uri="{BB962C8B-B14F-4D97-AF65-F5344CB8AC3E}">
        <p14:creationId xmlns:p14="http://schemas.microsoft.com/office/powerpoint/2010/main" val="346913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ço Reservado para Texto 5">
            <a:extLst>
              <a:ext uri="{FF2B5EF4-FFF2-40B4-BE49-F238E27FC236}">
                <a16:creationId xmlns:a16="http://schemas.microsoft.com/office/drawing/2014/main" xmlns="" id="{E6B15684-0C89-4E0E-A1F8-6B71AA5A4A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929" y="298262"/>
            <a:ext cx="6204884" cy="525452"/>
          </a:xfrm>
        </p:spPr>
        <p:txBody>
          <a:bodyPr/>
          <a:lstStyle/>
          <a:p>
            <a:r>
              <a:rPr lang="pt-BR" dirty="0"/>
              <a:t>INDENIZAÇÃO </a:t>
            </a:r>
            <a:r>
              <a:rPr lang="pt-BR" dirty="0" smtClean="0"/>
              <a:t>– </a:t>
            </a:r>
            <a:r>
              <a:rPr lang="pt-BR" dirty="0"/>
              <a:t>PIM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95930" y="1320900"/>
            <a:ext cx="40084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 PIM tem buscado a construção coletiva das políticas de indenização de danos gerais, garantindo a participação da população e de entidades públicas e técnicas. Esse processo já foi concluído para alguns setores impactados.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B7804D5B-73A5-49BC-8343-77909A233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4764" y="879988"/>
            <a:ext cx="2709313" cy="327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71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ço Reservado para Texto 5">
            <a:extLst>
              <a:ext uri="{FF2B5EF4-FFF2-40B4-BE49-F238E27FC236}">
                <a16:creationId xmlns:a16="http://schemas.microsoft.com/office/drawing/2014/main" xmlns="" id="{E6B15684-0C89-4E0E-A1F8-6B71AA5A4A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929" y="298262"/>
            <a:ext cx="7436714" cy="525452"/>
          </a:xfrm>
        </p:spPr>
        <p:txBody>
          <a:bodyPr/>
          <a:lstStyle/>
          <a:p>
            <a:r>
              <a:rPr lang="pt-BR" dirty="0"/>
              <a:t>INDENIZAÇÃO – PIM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95928" y="1318913"/>
            <a:ext cx="4757335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Danos Gerais 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endParaRPr lang="pt-BR" sz="1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Requer a passagem prévia pelo cadastramento da Renova.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 ponto de partida para definição de valores foi o diálogo com todos os envolvidos no processo de indenização —poder público, população impactada, entes técnicos governamentais e Fundação. 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Essa etapa visou construir a matriz de danos, que hoje conta com cerca de 700 itens.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DCE95B3C-7C92-4E53-A13E-65DABBE91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1500" y="1312809"/>
            <a:ext cx="2816136" cy="284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40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2742" y="1318018"/>
            <a:ext cx="3971318" cy="2835173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7518719C-30E5-4811-9415-74A155039D74}"/>
              </a:ext>
            </a:extLst>
          </p:cNvPr>
          <p:cNvSpPr txBox="1"/>
          <p:nvPr/>
        </p:nvSpPr>
        <p:spPr>
          <a:xfrm>
            <a:off x="295930" y="1320702"/>
            <a:ext cx="418717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200" b="1" dirty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 maior desafio do PIM é fazer a indenização chegar a todo o público impactado, tanto pelo Dano de Água quanto por Danos Gerais, garantindo transparência, credibilidade, justeza e isonomia.</a:t>
            </a:r>
          </a:p>
          <a:p>
            <a:pPr>
              <a:lnSpc>
                <a:spcPct val="150000"/>
              </a:lnSpc>
            </a:pPr>
            <a:endParaRPr lang="pt-BR" sz="1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t-B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Para isso, é preciso superar o alto índice de informalidade nas regiões afetadas, a grande dificuldade de comprovação de renda, ofício, danos materiais e endereço.</a:t>
            </a:r>
            <a:endParaRPr lang="pt-BR" sz="1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pt-BR" sz="1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8" name="Espaço Reservado para Texto 5">
            <a:extLst>
              <a:ext uri="{FF2B5EF4-FFF2-40B4-BE49-F238E27FC236}">
                <a16:creationId xmlns:a16="http://schemas.microsoft.com/office/drawing/2014/main" xmlns="" id="{528B1B7E-AD84-4EBC-95FD-C74F569806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929" y="298262"/>
            <a:ext cx="6204884" cy="525452"/>
          </a:xfrm>
        </p:spPr>
        <p:txBody>
          <a:bodyPr/>
          <a:lstStyle/>
          <a:p>
            <a:r>
              <a:rPr lang="pt-BR" dirty="0"/>
              <a:t>INDENIZAÇÃO – PIM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882422" y="1589136"/>
            <a:ext cx="3531958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Próximos passos: </a:t>
            </a:r>
          </a:p>
          <a:p>
            <a:pPr>
              <a:lnSpc>
                <a:spcPct val="150000"/>
              </a:lnSpc>
            </a:pPr>
            <a:r>
              <a:rPr lang="pt-BR" sz="11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Força-tarefa </a:t>
            </a:r>
            <a:r>
              <a:rPr lang="pt-BR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deve acelerar as indenizações durante o segundo semestre de 2017, focando nos grupos impactados identificados pela primeira campanha do Cadastro Integrado. Até o fim de 2018, serão indenizados os demais cadastrados na segunda campanha. Em 2019, finaliza-se a indenização e pagamento dos moradores de reassentamentos</a:t>
            </a:r>
            <a:r>
              <a:rPr lang="pt-BR" sz="11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pt-BR" sz="1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52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" name="Group 429"/>
          <p:cNvGrpSpPr/>
          <p:nvPr/>
        </p:nvGrpSpPr>
        <p:grpSpPr>
          <a:xfrm>
            <a:off x="5638" y="385487"/>
            <a:ext cx="9132725" cy="1032189"/>
            <a:chOff x="0" y="5014913"/>
            <a:chExt cx="12192000" cy="1377950"/>
          </a:xfrm>
        </p:grpSpPr>
        <p:sp>
          <p:nvSpPr>
            <p:cNvPr id="424" name="Freeform 5"/>
            <p:cNvSpPr>
              <a:spLocks/>
            </p:cNvSpPr>
            <p:nvPr/>
          </p:nvSpPr>
          <p:spPr bwMode="auto">
            <a:xfrm>
              <a:off x="0" y="5014913"/>
              <a:ext cx="12192000" cy="1377950"/>
            </a:xfrm>
            <a:custGeom>
              <a:avLst/>
              <a:gdLst>
                <a:gd name="T0" fmla="*/ 0 w 7680"/>
                <a:gd name="T1" fmla="*/ 636 h 867"/>
                <a:gd name="T2" fmla="*/ 1526 w 7680"/>
                <a:gd name="T3" fmla="*/ 636 h 867"/>
                <a:gd name="T4" fmla="*/ 1734 w 7680"/>
                <a:gd name="T5" fmla="*/ 428 h 867"/>
                <a:gd name="T6" fmla="*/ 1734 w 7680"/>
                <a:gd name="T7" fmla="*/ 208 h 867"/>
                <a:gd name="T8" fmla="*/ 1942 w 7680"/>
                <a:gd name="T9" fmla="*/ 0 h 867"/>
                <a:gd name="T10" fmla="*/ 3519 w 7680"/>
                <a:gd name="T11" fmla="*/ 0 h 867"/>
                <a:gd name="T12" fmla="*/ 3727 w 7680"/>
                <a:gd name="T13" fmla="*/ 208 h 867"/>
                <a:gd name="T14" fmla="*/ 3727 w 7680"/>
                <a:gd name="T15" fmla="*/ 659 h 867"/>
                <a:gd name="T16" fmla="*/ 3934 w 7680"/>
                <a:gd name="T17" fmla="*/ 867 h 867"/>
                <a:gd name="T18" fmla="*/ 4623 w 7680"/>
                <a:gd name="T19" fmla="*/ 867 h 867"/>
                <a:gd name="T20" fmla="*/ 4831 w 7680"/>
                <a:gd name="T21" fmla="*/ 659 h 867"/>
                <a:gd name="T22" fmla="*/ 4831 w 7680"/>
                <a:gd name="T23" fmla="*/ 481 h 867"/>
                <a:gd name="T24" fmla="*/ 5039 w 7680"/>
                <a:gd name="T25" fmla="*/ 273 h 867"/>
                <a:gd name="T26" fmla="*/ 7680 w 7680"/>
                <a:gd name="T27" fmla="*/ 273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680" h="867">
                  <a:moveTo>
                    <a:pt x="0" y="636"/>
                  </a:moveTo>
                  <a:cubicBezTo>
                    <a:pt x="1526" y="636"/>
                    <a:pt x="1526" y="636"/>
                    <a:pt x="1526" y="636"/>
                  </a:cubicBezTo>
                  <a:cubicBezTo>
                    <a:pt x="1641" y="636"/>
                    <a:pt x="1734" y="543"/>
                    <a:pt x="1734" y="428"/>
                  </a:cubicBezTo>
                  <a:cubicBezTo>
                    <a:pt x="1734" y="208"/>
                    <a:pt x="1734" y="208"/>
                    <a:pt x="1734" y="208"/>
                  </a:cubicBezTo>
                  <a:cubicBezTo>
                    <a:pt x="1734" y="93"/>
                    <a:pt x="1827" y="0"/>
                    <a:pt x="1942" y="0"/>
                  </a:cubicBezTo>
                  <a:cubicBezTo>
                    <a:pt x="3519" y="0"/>
                    <a:pt x="3519" y="0"/>
                    <a:pt x="3519" y="0"/>
                  </a:cubicBezTo>
                  <a:cubicBezTo>
                    <a:pt x="3633" y="0"/>
                    <a:pt x="3727" y="93"/>
                    <a:pt x="3727" y="208"/>
                  </a:cubicBezTo>
                  <a:cubicBezTo>
                    <a:pt x="3727" y="659"/>
                    <a:pt x="3727" y="659"/>
                    <a:pt x="3727" y="659"/>
                  </a:cubicBezTo>
                  <a:cubicBezTo>
                    <a:pt x="3727" y="774"/>
                    <a:pt x="3820" y="867"/>
                    <a:pt x="3934" y="867"/>
                  </a:cubicBezTo>
                  <a:cubicBezTo>
                    <a:pt x="4623" y="867"/>
                    <a:pt x="4623" y="867"/>
                    <a:pt x="4623" y="867"/>
                  </a:cubicBezTo>
                  <a:cubicBezTo>
                    <a:pt x="4738" y="867"/>
                    <a:pt x="4831" y="774"/>
                    <a:pt x="4831" y="659"/>
                  </a:cubicBezTo>
                  <a:cubicBezTo>
                    <a:pt x="4831" y="481"/>
                    <a:pt x="4831" y="481"/>
                    <a:pt x="4831" y="481"/>
                  </a:cubicBezTo>
                  <a:cubicBezTo>
                    <a:pt x="4831" y="366"/>
                    <a:pt x="4924" y="273"/>
                    <a:pt x="5039" y="273"/>
                  </a:cubicBezTo>
                  <a:cubicBezTo>
                    <a:pt x="7680" y="273"/>
                    <a:pt x="7680" y="273"/>
                    <a:pt x="7680" y="273"/>
                  </a:cubicBezTo>
                </a:path>
              </a:pathLst>
            </a:custGeom>
            <a:noFill/>
            <a:ln w="522288" cap="flat">
              <a:solidFill>
                <a:srgbClr val="5ECBF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495" tIns="34248" rIns="68495" bIns="34248" numCol="1" anchor="t" anchorCtr="0" compatLnSpc="1">
              <a:prstTxWarp prst="textNoShape">
                <a:avLst/>
              </a:prstTxWarp>
            </a:bodyPr>
            <a:lstStyle/>
            <a:p>
              <a:endParaRPr lang="pt-BR" sz="1349"/>
            </a:p>
          </p:txBody>
        </p:sp>
        <p:sp>
          <p:nvSpPr>
            <p:cNvPr id="427" name="Freeform 5"/>
            <p:cNvSpPr>
              <a:spLocks/>
            </p:cNvSpPr>
            <p:nvPr/>
          </p:nvSpPr>
          <p:spPr bwMode="auto">
            <a:xfrm>
              <a:off x="0" y="5014913"/>
              <a:ext cx="12192000" cy="1377950"/>
            </a:xfrm>
            <a:custGeom>
              <a:avLst/>
              <a:gdLst>
                <a:gd name="T0" fmla="*/ 0 w 7680"/>
                <a:gd name="T1" fmla="*/ 636 h 867"/>
                <a:gd name="T2" fmla="*/ 1526 w 7680"/>
                <a:gd name="T3" fmla="*/ 636 h 867"/>
                <a:gd name="T4" fmla="*/ 1734 w 7680"/>
                <a:gd name="T5" fmla="*/ 428 h 867"/>
                <a:gd name="T6" fmla="*/ 1734 w 7680"/>
                <a:gd name="T7" fmla="*/ 208 h 867"/>
                <a:gd name="T8" fmla="*/ 1942 w 7680"/>
                <a:gd name="T9" fmla="*/ 0 h 867"/>
                <a:gd name="T10" fmla="*/ 3519 w 7680"/>
                <a:gd name="T11" fmla="*/ 0 h 867"/>
                <a:gd name="T12" fmla="*/ 3727 w 7680"/>
                <a:gd name="T13" fmla="*/ 208 h 867"/>
                <a:gd name="T14" fmla="*/ 3727 w 7680"/>
                <a:gd name="T15" fmla="*/ 659 h 867"/>
                <a:gd name="T16" fmla="*/ 3934 w 7680"/>
                <a:gd name="T17" fmla="*/ 867 h 867"/>
                <a:gd name="T18" fmla="*/ 4623 w 7680"/>
                <a:gd name="T19" fmla="*/ 867 h 867"/>
                <a:gd name="T20" fmla="*/ 4831 w 7680"/>
                <a:gd name="T21" fmla="*/ 659 h 867"/>
                <a:gd name="T22" fmla="*/ 4831 w 7680"/>
                <a:gd name="T23" fmla="*/ 481 h 867"/>
                <a:gd name="T24" fmla="*/ 5039 w 7680"/>
                <a:gd name="T25" fmla="*/ 273 h 867"/>
                <a:gd name="T26" fmla="*/ 7680 w 7680"/>
                <a:gd name="T27" fmla="*/ 273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680" h="867">
                  <a:moveTo>
                    <a:pt x="0" y="636"/>
                  </a:moveTo>
                  <a:cubicBezTo>
                    <a:pt x="1526" y="636"/>
                    <a:pt x="1526" y="636"/>
                    <a:pt x="1526" y="636"/>
                  </a:cubicBezTo>
                  <a:cubicBezTo>
                    <a:pt x="1641" y="636"/>
                    <a:pt x="1734" y="543"/>
                    <a:pt x="1734" y="428"/>
                  </a:cubicBezTo>
                  <a:cubicBezTo>
                    <a:pt x="1734" y="208"/>
                    <a:pt x="1734" y="208"/>
                    <a:pt x="1734" y="208"/>
                  </a:cubicBezTo>
                  <a:cubicBezTo>
                    <a:pt x="1734" y="93"/>
                    <a:pt x="1827" y="0"/>
                    <a:pt x="1942" y="0"/>
                  </a:cubicBezTo>
                  <a:cubicBezTo>
                    <a:pt x="3519" y="0"/>
                    <a:pt x="3519" y="0"/>
                    <a:pt x="3519" y="0"/>
                  </a:cubicBezTo>
                  <a:cubicBezTo>
                    <a:pt x="3633" y="0"/>
                    <a:pt x="3727" y="93"/>
                    <a:pt x="3727" y="208"/>
                  </a:cubicBezTo>
                  <a:cubicBezTo>
                    <a:pt x="3727" y="659"/>
                    <a:pt x="3727" y="659"/>
                    <a:pt x="3727" y="659"/>
                  </a:cubicBezTo>
                  <a:cubicBezTo>
                    <a:pt x="3727" y="774"/>
                    <a:pt x="3820" y="867"/>
                    <a:pt x="3934" y="867"/>
                  </a:cubicBezTo>
                  <a:cubicBezTo>
                    <a:pt x="4623" y="867"/>
                    <a:pt x="4623" y="867"/>
                    <a:pt x="4623" y="867"/>
                  </a:cubicBezTo>
                  <a:cubicBezTo>
                    <a:pt x="4738" y="867"/>
                    <a:pt x="4831" y="774"/>
                    <a:pt x="4831" y="659"/>
                  </a:cubicBezTo>
                  <a:cubicBezTo>
                    <a:pt x="4831" y="481"/>
                    <a:pt x="4831" y="481"/>
                    <a:pt x="4831" y="481"/>
                  </a:cubicBezTo>
                  <a:cubicBezTo>
                    <a:pt x="4831" y="366"/>
                    <a:pt x="4924" y="273"/>
                    <a:pt x="5039" y="273"/>
                  </a:cubicBezTo>
                  <a:cubicBezTo>
                    <a:pt x="7680" y="273"/>
                    <a:pt x="7680" y="273"/>
                    <a:pt x="7680" y="273"/>
                  </a:cubicBezTo>
                </a:path>
              </a:pathLst>
            </a:custGeom>
            <a:noFill/>
            <a:ln w="38100" cap="flat">
              <a:solidFill>
                <a:schemeClr val="bg1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495" tIns="34248" rIns="68495" bIns="34248" numCol="1" anchor="t" anchorCtr="0" compatLnSpc="1">
              <a:prstTxWarp prst="textNoShape">
                <a:avLst/>
              </a:prstTxWarp>
            </a:bodyPr>
            <a:lstStyle/>
            <a:p>
              <a:endParaRPr lang="pt-BR" sz="1349"/>
            </a:p>
          </p:txBody>
        </p:sp>
      </p:grpSp>
      <p:grpSp>
        <p:nvGrpSpPr>
          <p:cNvPr id="539" name="Group 538"/>
          <p:cNvGrpSpPr/>
          <p:nvPr/>
        </p:nvGrpSpPr>
        <p:grpSpPr>
          <a:xfrm>
            <a:off x="4049065" y="2339480"/>
            <a:ext cx="993862" cy="1901505"/>
            <a:chOff x="7119999" y="-2930527"/>
            <a:chExt cx="1326784" cy="2538471"/>
          </a:xfrm>
        </p:grpSpPr>
        <p:grpSp>
          <p:nvGrpSpPr>
            <p:cNvPr id="448" name="Group 447"/>
            <p:cNvGrpSpPr/>
            <p:nvPr/>
          </p:nvGrpSpPr>
          <p:grpSpPr>
            <a:xfrm>
              <a:off x="7274555" y="-2930527"/>
              <a:ext cx="890632" cy="891742"/>
              <a:chOff x="5792787" y="1168400"/>
              <a:chExt cx="1274763" cy="1276350"/>
            </a:xfrm>
          </p:grpSpPr>
          <p:sp>
            <p:nvSpPr>
              <p:cNvPr id="450" name="Rectangle 31"/>
              <p:cNvSpPr>
                <a:spLocks noChangeArrowheads="1"/>
              </p:cNvSpPr>
              <p:nvPr/>
            </p:nvSpPr>
            <p:spPr bwMode="auto">
              <a:xfrm>
                <a:off x="5792787" y="1168400"/>
                <a:ext cx="1274763" cy="1276350"/>
              </a:xfrm>
              <a:prstGeom prst="rect">
                <a:avLst/>
              </a:prstGeom>
              <a:solidFill>
                <a:srgbClr val="27C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495" tIns="34248" rIns="68495" bIns="34248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9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51" name="Freeform 32"/>
              <p:cNvSpPr>
                <a:spLocks/>
              </p:cNvSpPr>
              <p:nvPr/>
            </p:nvSpPr>
            <p:spPr bwMode="auto">
              <a:xfrm>
                <a:off x="6202362" y="1530350"/>
                <a:ext cx="103188" cy="211138"/>
              </a:xfrm>
              <a:custGeom>
                <a:avLst/>
                <a:gdLst>
                  <a:gd name="T0" fmla="*/ 26 w 47"/>
                  <a:gd name="T1" fmla="*/ 16 h 96"/>
                  <a:gd name="T2" fmla="*/ 15 w 47"/>
                  <a:gd name="T3" fmla="*/ 2 h 96"/>
                  <a:gd name="T4" fmla="*/ 7 w 47"/>
                  <a:gd name="T5" fmla="*/ 5 h 96"/>
                  <a:gd name="T6" fmla="*/ 2 w 47"/>
                  <a:gd name="T7" fmla="*/ 17 h 96"/>
                  <a:gd name="T8" fmla="*/ 18 w 47"/>
                  <a:gd name="T9" fmla="*/ 72 h 96"/>
                  <a:gd name="T10" fmla="*/ 31 w 47"/>
                  <a:gd name="T11" fmla="*/ 96 h 96"/>
                  <a:gd name="T12" fmla="*/ 28 w 47"/>
                  <a:gd name="T13" fmla="*/ 86 h 96"/>
                  <a:gd name="T14" fmla="*/ 46 w 47"/>
                  <a:gd name="T15" fmla="*/ 84 h 96"/>
                  <a:gd name="T16" fmla="*/ 26 w 47"/>
                  <a:gd name="T17" fmla="*/ 1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" h="96">
                    <a:moveTo>
                      <a:pt x="26" y="16"/>
                    </a:moveTo>
                    <a:cubicBezTo>
                      <a:pt x="25" y="11"/>
                      <a:pt x="20" y="0"/>
                      <a:pt x="15" y="2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2" y="7"/>
                      <a:pt x="0" y="12"/>
                      <a:pt x="2" y="17"/>
                    </a:cubicBezTo>
                    <a:cubicBezTo>
                      <a:pt x="8" y="35"/>
                      <a:pt x="18" y="72"/>
                      <a:pt x="18" y="72"/>
                    </a:cubicBezTo>
                    <a:cubicBezTo>
                      <a:pt x="20" y="79"/>
                      <a:pt x="23" y="93"/>
                      <a:pt x="31" y="96"/>
                    </a:cubicBezTo>
                    <a:cubicBezTo>
                      <a:pt x="28" y="86"/>
                      <a:pt x="28" y="86"/>
                      <a:pt x="28" y="86"/>
                    </a:cubicBezTo>
                    <a:cubicBezTo>
                      <a:pt x="34" y="84"/>
                      <a:pt x="47" y="93"/>
                      <a:pt x="46" y="84"/>
                    </a:cubicBezTo>
                    <a:cubicBezTo>
                      <a:pt x="42" y="52"/>
                      <a:pt x="28" y="41"/>
                      <a:pt x="26" y="16"/>
                    </a:cubicBezTo>
                    <a:close/>
                  </a:path>
                </a:pathLst>
              </a:custGeom>
              <a:solidFill>
                <a:srgbClr val="035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495" tIns="34248" rIns="68495" bIns="34248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9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52" name="Freeform 33"/>
              <p:cNvSpPr>
                <a:spLocks/>
              </p:cNvSpPr>
              <p:nvPr/>
            </p:nvSpPr>
            <p:spPr bwMode="auto">
              <a:xfrm>
                <a:off x="6192837" y="1535113"/>
                <a:ext cx="23813" cy="30163"/>
              </a:xfrm>
              <a:custGeom>
                <a:avLst/>
                <a:gdLst>
                  <a:gd name="T0" fmla="*/ 11 w 11"/>
                  <a:gd name="T1" fmla="*/ 13 h 14"/>
                  <a:gd name="T2" fmla="*/ 6 w 11"/>
                  <a:gd name="T3" fmla="*/ 14 h 14"/>
                  <a:gd name="T4" fmla="*/ 1 w 11"/>
                  <a:gd name="T5" fmla="*/ 5 h 14"/>
                  <a:gd name="T6" fmla="*/ 2 w 11"/>
                  <a:gd name="T7" fmla="*/ 1 h 14"/>
                  <a:gd name="T8" fmla="*/ 6 w 11"/>
                  <a:gd name="T9" fmla="*/ 2 h 14"/>
                  <a:gd name="T10" fmla="*/ 11 w 11"/>
                  <a:gd name="T11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4">
                    <a:moveTo>
                      <a:pt x="11" y="13"/>
                    </a:moveTo>
                    <a:cubicBezTo>
                      <a:pt x="9" y="13"/>
                      <a:pt x="7" y="14"/>
                      <a:pt x="6" y="1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3"/>
                      <a:pt x="1" y="2"/>
                      <a:pt x="2" y="1"/>
                    </a:cubicBezTo>
                    <a:cubicBezTo>
                      <a:pt x="3" y="0"/>
                      <a:pt x="5" y="1"/>
                      <a:pt x="6" y="2"/>
                    </a:cubicBezTo>
                    <a:lnTo>
                      <a:pt x="11" y="13"/>
                    </a:lnTo>
                    <a:close/>
                  </a:path>
                </a:pathLst>
              </a:custGeom>
              <a:solidFill>
                <a:srgbClr val="035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495" tIns="34248" rIns="68495" bIns="34248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9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53" name="Freeform 34"/>
              <p:cNvSpPr>
                <a:spLocks/>
              </p:cNvSpPr>
              <p:nvPr/>
            </p:nvSpPr>
            <p:spPr bwMode="auto">
              <a:xfrm>
                <a:off x="6203950" y="1525588"/>
                <a:ext cx="23813" cy="39688"/>
              </a:xfrm>
              <a:custGeom>
                <a:avLst/>
                <a:gdLst>
                  <a:gd name="T0" fmla="*/ 11 w 11"/>
                  <a:gd name="T1" fmla="*/ 15 h 18"/>
                  <a:gd name="T2" fmla="*/ 7 w 11"/>
                  <a:gd name="T3" fmla="*/ 18 h 18"/>
                  <a:gd name="T4" fmla="*/ 0 w 11"/>
                  <a:gd name="T5" fmla="*/ 4 h 18"/>
                  <a:gd name="T6" fmla="*/ 2 w 11"/>
                  <a:gd name="T7" fmla="*/ 1 h 18"/>
                  <a:gd name="T8" fmla="*/ 5 w 11"/>
                  <a:gd name="T9" fmla="*/ 2 h 18"/>
                  <a:gd name="T10" fmla="*/ 11 w 11"/>
                  <a:gd name="T11" fmla="*/ 15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8">
                    <a:moveTo>
                      <a:pt x="11" y="15"/>
                    </a:moveTo>
                    <a:cubicBezTo>
                      <a:pt x="10" y="16"/>
                      <a:pt x="8" y="17"/>
                      <a:pt x="7" y="18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1"/>
                      <a:pt x="2" y="1"/>
                    </a:cubicBezTo>
                    <a:cubicBezTo>
                      <a:pt x="3" y="0"/>
                      <a:pt x="5" y="1"/>
                      <a:pt x="5" y="2"/>
                    </a:cubicBezTo>
                    <a:lnTo>
                      <a:pt x="11" y="15"/>
                    </a:lnTo>
                    <a:close/>
                  </a:path>
                </a:pathLst>
              </a:custGeom>
              <a:solidFill>
                <a:srgbClr val="035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495" tIns="34248" rIns="68495" bIns="34248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9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54" name="Freeform 35"/>
              <p:cNvSpPr>
                <a:spLocks/>
              </p:cNvSpPr>
              <p:nvPr/>
            </p:nvSpPr>
            <p:spPr bwMode="auto">
              <a:xfrm>
                <a:off x="6215062" y="1516063"/>
                <a:ext cx="26988" cy="42863"/>
              </a:xfrm>
              <a:custGeom>
                <a:avLst/>
                <a:gdLst>
                  <a:gd name="T0" fmla="*/ 12 w 12"/>
                  <a:gd name="T1" fmla="*/ 17 h 19"/>
                  <a:gd name="T2" fmla="*/ 7 w 12"/>
                  <a:gd name="T3" fmla="*/ 19 h 19"/>
                  <a:gd name="T4" fmla="*/ 0 w 12"/>
                  <a:gd name="T5" fmla="*/ 4 h 19"/>
                  <a:gd name="T6" fmla="*/ 2 w 12"/>
                  <a:gd name="T7" fmla="*/ 1 h 19"/>
                  <a:gd name="T8" fmla="*/ 5 w 12"/>
                  <a:gd name="T9" fmla="*/ 2 h 19"/>
                  <a:gd name="T10" fmla="*/ 12 w 12"/>
                  <a:gd name="T11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9">
                    <a:moveTo>
                      <a:pt x="12" y="17"/>
                    </a:moveTo>
                    <a:cubicBezTo>
                      <a:pt x="10" y="17"/>
                      <a:pt x="9" y="18"/>
                      <a:pt x="7" y="19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1"/>
                      <a:pt x="2" y="1"/>
                    </a:cubicBezTo>
                    <a:cubicBezTo>
                      <a:pt x="3" y="0"/>
                      <a:pt x="5" y="1"/>
                      <a:pt x="5" y="2"/>
                    </a:cubicBezTo>
                    <a:lnTo>
                      <a:pt x="12" y="17"/>
                    </a:lnTo>
                    <a:close/>
                  </a:path>
                </a:pathLst>
              </a:custGeom>
              <a:solidFill>
                <a:srgbClr val="035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495" tIns="34248" rIns="68495" bIns="34248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9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55" name="Freeform 36"/>
              <p:cNvSpPr>
                <a:spLocks/>
              </p:cNvSpPr>
              <p:nvPr/>
            </p:nvSpPr>
            <p:spPr bwMode="auto">
              <a:xfrm>
                <a:off x="6226175" y="1512888"/>
                <a:ext cx="28575" cy="39688"/>
              </a:xfrm>
              <a:custGeom>
                <a:avLst/>
                <a:gdLst>
                  <a:gd name="T0" fmla="*/ 13 w 13"/>
                  <a:gd name="T1" fmla="*/ 16 h 18"/>
                  <a:gd name="T2" fmla="*/ 8 w 13"/>
                  <a:gd name="T3" fmla="*/ 18 h 18"/>
                  <a:gd name="T4" fmla="*/ 1 w 13"/>
                  <a:gd name="T5" fmla="*/ 4 h 18"/>
                  <a:gd name="T6" fmla="*/ 2 w 13"/>
                  <a:gd name="T7" fmla="*/ 0 h 18"/>
                  <a:gd name="T8" fmla="*/ 6 w 13"/>
                  <a:gd name="T9" fmla="*/ 2 h 18"/>
                  <a:gd name="T10" fmla="*/ 13 w 13"/>
                  <a:gd name="T11" fmla="*/ 1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8">
                    <a:moveTo>
                      <a:pt x="13" y="16"/>
                    </a:moveTo>
                    <a:cubicBezTo>
                      <a:pt x="11" y="17"/>
                      <a:pt x="9" y="18"/>
                      <a:pt x="8" y="18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2"/>
                      <a:pt x="1" y="1"/>
                      <a:pt x="2" y="0"/>
                    </a:cubicBezTo>
                    <a:cubicBezTo>
                      <a:pt x="4" y="0"/>
                      <a:pt x="5" y="0"/>
                      <a:pt x="6" y="2"/>
                    </a:cubicBezTo>
                    <a:lnTo>
                      <a:pt x="13" y="16"/>
                    </a:lnTo>
                    <a:close/>
                  </a:path>
                </a:pathLst>
              </a:custGeom>
              <a:solidFill>
                <a:srgbClr val="035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495" tIns="34248" rIns="68495" bIns="34248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9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56" name="Freeform 37"/>
              <p:cNvSpPr>
                <a:spLocks/>
              </p:cNvSpPr>
              <p:nvPr/>
            </p:nvSpPr>
            <p:spPr bwMode="auto">
              <a:xfrm>
                <a:off x="6245225" y="1525588"/>
                <a:ext cx="15875" cy="46038"/>
              </a:xfrm>
              <a:custGeom>
                <a:avLst/>
                <a:gdLst>
                  <a:gd name="T0" fmla="*/ 7 w 7"/>
                  <a:gd name="T1" fmla="*/ 3 h 21"/>
                  <a:gd name="T2" fmla="*/ 4 w 7"/>
                  <a:gd name="T3" fmla="*/ 1 h 21"/>
                  <a:gd name="T4" fmla="*/ 4 w 7"/>
                  <a:gd name="T5" fmla="*/ 1 h 21"/>
                  <a:gd name="T6" fmla="*/ 1 w 7"/>
                  <a:gd name="T7" fmla="*/ 3 h 21"/>
                  <a:gd name="T8" fmla="*/ 0 w 7"/>
                  <a:gd name="T9" fmla="*/ 18 h 21"/>
                  <a:gd name="T10" fmla="*/ 3 w 7"/>
                  <a:gd name="T11" fmla="*/ 21 h 21"/>
                  <a:gd name="T12" fmla="*/ 3 w 7"/>
                  <a:gd name="T13" fmla="*/ 21 h 21"/>
                  <a:gd name="T14" fmla="*/ 6 w 7"/>
                  <a:gd name="T15" fmla="*/ 18 h 21"/>
                  <a:gd name="T16" fmla="*/ 7 w 7"/>
                  <a:gd name="T17" fmla="*/ 3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21">
                    <a:moveTo>
                      <a:pt x="7" y="3"/>
                    </a:moveTo>
                    <a:cubicBezTo>
                      <a:pt x="7" y="2"/>
                      <a:pt x="6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0"/>
                      <a:pt x="1" y="2"/>
                      <a:pt x="1" y="3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9"/>
                      <a:pt x="1" y="21"/>
                      <a:pt x="3" y="2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4" y="21"/>
                      <a:pt x="6" y="20"/>
                      <a:pt x="6" y="18"/>
                    </a:cubicBez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035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495" tIns="34248" rIns="68495" bIns="34248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9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57" name="Freeform 38"/>
              <p:cNvSpPr>
                <a:spLocks/>
              </p:cNvSpPr>
              <p:nvPr/>
            </p:nvSpPr>
            <p:spPr bwMode="auto">
              <a:xfrm>
                <a:off x="6122987" y="1365250"/>
                <a:ext cx="552450" cy="268288"/>
              </a:xfrm>
              <a:custGeom>
                <a:avLst/>
                <a:gdLst>
                  <a:gd name="T0" fmla="*/ 348 w 348"/>
                  <a:gd name="T1" fmla="*/ 43 h 169"/>
                  <a:gd name="T2" fmla="*/ 16 w 348"/>
                  <a:gd name="T3" fmla="*/ 169 h 169"/>
                  <a:gd name="T4" fmla="*/ 0 w 348"/>
                  <a:gd name="T5" fmla="*/ 126 h 169"/>
                  <a:gd name="T6" fmla="*/ 331 w 348"/>
                  <a:gd name="T7" fmla="*/ 0 h 169"/>
                  <a:gd name="T8" fmla="*/ 348 w 348"/>
                  <a:gd name="T9" fmla="*/ 43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8" h="169">
                    <a:moveTo>
                      <a:pt x="348" y="43"/>
                    </a:moveTo>
                    <a:lnTo>
                      <a:pt x="16" y="169"/>
                    </a:lnTo>
                    <a:lnTo>
                      <a:pt x="0" y="126"/>
                    </a:lnTo>
                    <a:lnTo>
                      <a:pt x="331" y="0"/>
                    </a:lnTo>
                    <a:lnTo>
                      <a:pt x="348" y="43"/>
                    </a:lnTo>
                    <a:close/>
                  </a:path>
                </a:pathLst>
              </a:custGeom>
              <a:solidFill>
                <a:srgbClr val="F39F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495" tIns="34248" rIns="68495" bIns="34248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9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58" name="Freeform 39"/>
              <p:cNvSpPr>
                <a:spLocks/>
              </p:cNvSpPr>
              <p:nvPr/>
            </p:nvSpPr>
            <p:spPr bwMode="auto">
              <a:xfrm>
                <a:off x="6613525" y="1265238"/>
                <a:ext cx="212725" cy="220663"/>
              </a:xfrm>
              <a:custGeom>
                <a:avLst/>
                <a:gdLst>
                  <a:gd name="T0" fmla="*/ 61 w 97"/>
                  <a:gd name="T1" fmla="*/ 64 h 100"/>
                  <a:gd name="T2" fmla="*/ 44 w 97"/>
                  <a:gd name="T3" fmla="*/ 56 h 100"/>
                  <a:gd name="T4" fmla="*/ 41 w 97"/>
                  <a:gd name="T5" fmla="*/ 50 h 100"/>
                  <a:gd name="T6" fmla="*/ 49 w 97"/>
                  <a:gd name="T7" fmla="*/ 32 h 100"/>
                  <a:gd name="T8" fmla="*/ 85 w 97"/>
                  <a:gd name="T9" fmla="*/ 19 h 100"/>
                  <a:gd name="T10" fmla="*/ 35 w 97"/>
                  <a:gd name="T11" fmla="*/ 7 h 100"/>
                  <a:gd name="T12" fmla="*/ 9 w 97"/>
                  <a:gd name="T13" fmla="*/ 65 h 100"/>
                  <a:gd name="T14" fmla="*/ 68 w 97"/>
                  <a:gd name="T15" fmla="*/ 92 h 100"/>
                  <a:gd name="T16" fmla="*/ 97 w 97"/>
                  <a:gd name="T17" fmla="*/ 50 h 100"/>
                  <a:gd name="T18" fmla="*/ 61 w 97"/>
                  <a:gd name="T19" fmla="*/ 64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7" h="100">
                    <a:moveTo>
                      <a:pt x="61" y="64"/>
                    </a:moveTo>
                    <a:cubicBezTo>
                      <a:pt x="54" y="66"/>
                      <a:pt x="46" y="63"/>
                      <a:pt x="44" y="56"/>
                    </a:cubicBezTo>
                    <a:cubicBezTo>
                      <a:pt x="41" y="50"/>
                      <a:pt x="41" y="50"/>
                      <a:pt x="41" y="50"/>
                    </a:cubicBezTo>
                    <a:cubicBezTo>
                      <a:pt x="39" y="43"/>
                      <a:pt x="42" y="35"/>
                      <a:pt x="49" y="32"/>
                    </a:cubicBezTo>
                    <a:cubicBezTo>
                      <a:pt x="85" y="19"/>
                      <a:pt x="85" y="19"/>
                      <a:pt x="85" y="19"/>
                    </a:cubicBezTo>
                    <a:cubicBezTo>
                      <a:pt x="73" y="6"/>
                      <a:pt x="53" y="0"/>
                      <a:pt x="35" y="7"/>
                    </a:cubicBezTo>
                    <a:cubicBezTo>
                      <a:pt x="12" y="16"/>
                      <a:pt x="0" y="42"/>
                      <a:pt x="9" y="65"/>
                    </a:cubicBezTo>
                    <a:cubicBezTo>
                      <a:pt x="18" y="89"/>
                      <a:pt x="44" y="100"/>
                      <a:pt x="68" y="92"/>
                    </a:cubicBezTo>
                    <a:cubicBezTo>
                      <a:pt x="85" y="85"/>
                      <a:pt x="96" y="68"/>
                      <a:pt x="97" y="50"/>
                    </a:cubicBezTo>
                    <a:lnTo>
                      <a:pt x="61" y="64"/>
                    </a:lnTo>
                    <a:close/>
                  </a:path>
                </a:pathLst>
              </a:custGeom>
              <a:solidFill>
                <a:srgbClr val="F39F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495" tIns="34248" rIns="68495" bIns="34248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9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59" name="Freeform 40"/>
              <p:cNvSpPr>
                <a:spLocks/>
              </p:cNvSpPr>
              <p:nvPr/>
            </p:nvSpPr>
            <p:spPr bwMode="auto">
              <a:xfrm>
                <a:off x="6008687" y="1497013"/>
                <a:ext cx="212725" cy="220663"/>
              </a:xfrm>
              <a:custGeom>
                <a:avLst/>
                <a:gdLst>
                  <a:gd name="T0" fmla="*/ 36 w 97"/>
                  <a:gd name="T1" fmla="*/ 37 h 100"/>
                  <a:gd name="T2" fmla="*/ 53 w 97"/>
                  <a:gd name="T3" fmla="*/ 45 h 100"/>
                  <a:gd name="T4" fmla="*/ 56 w 97"/>
                  <a:gd name="T5" fmla="*/ 51 h 100"/>
                  <a:gd name="T6" fmla="*/ 48 w 97"/>
                  <a:gd name="T7" fmla="*/ 68 h 100"/>
                  <a:gd name="T8" fmla="*/ 12 w 97"/>
                  <a:gd name="T9" fmla="*/ 82 h 100"/>
                  <a:gd name="T10" fmla="*/ 62 w 97"/>
                  <a:gd name="T11" fmla="*/ 94 h 100"/>
                  <a:gd name="T12" fmla="*/ 88 w 97"/>
                  <a:gd name="T13" fmla="*/ 35 h 100"/>
                  <a:gd name="T14" fmla="*/ 30 w 97"/>
                  <a:gd name="T15" fmla="*/ 9 h 100"/>
                  <a:gd name="T16" fmla="*/ 0 w 97"/>
                  <a:gd name="T17" fmla="*/ 51 h 100"/>
                  <a:gd name="T18" fmla="*/ 36 w 97"/>
                  <a:gd name="T19" fmla="*/ 37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7" h="100">
                    <a:moveTo>
                      <a:pt x="36" y="37"/>
                    </a:moveTo>
                    <a:cubicBezTo>
                      <a:pt x="43" y="34"/>
                      <a:pt x="51" y="38"/>
                      <a:pt x="53" y="45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8" y="58"/>
                      <a:pt x="55" y="66"/>
                      <a:pt x="48" y="68"/>
                    </a:cubicBezTo>
                    <a:cubicBezTo>
                      <a:pt x="12" y="82"/>
                      <a:pt x="12" y="82"/>
                      <a:pt x="12" y="82"/>
                    </a:cubicBezTo>
                    <a:cubicBezTo>
                      <a:pt x="25" y="95"/>
                      <a:pt x="44" y="100"/>
                      <a:pt x="62" y="94"/>
                    </a:cubicBezTo>
                    <a:cubicBezTo>
                      <a:pt x="85" y="85"/>
                      <a:pt x="97" y="59"/>
                      <a:pt x="88" y="35"/>
                    </a:cubicBezTo>
                    <a:cubicBezTo>
                      <a:pt x="79" y="12"/>
                      <a:pt x="53" y="0"/>
                      <a:pt x="30" y="9"/>
                    </a:cubicBezTo>
                    <a:cubicBezTo>
                      <a:pt x="12" y="16"/>
                      <a:pt x="1" y="33"/>
                      <a:pt x="0" y="51"/>
                    </a:cubicBezTo>
                    <a:lnTo>
                      <a:pt x="36" y="37"/>
                    </a:lnTo>
                    <a:close/>
                  </a:path>
                </a:pathLst>
              </a:custGeom>
              <a:solidFill>
                <a:srgbClr val="F39F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495" tIns="34248" rIns="68495" bIns="34248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9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60" name="Oval 41"/>
              <p:cNvSpPr>
                <a:spLocks noChangeArrowheads="1"/>
              </p:cNvSpPr>
              <p:nvPr/>
            </p:nvSpPr>
            <p:spPr bwMode="auto">
              <a:xfrm>
                <a:off x="6408737" y="1333500"/>
                <a:ext cx="171450" cy="203200"/>
              </a:xfrm>
              <a:prstGeom prst="ellipse">
                <a:avLst/>
              </a:prstGeom>
              <a:solidFill>
                <a:srgbClr val="035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495" tIns="34248" rIns="68495" bIns="34248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9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61" name="Oval 42"/>
              <p:cNvSpPr>
                <a:spLocks noChangeArrowheads="1"/>
              </p:cNvSpPr>
              <p:nvPr/>
            </p:nvSpPr>
            <p:spPr bwMode="auto">
              <a:xfrm>
                <a:off x="6556375" y="1427163"/>
                <a:ext cx="34925" cy="39688"/>
              </a:xfrm>
              <a:prstGeom prst="ellipse">
                <a:avLst/>
              </a:prstGeom>
              <a:solidFill>
                <a:srgbClr val="035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495" tIns="34248" rIns="68495" bIns="34248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9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62" name="Oval 43"/>
              <p:cNvSpPr>
                <a:spLocks noChangeArrowheads="1"/>
              </p:cNvSpPr>
              <p:nvPr/>
            </p:nvSpPr>
            <p:spPr bwMode="auto">
              <a:xfrm>
                <a:off x="6399212" y="1427163"/>
                <a:ext cx="36513" cy="39688"/>
              </a:xfrm>
              <a:prstGeom prst="ellipse">
                <a:avLst/>
              </a:prstGeom>
              <a:solidFill>
                <a:srgbClr val="035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495" tIns="34248" rIns="68495" bIns="34248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9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63" name="Freeform 44"/>
              <p:cNvSpPr>
                <a:spLocks/>
              </p:cNvSpPr>
              <p:nvPr/>
            </p:nvSpPr>
            <p:spPr bwMode="auto">
              <a:xfrm>
                <a:off x="6397625" y="1322388"/>
                <a:ext cx="193675" cy="112713"/>
              </a:xfrm>
              <a:custGeom>
                <a:avLst/>
                <a:gdLst>
                  <a:gd name="T0" fmla="*/ 44 w 88"/>
                  <a:gd name="T1" fmla="*/ 51 h 51"/>
                  <a:gd name="T2" fmla="*/ 0 w 88"/>
                  <a:gd name="T3" fmla="*/ 50 h 51"/>
                  <a:gd name="T4" fmla="*/ 44 w 88"/>
                  <a:gd name="T5" fmla="*/ 0 h 51"/>
                  <a:gd name="T6" fmla="*/ 88 w 88"/>
                  <a:gd name="T7" fmla="*/ 50 h 51"/>
                  <a:gd name="T8" fmla="*/ 44 w 88"/>
                  <a:gd name="T9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8" h="51">
                    <a:moveTo>
                      <a:pt x="44" y="51"/>
                    </a:moveTo>
                    <a:cubicBezTo>
                      <a:pt x="29" y="51"/>
                      <a:pt x="15" y="51"/>
                      <a:pt x="0" y="50"/>
                    </a:cubicBezTo>
                    <a:cubicBezTo>
                      <a:pt x="2" y="22"/>
                      <a:pt x="21" y="0"/>
                      <a:pt x="44" y="0"/>
                    </a:cubicBezTo>
                    <a:cubicBezTo>
                      <a:pt x="67" y="0"/>
                      <a:pt x="86" y="22"/>
                      <a:pt x="88" y="50"/>
                    </a:cubicBezTo>
                    <a:cubicBezTo>
                      <a:pt x="74" y="51"/>
                      <a:pt x="59" y="51"/>
                      <a:pt x="44" y="51"/>
                    </a:cubicBezTo>
                    <a:close/>
                  </a:path>
                </a:pathLst>
              </a:custGeom>
              <a:solidFill>
                <a:srgbClr val="F39F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495" tIns="34248" rIns="68495" bIns="34248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9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64" name="Rectangle 45"/>
              <p:cNvSpPr>
                <a:spLocks noChangeArrowheads="1"/>
              </p:cNvSpPr>
              <p:nvPr/>
            </p:nvSpPr>
            <p:spPr bwMode="auto">
              <a:xfrm>
                <a:off x="6392862" y="1417638"/>
                <a:ext cx="204788" cy="17463"/>
              </a:xfrm>
              <a:prstGeom prst="rect">
                <a:avLst/>
              </a:prstGeom>
              <a:solidFill>
                <a:srgbClr val="F39F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495" tIns="34248" rIns="68495" bIns="34248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9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65" name="Freeform 46"/>
              <p:cNvSpPr>
                <a:spLocks/>
              </p:cNvSpPr>
              <p:nvPr/>
            </p:nvSpPr>
            <p:spPr bwMode="auto">
              <a:xfrm>
                <a:off x="6534150" y="1350963"/>
                <a:ext cx="22225" cy="66675"/>
              </a:xfrm>
              <a:custGeom>
                <a:avLst/>
                <a:gdLst>
                  <a:gd name="T0" fmla="*/ 10 w 10"/>
                  <a:gd name="T1" fmla="*/ 0 h 30"/>
                  <a:gd name="T2" fmla="*/ 1 w 10"/>
                  <a:gd name="T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" h="30">
                    <a:moveTo>
                      <a:pt x="10" y="0"/>
                    </a:moveTo>
                    <a:cubicBezTo>
                      <a:pt x="10" y="0"/>
                      <a:pt x="0" y="14"/>
                      <a:pt x="1" y="30"/>
                    </a:cubicBezTo>
                  </a:path>
                </a:pathLst>
              </a:custGeom>
              <a:noFill/>
              <a:ln w="9525" cap="flat">
                <a:solidFill>
                  <a:srgbClr val="B2702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495" tIns="34248" rIns="68495" bIns="34248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9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66" name="Freeform 47"/>
              <p:cNvSpPr>
                <a:spLocks/>
              </p:cNvSpPr>
              <p:nvPr/>
            </p:nvSpPr>
            <p:spPr bwMode="auto">
              <a:xfrm>
                <a:off x="6432550" y="1350963"/>
                <a:ext cx="22225" cy="66675"/>
              </a:xfrm>
              <a:custGeom>
                <a:avLst/>
                <a:gdLst>
                  <a:gd name="T0" fmla="*/ 0 w 10"/>
                  <a:gd name="T1" fmla="*/ 0 h 30"/>
                  <a:gd name="T2" fmla="*/ 9 w 10"/>
                  <a:gd name="T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" h="30">
                    <a:moveTo>
                      <a:pt x="0" y="0"/>
                    </a:moveTo>
                    <a:cubicBezTo>
                      <a:pt x="0" y="0"/>
                      <a:pt x="10" y="14"/>
                      <a:pt x="9" y="30"/>
                    </a:cubicBezTo>
                  </a:path>
                </a:pathLst>
              </a:custGeom>
              <a:noFill/>
              <a:ln w="9525" cap="flat">
                <a:solidFill>
                  <a:srgbClr val="B2702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495" tIns="34248" rIns="68495" bIns="34248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9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67" name="Freeform 48"/>
              <p:cNvSpPr>
                <a:spLocks/>
              </p:cNvSpPr>
              <p:nvPr/>
            </p:nvSpPr>
            <p:spPr bwMode="auto">
              <a:xfrm>
                <a:off x="6403975" y="1412875"/>
                <a:ext cx="180975" cy="9525"/>
              </a:xfrm>
              <a:custGeom>
                <a:avLst/>
                <a:gdLst>
                  <a:gd name="T0" fmla="*/ 82 w 82"/>
                  <a:gd name="T1" fmla="*/ 2 h 4"/>
                  <a:gd name="T2" fmla="*/ 70 w 82"/>
                  <a:gd name="T3" fmla="*/ 3 h 4"/>
                  <a:gd name="T4" fmla="*/ 41 w 82"/>
                  <a:gd name="T5" fmla="*/ 4 h 4"/>
                  <a:gd name="T6" fmla="*/ 13 w 82"/>
                  <a:gd name="T7" fmla="*/ 3 h 4"/>
                  <a:gd name="T8" fmla="*/ 0 w 82"/>
                  <a:gd name="T9" fmla="*/ 2 h 4"/>
                  <a:gd name="T10" fmla="*/ 13 w 82"/>
                  <a:gd name="T11" fmla="*/ 1 h 4"/>
                  <a:gd name="T12" fmla="*/ 41 w 82"/>
                  <a:gd name="T13" fmla="*/ 0 h 4"/>
                  <a:gd name="T14" fmla="*/ 70 w 82"/>
                  <a:gd name="T15" fmla="*/ 1 h 4"/>
                  <a:gd name="T16" fmla="*/ 82 w 82"/>
                  <a:gd name="T1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" h="4">
                    <a:moveTo>
                      <a:pt x="82" y="2"/>
                    </a:moveTo>
                    <a:cubicBezTo>
                      <a:pt x="82" y="2"/>
                      <a:pt x="77" y="2"/>
                      <a:pt x="70" y="3"/>
                    </a:cubicBezTo>
                    <a:cubicBezTo>
                      <a:pt x="62" y="3"/>
                      <a:pt x="52" y="4"/>
                      <a:pt x="41" y="4"/>
                    </a:cubicBezTo>
                    <a:cubicBezTo>
                      <a:pt x="31" y="4"/>
                      <a:pt x="21" y="3"/>
                      <a:pt x="13" y="3"/>
                    </a:cubicBezTo>
                    <a:cubicBezTo>
                      <a:pt x="5" y="2"/>
                      <a:pt x="0" y="2"/>
                      <a:pt x="0" y="2"/>
                    </a:cubicBezTo>
                    <a:cubicBezTo>
                      <a:pt x="0" y="2"/>
                      <a:pt x="5" y="1"/>
                      <a:pt x="13" y="1"/>
                    </a:cubicBezTo>
                    <a:cubicBezTo>
                      <a:pt x="21" y="0"/>
                      <a:pt x="31" y="0"/>
                      <a:pt x="41" y="0"/>
                    </a:cubicBezTo>
                    <a:cubicBezTo>
                      <a:pt x="52" y="0"/>
                      <a:pt x="62" y="0"/>
                      <a:pt x="70" y="1"/>
                    </a:cubicBezTo>
                    <a:cubicBezTo>
                      <a:pt x="77" y="1"/>
                      <a:pt x="82" y="2"/>
                      <a:pt x="82" y="2"/>
                    </a:cubicBezTo>
                    <a:close/>
                  </a:path>
                </a:pathLst>
              </a:custGeom>
              <a:solidFill>
                <a:srgbClr val="D1AD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495" tIns="34248" rIns="68495" bIns="34248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9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68" name="Line 49"/>
              <p:cNvSpPr>
                <a:spLocks noChangeShapeType="1"/>
              </p:cNvSpPr>
              <p:nvPr/>
            </p:nvSpPr>
            <p:spPr bwMode="auto">
              <a:xfrm>
                <a:off x="6510337" y="1325563"/>
                <a:ext cx="0" cy="90488"/>
              </a:xfrm>
              <a:prstGeom prst="line">
                <a:avLst/>
              </a:prstGeom>
              <a:noFill/>
              <a:ln w="9525" cap="flat">
                <a:solidFill>
                  <a:srgbClr val="B2702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495" tIns="34248" rIns="68495" bIns="34248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9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69" name="Line 50"/>
              <p:cNvSpPr>
                <a:spLocks noChangeShapeType="1"/>
              </p:cNvSpPr>
              <p:nvPr/>
            </p:nvSpPr>
            <p:spPr bwMode="auto">
              <a:xfrm>
                <a:off x="6481762" y="1325563"/>
                <a:ext cx="0" cy="90488"/>
              </a:xfrm>
              <a:prstGeom prst="line">
                <a:avLst/>
              </a:prstGeom>
              <a:noFill/>
              <a:ln w="9525" cap="flat">
                <a:solidFill>
                  <a:srgbClr val="B2702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495" tIns="34248" rIns="68495" bIns="34248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9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70" name="Freeform 51"/>
              <p:cNvSpPr>
                <a:spLocks/>
              </p:cNvSpPr>
              <p:nvPr/>
            </p:nvSpPr>
            <p:spPr bwMode="auto">
              <a:xfrm>
                <a:off x="6561137" y="1541463"/>
                <a:ext cx="119063" cy="255588"/>
              </a:xfrm>
              <a:custGeom>
                <a:avLst/>
                <a:gdLst>
                  <a:gd name="T0" fmla="*/ 28 w 54"/>
                  <a:gd name="T1" fmla="*/ 106 h 116"/>
                  <a:gd name="T2" fmla="*/ 35 w 54"/>
                  <a:gd name="T3" fmla="*/ 115 h 116"/>
                  <a:gd name="T4" fmla="*/ 45 w 54"/>
                  <a:gd name="T5" fmla="*/ 112 h 116"/>
                  <a:gd name="T6" fmla="*/ 54 w 54"/>
                  <a:gd name="T7" fmla="*/ 98 h 116"/>
                  <a:gd name="T8" fmla="*/ 35 w 54"/>
                  <a:gd name="T9" fmla="*/ 12 h 116"/>
                  <a:gd name="T10" fmla="*/ 21 w 54"/>
                  <a:gd name="T11" fmla="*/ 0 h 116"/>
                  <a:gd name="T12" fmla="*/ 6 w 54"/>
                  <a:gd name="T13" fmla="*/ 1 h 116"/>
                  <a:gd name="T14" fmla="*/ 7 w 54"/>
                  <a:gd name="T15" fmla="*/ 21 h 116"/>
                  <a:gd name="T16" fmla="*/ 28 w 54"/>
                  <a:gd name="T17" fmla="*/ 10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4" h="116">
                    <a:moveTo>
                      <a:pt x="28" y="106"/>
                    </a:moveTo>
                    <a:cubicBezTo>
                      <a:pt x="29" y="112"/>
                      <a:pt x="29" y="116"/>
                      <a:pt x="35" y="115"/>
                    </a:cubicBezTo>
                    <a:cubicBezTo>
                      <a:pt x="45" y="112"/>
                      <a:pt x="45" y="112"/>
                      <a:pt x="45" y="112"/>
                    </a:cubicBezTo>
                    <a:cubicBezTo>
                      <a:pt x="51" y="111"/>
                      <a:pt x="54" y="108"/>
                      <a:pt x="54" y="98"/>
                    </a:cubicBezTo>
                    <a:cubicBezTo>
                      <a:pt x="53" y="80"/>
                      <a:pt x="35" y="12"/>
                      <a:pt x="35" y="12"/>
                    </a:cubicBezTo>
                    <a:cubicBezTo>
                      <a:pt x="34" y="6"/>
                      <a:pt x="28" y="0"/>
                      <a:pt x="21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0" y="2"/>
                      <a:pt x="6" y="15"/>
                      <a:pt x="7" y="21"/>
                    </a:cubicBezTo>
                    <a:lnTo>
                      <a:pt x="28" y="106"/>
                    </a:lnTo>
                    <a:close/>
                  </a:path>
                </a:pathLst>
              </a:custGeom>
              <a:solidFill>
                <a:srgbClr val="035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495" tIns="34248" rIns="68495" bIns="34248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9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71" name="Freeform 52"/>
              <p:cNvSpPr>
                <a:spLocks/>
              </p:cNvSpPr>
              <p:nvPr/>
            </p:nvSpPr>
            <p:spPr bwMode="auto">
              <a:xfrm>
                <a:off x="6373812" y="1543050"/>
                <a:ext cx="227013" cy="319088"/>
              </a:xfrm>
              <a:custGeom>
                <a:avLst/>
                <a:gdLst>
                  <a:gd name="T0" fmla="*/ 10 w 103"/>
                  <a:gd name="T1" fmla="*/ 127 h 145"/>
                  <a:gd name="T2" fmla="*/ 19 w 103"/>
                  <a:gd name="T3" fmla="*/ 145 h 145"/>
                  <a:gd name="T4" fmla="*/ 91 w 103"/>
                  <a:gd name="T5" fmla="*/ 145 h 145"/>
                  <a:gd name="T6" fmla="*/ 101 w 103"/>
                  <a:gd name="T7" fmla="*/ 134 h 145"/>
                  <a:gd name="T8" fmla="*/ 102 w 103"/>
                  <a:gd name="T9" fmla="*/ 16 h 145"/>
                  <a:gd name="T10" fmla="*/ 92 w 103"/>
                  <a:gd name="T11" fmla="*/ 0 h 145"/>
                  <a:gd name="T12" fmla="*/ 11 w 103"/>
                  <a:gd name="T13" fmla="*/ 0 h 145"/>
                  <a:gd name="T14" fmla="*/ 1 w 103"/>
                  <a:gd name="T15" fmla="*/ 9 h 145"/>
                  <a:gd name="T16" fmla="*/ 10 w 103"/>
                  <a:gd name="T17" fmla="*/ 127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3" h="145">
                    <a:moveTo>
                      <a:pt x="10" y="127"/>
                    </a:moveTo>
                    <a:cubicBezTo>
                      <a:pt x="10" y="140"/>
                      <a:pt x="14" y="145"/>
                      <a:pt x="19" y="145"/>
                    </a:cubicBezTo>
                    <a:cubicBezTo>
                      <a:pt x="91" y="145"/>
                      <a:pt x="91" y="145"/>
                      <a:pt x="91" y="145"/>
                    </a:cubicBezTo>
                    <a:cubicBezTo>
                      <a:pt x="96" y="145"/>
                      <a:pt x="100" y="140"/>
                      <a:pt x="101" y="134"/>
                    </a:cubicBezTo>
                    <a:cubicBezTo>
                      <a:pt x="102" y="16"/>
                      <a:pt x="102" y="16"/>
                      <a:pt x="102" y="16"/>
                    </a:cubicBezTo>
                    <a:cubicBezTo>
                      <a:pt x="103" y="7"/>
                      <a:pt x="98" y="0"/>
                      <a:pt x="92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5" y="0"/>
                      <a:pt x="0" y="7"/>
                      <a:pt x="1" y="9"/>
                    </a:cubicBezTo>
                    <a:lnTo>
                      <a:pt x="10" y="127"/>
                    </a:lnTo>
                    <a:close/>
                  </a:path>
                </a:pathLst>
              </a:custGeom>
              <a:solidFill>
                <a:srgbClr val="035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495" tIns="34248" rIns="68495" bIns="34248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9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72" name="Freeform 53"/>
              <p:cNvSpPr>
                <a:spLocks/>
              </p:cNvSpPr>
              <p:nvPr/>
            </p:nvSpPr>
            <p:spPr bwMode="auto">
              <a:xfrm>
                <a:off x="6396037" y="1792288"/>
                <a:ext cx="200025" cy="165100"/>
              </a:xfrm>
              <a:custGeom>
                <a:avLst/>
                <a:gdLst>
                  <a:gd name="T0" fmla="*/ 0 w 91"/>
                  <a:gd name="T1" fmla="*/ 59 h 75"/>
                  <a:gd name="T2" fmla="*/ 15 w 91"/>
                  <a:gd name="T3" fmla="*/ 75 h 75"/>
                  <a:gd name="T4" fmla="*/ 76 w 91"/>
                  <a:gd name="T5" fmla="*/ 75 h 75"/>
                  <a:gd name="T6" fmla="*/ 91 w 91"/>
                  <a:gd name="T7" fmla="*/ 59 h 75"/>
                  <a:gd name="T8" fmla="*/ 91 w 91"/>
                  <a:gd name="T9" fmla="*/ 15 h 75"/>
                  <a:gd name="T10" fmla="*/ 76 w 91"/>
                  <a:gd name="T11" fmla="*/ 0 h 75"/>
                  <a:gd name="T12" fmla="*/ 15 w 91"/>
                  <a:gd name="T13" fmla="*/ 0 h 75"/>
                  <a:gd name="T14" fmla="*/ 0 w 91"/>
                  <a:gd name="T15" fmla="*/ 15 h 75"/>
                  <a:gd name="T16" fmla="*/ 0 w 91"/>
                  <a:gd name="T17" fmla="*/ 59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1" h="75">
                    <a:moveTo>
                      <a:pt x="0" y="59"/>
                    </a:moveTo>
                    <a:cubicBezTo>
                      <a:pt x="0" y="68"/>
                      <a:pt x="7" y="75"/>
                      <a:pt x="15" y="75"/>
                    </a:cubicBezTo>
                    <a:cubicBezTo>
                      <a:pt x="76" y="75"/>
                      <a:pt x="76" y="75"/>
                      <a:pt x="76" y="75"/>
                    </a:cubicBezTo>
                    <a:cubicBezTo>
                      <a:pt x="84" y="75"/>
                      <a:pt x="91" y="68"/>
                      <a:pt x="91" y="59"/>
                    </a:cubicBezTo>
                    <a:cubicBezTo>
                      <a:pt x="91" y="15"/>
                      <a:pt x="91" y="15"/>
                      <a:pt x="91" y="15"/>
                    </a:cubicBezTo>
                    <a:cubicBezTo>
                      <a:pt x="91" y="7"/>
                      <a:pt x="84" y="0"/>
                      <a:pt x="76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7" y="0"/>
                      <a:pt x="0" y="7"/>
                      <a:pt x="0" y="15"/>
                    </a:cubicBez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035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495" tIns="34248" rIns="68495" bIns="34248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9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73" name="Freeform 54"/>
              <p:cNvSpPr>
                <a:spLocks/>
              </p:cNvSpPr>
              <p:nvPr/>
            </p:nvSpPr>
            <p:spPr bwMode="auto">
              <a:xfrm>
                <a:off x="6503987" y="1858963"/>
                <a:ext cx="92075" cy="512763"/>
              </a:xfrm>
              <a:custGeom>
                <a:avLst/>
                <a:gdLst>
                  <a:gd name="T0" fmla="*/ 42 w 42"/>
                  <a:gd name="T1" fmla="*/ 219 h 233"/>
                  <a:gd name="T2" fmla="*/ 29 w 42"/>
                  <a:gd name="T3" fmla="*/ 233 h 233"/>
                  <a:gd name="T4" fmla="*/ 22 w 42"/>
                  <a:gd name="T5" fmla="*/ 233 h 233"/>
                  <a:gd name="T6" fmla="*/ 8 w 42"/>
                  <a:gd name="T7" fmla="*/ 219 h 233"/>
                  <a:gd name="T8" fmla="*/ 0 w 42"/>
                  <a:gd name="T9" fmla="*/ 15 h 233"/>
                  <a:gd name="T10" fmla="*/ 14 w 42"/>
                  <a:gd name="T11" fmla="*/ 0 h 233"/>
                  <a:gd name="T12" fmla="*/ 27 w 42"/>
                  <a:gd name="T13" fmla="*/ 0 h 233"/>
                  <a:gd name="T14" fmla="*/ 42 w 42"/>
                  <a:gd name="T15" fmla="*/ 14 h 233"/>
                  <a:gd name="T16" fmla="*/ 42 w 42"/>
                  <a:gd name="T17" fmla="*/ 219 h 2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2" h="233">
                    <a:moveTo>
                      <a:pt x="42" y="219"/>
                    </a:moveTo>
                    <a:cubicBezTo>
                      <a:pt x="42" y="226"/>
                      <a:pt x="36" y="233"/>
                      <a:pt x="29" y="233"/>
                    </a:cubicBezTo>
                    <a:cubicBezTo>
                      <a:pt x="22" y="233"/>
                      <a:pt x="22" y="233"/>
                      <a:pt x="22" y="233"/>
                    </a:cubicBezTo>
                    <a:cubicBezTo>
                      <a:pt x="14" y="233"/>
                      <a:pt x="8" y="227"/>
                      <a:pt x="8" y="219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7"/>
                      <a:pt x="6" y="0"/>
                      <a:pt x="14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35" y="0"/>
                      <a:pt x="42" y="6"/>
                      <a:pt x="42" y="14"/>
                    </a:cubicBezTo>
                    <a:lnTo>
                      <a:pt x="42" y="219"/>
                    </a:lnTo>
                    <a:close/>
                  </a:path>
                </a:pathLst>
              </a:custGeom>
              <a:solidFill>
                <a:srgbClr val="035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495" tIns="34248" rIns="68495" bIns="34248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9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74" name="Freeform 55"/>
              <p:cNvSpPr>
                <a:spLocks/>
              </p:cNvSpPr>
              <p:nvPr/>
            </p:nvSpPr>
            <p:spPr bwMode="auto">
              <a:xfrm>
                <a:off x="6392862" y="1858963"/>
                <a:ext cx="95250" cy="512763"/>
              </a:xfrm>
              <a:custGeom>
                <a:avLst/>
                <a:gdLst>
                  <a:gd name="T0" fmla="*/ 0 w 43"/>
                  <a:gd name="T1" fmla="*/ 219 h 233"/>
                  <a:gd name="T2" fmla="*/ 14 w 43"/>
                  <a:gd name="T3" fmla="*/ 233 h 233"/>
                  <a:gd name="T4" fmla="*/ 21 w 43"/>
                  <a:gd name="T5" fmla="*/ 233 h 233"/>
                  <a:gd name="T6" fmla="*/ 35 w 43"/>
                  <a:gd name="T7" fmla="*/ 219 h 233"/>
                  <a:gd name="T8" fmla="*/ 43 w 43"/>
                  <a:gd name="T9" fmla="*/ 15 h 233"/>
                  <a:gd name="T10" fmla="*/ 29 w 43"/>
                  <a:gd name="T11" fmla="*/ 0 h 233"/>
                  <a:gd name="T12" fmla="*/ 15 w 43"/>
                  <a:gd name="T13" fmla="*/ 0 h 233"/>
                  <a:gd name="T14" fmla="*/ 1 w 43"/>
                  <a:gd name="T15" fmla="*/ 14 h 233"/>
                  <a:gd name="T16" fmla="*/ 0 w 43"/>
                  <a:gd name="T17" fmla="*/ 219 h 2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233">
                    <a:moveTo>
                      <a:pt x="0" y="219"/>
                    </a:moveTo>
                    <a:cubicBezTo>
                      <a:pt x="0" y="226"/>
                      <a:pt x="7" y="233"/>
                      <a:pt x="14" y="233"/>
                    </a:cubicBezTo>
                    <a:cubicBezTo>
                      <a:pt x="21" y="233"/>
                      <a:pt x="21" y="233"/>
                      <a:pt x="21" y="233"/>
                    </a:cubicBezTo>
                    <a:cubicBezTo>
                      <a:pt x="29" y="233"/>
                      <a:pt x="35" y="227"/>
                      <a:pt x="35" y="219"/>
                    </a:cubicBezTo>
                    <a:cubicBezTo>
                      <a:pt x="43" y="15"/>
                      <a:pt x="43" y="15"/>
                      <a:pt x="43" y="15"/>
                    </a:cubicBezTo>
                    <a:cubicBezTo>
                      <a:pt x="43" y="7"/>
                      <a:pt x="37" y="0"/>
                      <a:pt x="29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7" y="0"/>
                      <a:pt x="1" y="6"/>
                      <a:pt x="1" y="14"/>
                    </a:cubicBezTo>
                    <a:lnTo>
                      <a:pt x="0" y="219"/>
                    </a:lnTo>
                    <a:close/>
                  </a:path>
                </a:pathLst>
              </a:custGeom>
              <a:solidFill>
                <a:srgbClr val="035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495" tIns="34248" rIns="68495" bIns="34248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9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75" name="Freeform 56"/>
              <p:cNvSpPr>
                <a:spLocks/>
              </p:cNvSpPr>
              <p:nvPr/>
            </p:nvSpPr>
            <p:spPr bwMode="auto">
              <a:xfrm>
                <a:off x="6604000" y="1735138"/>
                <a:ext cx="77788" cy="238125"/>
              </a:xfrm>
              <a:custGeom>
                <a:avLst/>
                <a:gdLst>
                  <a:gd name="T0" fmla="*/ 2 w 35"/>
                  <a:gd name="T1" fmla="*/ 90 h 108"/>
                  <a:gd name="T2" fmla="*/ 7 w 35"/>
                  <a:gd name="T3" fmla="*/ 107 h 108"/>
                  <a:gd name="T4" fmla="*/ 16 w 35"/>
                  <a:gd name="T5" fmla="*/ 108 h 108"/>
                  <a:gd name="T6" fmla="*/ 26 w 35"/>
                  <a:gd name="T7" fmla="*/ 98 h 108"/>
                  <a:gd name="T8" fmla="*/ 34 w 35"/>
                  <a:gd name="T9" fmla="*/ 26 h 108"/>
                  <a:gd name="T10" fmla="*/ 32 w 35"/>
                  <a:gd name="T11" fmla="*/ 0 h 108"/>
                  <a:gd name="T12" fmla="*/ 16 w 35"/>
                  <a:gd name="T13" fmla="*/ 13 h 108"/>
                  <a:gd name="T14" fmla="*/ 8 w 35"/>
                  <a:gd name="T15" fmla="*/ 18 h 108"/>
                  <a:gd name="T16" fmla="*/ 2 w 35"/>
                  <a:gd name="T17" fmla="*/ 9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108">
                    <a:moveTo>
                      <a:pt x="2" y="90"/>
                    </a:moveTo>
                    <a:cubicBezTo>
                      <a:pt x="0" y="96"/>
                      <a:pt x="2" y="107"/>
                      <a:pt x="7" y="107"/>
                    </a:cubicBezTo>
                    <a:cubicBezTo>
                      <a:pt x="16" y="108"/>
                      <a:pt x="16" y="108"/>
                      <a:pt x="16" y="108"/>
                    </a:cubicBezTo>
                    <a:cubicBezTo>
                      <a:pt x="21" y="108"/>
                      <a:pt x="25" y="104"/>
                      <a:pt x="26" y="98"/>
                    </a:cubicBezTo>
                    <a:cubicBezTo>
                      <a:pt x="27" y="80"/>
                      <a:pt x="34" y="26"/>
                      <a:pt x="34" y="26"/>
                    </a:cubicBezTo>
                    <a:cubicBezTo>
                      <a:pt x="34" y="20"/>
                      <a:pt x="35" y="11"/>
                      <a:pt x="32" y="0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0" y="13"/>
                      <a:pt x="9" y="11"/>
                      <a:pt x="8" y="18"/>
                    </a:cubicBezTo>
                    <a:cubicBezTo>
                      <a:pt x="1" y="58"/>
                      <a:pt x="9" y="66"/>
                      <a:pt x="2" y="90"/>
                    </a:cubicBezTo>
                    <a:close/>
                  </a:path>
                </a:pathLst>
              </a:custGeom>
              <a:solidFill>
                <a:srgbClr val="035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495" tIns="34248" rIns="68495" bIns="34248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9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76" name="Freeform 57"/>
              <p:cNvSpPr>
                <a:spLocks/>
              </p:cNvSpPr>
              <p:nvPr/>
            </p:nvSpPr>
            <p:spPr bwMode="auto">
              <a:xfrm>
                <a:off x="6643687" y="1951038"/>
                <a:ext cx="17463" cy="33338"/>
              </a:xfrm>
              <a:custGeom>
                <a:avLst/>
                <a:gdLst>
                  <a:gd name="T0" fmla="*/ 3 w 8"/>
                  <a:gd name="T1" fmla="*/ 0 h 15"/>
                  <a:gd name="T2" fmla="*/ 8 w 8"/>
                  <a:gd name="T3" fmla="*/ 1 h 15"/>
                  <a:gd name="T4" fmla="*/ 6 w 8"/>
                  <a:gd name="T5" fmla="*/ 12 h 15"/>
                  <a:gd name="T6" fmla="*/ 3 w 8"/>
                  <a:gd name="T7" fmla="*/ 15 h 15"/>
                  <a:gd name="T8" fmla="*/ 0 w 8"/>
                  <a:gd name="T9" fmla="*/ 11 h 15"/>
                  <a:gd name="T10" fmla="*/ 3 w 8"/>
                  <a:gd name="T1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15">
                    <a:moveTo>
                      <a:pt x="3" y="0"/>
                    </a:moveTo>
                    <a:cubicBezTo>
                      <a:pt x="4" y="0"/>
                      <a:pt x="6" y="1"/>
                      <a:pt x="8" y="1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4"/>
                      <a:pt x="4" y="15"/>
                      <a:pt x="3" y="15"/>
                    </a:cubicBezTo>
                    <a:cubicBezTo>
                      <a:pt x="1" y="14"/>
                      <a:pt x="0" y="13"/>
                      <a:pt x="0" y="1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35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495" tIns="34248" rIns="68495" bIns="34248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9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77" name="Freeform 58"/>
              <p:cNvSpPr>
                <a:spLocks/>
              </p:cNvSpPr>
              <p:nvPr/>
            </p:nvSpPr>
            <p:spPr bwMode="auto">
              <a:xfrm>
                <a:off x="6630987" y="1944688"/>
                <a:ext cx="20638" cy="39688"/>
              </a:xfrm>
              <a:custGeom>
                <a:avLst/>
                <a:gdLst>
                  <a:gd name="T0" fmla="*/ 3 w 9"/>
                  <a:gd name="T1" fmla="*/ 0 h 18"/>
                  <a:gd name="T2" fmla="*/ 9 w 9"/>
                  <a:gd name="T3" fmla="*/ 1 h 18"/>
                  <a:gd name="T4" fmla="*/ 6 w 9"/>
                  <a:gd name="T5" fmla="*/ 16 h 18"/>
                  <a:gd name="T6" fmla="*/ 2 w 9"/>
                  <a:gd name="T7" fmla="*/ 18 h 18"/>
                  <a:gd name="T8" fmla="*/ 0 w 9"/>
                  <a:gd name="T9" fmla="*/ 15 h 18"/>
                  <a:gd name="T10" fmla="*/ 3 w 9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18">
                    <a:moveTo>
                      <a:pt x="3" y="0"/>
                    </a:moveTo>
                    <a:cubicBezTo>
                      <a:pt x="5" y="1"/>
                      <a:pt x="7" y="1"/>
                      <a:pt x="9" y="1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5" y="18"/>
                      <a:pt x="4" y="18"/>
                      <a:pt x="2" y="18"/>
                    </a:cubicBezTo>
                    <a:cubicBezTo>
                      <a:pt x="1" y="18"/>
                      <a:pt x="0" y="16"/>
                      <a:pt x="0" y="15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35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495" tIns="34248" rIns="68495" bIns="34248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9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78" name="Freeform 59"/>
              <p:cNvSpPr>
                <a:spLocks/>
              </p:cNvSpPr>
              <p:nvPr/>
            </p:nvSpPr>
            <p:spPr bwMode="auto">
              <a:xfrm>
                <a:off x="6615112" y="1941513"/>
                <a:ext cx="22225" cy="42863"/>
              </a:xfrm>
              <a:custGeom>
                <a:avLst/>
                <a:gdLst>
                  <a:gd name="T0" fmla="*/ 4 w 10"/>
                  <a:gd name="T1" fmla="*/ 0 h 19"/>
                  <a:gd name="T2" fmla="*/ 10 w 10"/>
                  <a:gd name="T3" fmla="*/ 1 h 19"/>
                  <a:gd name="T4" fmla="*/ 6 w 10"/>
                  <a:gd name="T5" fmla="*/ 17 h 19"/>
                  <a:gd name="T6" fmla="*/ 3 w 10"/>
                  <a:gd name="T7" fmla="*/ 19 h 19"/>
                  <a:gd name="T8" fmla="*/ 1 w 10"/>
                  <a:gd name="T9" fmla="*/ 16 h 19"/>
                  <a:gd name="T10" fmla="*/ 4 w 10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19">
                    <a:moveTo>
                      <a:pt x="4" y="0"/>
                    </a:moveTo>
                    <a:cubicBezTo>
                      <a:pt x="6" y="1"/>
                      <a:pt x="8" y="1"/>
                      <a:pt x="10" y="1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9"/>
                      <a:pt x="4" y="19"/>
                      <a:pt x="3" y="19"/>
                    </a:cubicBezTo>
                    <a:cubicBezTo>
                      <a:pt x="1" y="19"/>
                      <a:pt x="0" y="17"/>
                      <a:pt x="1" y="16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35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495" tIns="34248" rIns="68495" bIns="34248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9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79" name="Freeform 60"/>
              <p:cNvSpPr>
                <a:spLocks/>
              </p:cNvSpPr>
              <p:nvPr/>
            </p:nvSpPr>
            <p:spPr bwMode="auto">
              <a:xfrm>
                <a:off x="6602412" y="1939925"/>
                <a:ext cx="20638" cy="41275"/>
              </a:xfrm>
              <a:custGeom>
                <a:avLst/>
                <a:gdLst>
                  <a:gd name="T0" fmla="*/ 4 w 9"/>
                  <a:gd name="T1" fmla="*/ 0 h 19"/>
                  <a:gd name="T2" fmla="*/ 9 w 9"/>
                  <a:gd name="T3" fmla="*/ 1 h 19"/>
                  <a:gd name="T4" fmla="*/ 6 w 9"/>
                  <a:gd name="T5" fmla="*/ 17 h 19"/>
                  <a:gd name="T6" fmla="*/ 3 w 9"/>
                  <a:gd name="T7" fmla="*/ 19 h 19"/>
                  <a:gd name="T8" fmla="*/ 1 w 9"/>
                  <a:gd name="T9" fmla="*/ 16 h 19"/>
                  <a:gd name="T10" fmla="*/ 4 w 9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19">
                    <a:moveTo>
                      <a:pt x="4" y="0"/>
                    </a:moveTo>
                    <a:cubicBezTo>
                      <a:pt x="6" y="0"/>
                      <a:pt x="8" y="1"/>
                      <a:pt x="9" y="1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8"/>
                      <a:pt x="4" y="19"/>
                      <a:pt x="3" y="19"/>
                    </a:cubicBezTo>
                    <a:cubicBezTo>
                      <a:pt x="1" y="19"/>
                      <a:pt x="0" y="17"/>
                      <a:pt x="1" y="16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35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495" tIns="34248" rIns="68495" bIns="34248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9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80" name="Freeform 61"/>
              <p:cNvSpPr>
                <a:spLocks/>
              </p:cNvSpPr>
              <p:nvPr/>
            </p:nvSpPr>
            <p:spPr bwMode="auto">
              <a:xfrm>
                <a:off x="6589712" y="1920875"/>
                <a:ext cx="34925" cy="36513"/>
              </a:xfrm>
              <a:custGeom>
                <a:avLst/>
                <a:gdLst>
                  <a:gd name="T0" fmla="*/ 1 w 16"/>
                  <a:gd name="T1" fmla="*/ 13 h 17"/>
                  <a:gd name="T2" fmla="*/ 2 w 16"/>
                  <a:gd name="T3" fmla="*/ 16 h 17"/>
                  <a:gd name="T4" fmla="*/ 2 w 16"/>
                  <a:gd name="T5" fmla="*/ 16 h 17"/>
                  <a:gd name="T6" fmla="*/ 5 w 16"/>
                  <a:gd name="T7" fmla="*/ 16 h 17"/>
                  <a:gd name="T8" fmla="*/ 15 w 16"/>
                  <a:gd name="T9" fmla="*/ 5 h 17"/>
                  <a:gd name="T10" fmla="*/ 15 w 16"/>
                  <a:gd name="T11" fmla="*/ 1 h 17"/>
                  <a:gd name="T12" fmla="*/ 15 w 16"/>
                  <a:gd name="T13" fmla="*/ 1 h 17"/>
                  <a:gd name="T14" fmla="*/ 11 w 16"/>
                  <a:gd name="T15" fmla="*/ 1 h 17"/>
                  <a:gd name="T16" fmla="*/ 1 w 16"/>
                  <a:gd name="T17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17">
                    <a:moveTo>
                      <a:pt x="1" y="13"/>
                    </a:moveTo>
                    <a:cubicBezTo>
                      <a:pt x="0" y="14"/>
                      <a:pt x="0" y="15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7"/>
                      <a:pt x="4" y="17"/>
                      <a:pt x="5" y="16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6" y="4"/>
                      <a:pt x="16" y="2"/>
                      <a:pt x="15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3" y="0"/>
                      <a:pt x="12" y="0"/>
                      <a:pt x="11" y="1"/>
                    </a:cubicBezTo>
                    <a:lnTo>
                      <a:pt x="1" y="13"/>
                    </a:lnTo>
                    <a:close/>
                  </a:path>
                </a:pathLst>
              </a:custGeom>
              <a:solidFill>
                <a:srgbClr val="035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495" tIns="34248" rIns="68495" bIns="34248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9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81" name="Freeform 62"/>
              <p:cNvSpPr>
                <a:spLocks/>
              </p:cNvSpPr>
              <p:nvPr/>
            </p:nvSpPr>
            <p:spPr bwMode="auto">
              <a:xfrm>
                <a:off x="6253162" y="1538288"/>
                <a:ext cx="184150" cy="214313"/>
              </a:xfrm>
              <a:custGeom>
                <a:avLst/>
                <a:gdLst>
                  <a:gd name="T0" fmla="*/ 28 w 84"/>
                  <a:gd name="T1" fmla="*/ 84 h 97"/>
                  <a:gd name="T2" fmla="*/ 72 w 84"/>
                  <a:gd name="T3" fmla="*/ 26 h 97"/>
                  <a:gd name="T4" fmla="*/ 79 w 84"/>
                  <a:gd name="T5" fmla="*/ 7 h 97"/>
                  <a:gd name="T6" fmla="*/ 76 w 84"/>
                  <a:gd name="T7" fmla="*/ 2 h 97"/>
                  <a:gd name="T8" fmla="*/ 50 w 84"/>
                  <a:gd name="T9" fmla="*/ 9 h 97"/>
                  <a:gd name="T10" fmla="*/ 6 w 84"/>
                  <a:gd name="T11" fmla="*/ 70 h 97"/>
                  <a:gd name="T12" fmla="*/ 8 w 84"/>
                  <a:gd name="T13" fmla="*/ 92 h 97"/>
                  <a:gd name="T14" fmla="*/ 28 w 84"/>
                  <a:gd name="T15" fmla="*/ 84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4" h="97">
                    <a:moveTo>
                      <a:pt x="28" y="84"/>
                    </a:moveTo>
                    <a:cubicBezTo>
                      <a:pt x="39" y="65"/>
                      <a:pt x="72" y="26"/>
                      <a:pt x="72" y="26"/>
                    </a:cubicBezTo>
                    <a:cubicBezTo>
                      <a:pt x="75" y="21"/>
                      <a:pt x="84" y="10"/>
                      <a:pt x="79" y="7"/>
                    </a:cubicBezTo>
                    <a:cubicBezTo>
                      <a:pt x="76" y="2"/>
                      <a:pt x="76" y="2"/>
                      <a:pt x="76" y="2"/>
                    </a:cubicBezTo>
                    <a:cubicBezTo>
                      <a:pt x="62" y="0"/>
                      <a:pt x="54" y="1"/>
                      <a:pt x="50" y="9"/>
                    </a:cubicBezTo>
                    <a:cubicBezTo>
                      <a:pt x="50" y="9"/>
                      <a:pt x="11" y="52"/>
                      <a:pt x="6" y="70"/>
                    </a:cubicBezTo>
                    <a:cubicBezTo>
                      <a:pt x="3" y="79"/>
                      <a:pt x="0" y="88"/>
                      <a:pt x="8" y="92"/>
                    </a:cubicBezTo>
                    <a:cubicBezTo>
                      <a:pt x="13" y="95"/>
                      <a:pt x="21" y="97"/>
                      <a:pt x="28" y="84"/>
                    </a:cubicBezTo>
                    <a:close/>
                  </a:path>
                </a:pathLst>
              </a:custGeom>
              <a:solidFill>
                <a:srgbClr val="035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495" tIns="34248" rIns="68495" bIns="34248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9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82" name="Freeform 63"/>
              <p:cNvSpPr>
                <a:spLocks/>
              </p:cNvSpPr>
              <p:nvPr/>
            </p:nvSpPr>
            <p:spPr bwMode="auto">
              <a:xfrm>
                <a:off x="6381750" y="1538288"/>
                <a:ext cx="71438" cy="323850"/>
              </a:xfrm>
              <a:custGeom>
                <a:avLst/>
                <a:gdLst>
                  <a:gd name="T0" fmla="*/ 0 w 32"/>
                  <a:gd name="T1" fmla="*/ 0 h 147"/>
                  <a:gd name="T2" fmla="*/ 20 w 32"/>
                  <a:gd name="T3" fmla="*/ 0 h 147"/>
                  <a:gd name="T4" fmla="*/ 32 w 32"/>
                  <a:gd name="T5" fmla="*/ 17 h 147"/>
                  <a:gd name="T6" fmla="*/ 32 w 32"/>
                  <a:gd name="T7" fmla="*/ 129 h 147"/>
                  <a:gd name="T8" fmla="*/ 20 w 32"/>
                  <a:gd name="T9" fmla="*/ 147 h 147"/>
                  <a:gd name="T10" fmla="*/ 13 w 32"/>
                  <a:gd name="T11" fmla="*/ 147 h 147"/>
                  <a:gd name="T12" fmla="*/ 0 w 32"/>
                  <a:gd name="T13" fmla="*/ 136 h 147"/>
                  <a:gd name="T14" fmla="*/ 0 w 32"/>
                  <a:gd name="T15" fmla="*/ 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" h="147">
                    <a:moveTo>
                      <a:pt x="0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26" y="0"/>
                      <a:pt x="32" y="7"/>
                      <a:pt x="32" y="17"/>
                    </a:cubicBezTo>
                    <a:cubicBezTo>
                      <a:pt x="32" y="129"/>
                      <a:pt x="32" y="129"/>
                      <a:pt x="32" y="129"/>
                    </a:cubicBezTo>
                    <a:cubicBezTo>
                      <a:pt x="32" y="139"/>
                      <a:pt x="26" y="147"/>
                      <a:pt x="20" y="147"/>
                    </a:cubicBezTo>
                    <a:cubicBezTo>
                      <a:pt x="13" y="147"/>
                      <a:pt x="13" y="147"/>
                      <a:pt x="13" y="147"/>
                    </a:cubicBezTo>
                    <a:cubicBezTo>
                      <a:pt x="6" y="147"/>
                      <a:pt x="0" y="146"/>
                      <a:pt x="0" y="13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9F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495" tIns="34248" rIns="68495" bIns="34248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9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83" name="Rectangle 64"/>
              <p:cNvSpPr>
                <a:spLocks noChangeArrowheads="1"/>
              </p:cNvSpPr>
              <p:nvPr/>
            </p:nvSpPr>
            <p:spPr bwMode="auto">
              <a:xfrm>
                <a:off x="6391275" y="1765300"/>
                <a:ext cx="52388" cy="1746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495" tIns="34248" rIns="68495" bIns="34248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9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84" name="Freeform 65"/>
              <p:cNvSpPr>
                <a:spLocks/>
              </p:cNvSpPr>
              <p:nvPr/>
            </p:nvSpPr>
            <p:spPr bwMode="auto">
              <a:xfrm>
                <a:off x="6532562" y="1538288"/>
                <a:ext cx="68263" cy="323850"/>
              </a:xfrm>
              <a:custGeom>
                <a:avLst/>
                <a:gdLst>
                  <a:gd name="T0" fmla="*/ 31 w 31"/>
                  <a:gd name="T1" fmla="*/ 0 h 147"/>
                  <a:gd name="T2" fmla="*/ 12 w 31"/>
                  <a:gd name="T3" fmla="*/ 0 h 147"/>
                  <a:gd name="T4" fmla="*/ 0 w 31"/>
                  <a:gd name="T5" fmla="*/ 17 h 147"/>
                  <a:gd name="T6" fmla="*/ 0 w 31"/>
                  <a:gd name="T7" fmla="*/ 129 h 147"/>
                  <a:gd name="T8" fmla="*/ 12 w 31"/>
                  <a:gd name="T9" fmla="*/ 147 h 147"/>
                  <a:gd name="T10" fmla="*/ 19 w 31"/>
                  <a:gd name="T11" fmla="*/ 147 h 147"/>
                  <a:gd name="T12" fmla="*/ 31 w 31"/>
                  <a:gd name="T13" fmla="*/ 136 h 147"/>
                  <a:gd name="T14" fmla="*/ 31 w 31"/>
                  <a:gd name="T15" fmla="*/ 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1" h="147">
                    <a:moveTo>
                      <a:pt x="31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7"/>
                      <a:pt x="0" y="17"/>
                    </a:cubicBezTo>
                    <a:cubicBezTo>
                      <a:pt x="0" y="129"/>
                      <a:pt x="0" y="129"/>
                      <a:pt x="0" y="129"/>
                    </a:cubicBezTo>
                    <a:cubicBezTo>
                      <a:pt x="0" y="139"/>
                      <a:pt x="5" y="147"/>
                      <a:pt x="12" y="147"/>
                    </a:cubicBezTo>
                    <a:cubicBezTo>
                      <a:pt x="19" y="147"/>
                      <a:pt x="19" y="147"/>
                      <a:pt x="19" y="147"/>
                    </a:cubicBezTo>
                    <a:cubicBezTo>
                      <a:pt x="26" y="147"/>
                      <a:pt x="31" y="146"/>
                      <a:pt x="31" y="136"/>
                    </a:cubicBez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F39F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495" tIns="34248" rIns="68495" bIns="34248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9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85" name="Rectangle 66"/>
              <p:cNvSpPr>
                <a:spLocks noChangeArrowheads="1"/>
              </p:cNvSpPr>
              <p:nvPr/>
            </p:nvSpPr>
            <p:spPr bwMode="auto">
              <a:xfrm>
                <a:off x="6540500" y="1765300"/>
                <a:ext cx="50800" cy="1746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495" tIns="34248" rIns="68495" bIns="34248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9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86" name="Freeform 67"/>
              <p:cNvSpPr>
                <a:spLocks/>
              </p:cNvSpPr>
              <p:nvPr/>
            </p:nvSpPr>
            <p:spPr bwMode="auto">
              <a:xfrm>
                <a:off x="6227762" y="1512888"/>
                <a:ext cx="20638" cy="25400"/>
              </a:xfrm>
              <a:custGeom>
                <a:avLst/>
                <a:gdLst>
                  <a:gd name="T0" fmla="*/ 8 w 9"/>
                  <a:gd name="T1" fmla="*/ 8 h 12"/>
                  <a:gd name="T2" fmla="*/ 7 w 9"/>
                  <a:gd name="T3" fmla="*/ 12 h 12"/>
                  <a:gd name="T4" fmla="*/ 7 w 9"/>
                  <a:gd name="T5" fmla="*/ 12 h 12"/>
                  <a:gd name="T6" fmla="*/ 3 w 9"/>
                  <a:gd name="T7" fmla="*/ 11 h 12"/>
                  <a:gd name="T8" fmla="*/ 0 w 9"/>
                  <a:gd name="T9" fmla="*/ 4 h 12"/>
                  <a:gd name="T10" fmla="*/ 2 w 9"/>
                  <a:gd name="T11" fmla="*/ 1 h 12"/>
                  <a:gd name="T12" fmla="*/ 2 w 9"/>
                  <a:gd name="T13" fmla="*/ 1 h 12"/>
                  <a:gd name="T14" fmla="*/ 5 w 9"/>
                  <a:gd name="T15" fmla="*/ 2 h 12"/>
                  <a:gd name="T16" fmla="*/ 8 w 9"/>
                  <a:gd name="T17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12">
                    <a:moveTo>
                      <a:pt x="8" y="8"/>
                    </a:moveTo>
                    <a:cubicBezTo>
                      <a:pt x="9" y="9"/>
                      <a:pt x="8" y="11"/>
                      <a:pt x="7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5" y="12"/>
                      <a:pt x="4" y="12"/>
                      <a:pt x="3" y="1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0"/>
                      <a:pt x="5" y="1"/>
                      <a:pt x="5" y="2"/>
                    </a:cubicBezTo>
                    <a:lnTo>
                      <a:pt x="8" y="8"/>
                    </a:lnTo>
                    <a:close/>
                  </a:path>
                </a:pathLst>
              </a:custGeom>
              <a:solidFill>
                <a:srgbClr val="035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495" tIns="34248" rIns="68495" bIns="34248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9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87" name="Freeform 68"/>
              <p:cNvSpPr>
                <a:spLocks/>
              </p:cNvSpPr>
              <p:nvPr/>
            </p:nvSpPr>
            <p:spPr bwMode="auto">
              <a:xfrm>
                <a:off x="6215062" y="1519238"/>
                <a:ext cx="20638" cy="26988"/>
              </a:xfrm>
              <a:custGeom>
                <a:avLst/>
                <a:gdLst>
                  <a:gd name="T0" fmla="*/ 8 w 9"/>
                  <a:gd name="T1" fmla="*/ 8 h 12"/>
                  <a:gd name="T2" fmla="*/ 7 w 9"/>
                  <a:gd name="T3" fmla="*/ 11 h 12"/>
                  <a:gd name="T4" fmla="*/ 7 w 9"/>
                  <a:gd name="T5" fmla="*/ 11 h 12"/>
                  <a:gd name="T6" fmla="*/ 3 w 9"/>
                  <a:gd name="T7" fmla="*/ 10 h 12"/>
                  <a:gd name="T8" fmla="*/ 1 w 9"/>
                  <a:gd name="T9" fmla="*/ 4 h 12"/>
                  <a:gd name="T10" fmla="*/ 2 w 9"/>
                  <a:gd name="T11" fmla="*/ 0 h 12"/>
                  <a:gd name="T12" fmla="*/ 2 w 9"/>
                  <a:gd name="T13" fmla="*/ 0 h 12"/>
                  <a:gd name="T14" fmla="*/ 6 w 9"/>
                  <a:gd name="T15" fmla="*/ 2 h 12"/>
                  <a:gd name="T16" fmla="*/ 8 w 9"/>
                  <a:gd name="T17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12">
                    <a:moveTo>
                      <a:pt x="8" y="8"/>
                    </a:moveTo>
                    <a:cubicBezTo>
                      <a:pt x="9" y="9"/>
                      <a:pt x="8" y="11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12"/>
                      <a:pt x="4" y="11"/>
                      <a:pt x="3" y="10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2"/>
                      <a:pt x="1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4" y="0"/>
                      <a:pt x="5" y="0"/>
                      <a:pt x="6" y="2"/>
                    </a:cubicBezTo>
                    <a:lnTo>
                      <a:pt x="8" y="8"/>
                    </a:lnTo>
                    <a:close/>
                  </a:path>
                </a:pathLst>
              </a:custGeom>
              <a:solidFill>
                <a:srgbClr val="035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495" tIns="34248" rIns="68495" bIns="34248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9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88" name="Freeform 69"/>
              <p:cNvSpPr>
                <a:spLocks/>
              </p:cNvSpPr>
              <p:nvPr/>
            </p:nvSpPr>
            <p:spPr bwMode="auto">
              <a:xfrm>
                <a:off x="6203950" y="1525588"/>
                <a:ext cx="17463" cy="23813"/>
              </a:xfrm>
              <a:custGeom>
                <a:avLst/>
                <a:gdLst>
                  <a:gd name="T0" fmla="*/ 8 w 8"/>
                  <a:gd name="T1" fmla="*/ 8 h 11"/>
                  <a:gd name="T2" fmla="*/ 6 w 8"/>
                  <a:gd name="T3" fmla="*/ 11 h 11"/>
                  <a:gd name="T4" fmla="*/ 6 w 8"/>
                  <a:gd name="T5" fmla="*/ 11 h 11"/>
                  <a:gd name="T6" fmla="*/ 3 w 8"/>
                  <a:gd name="T7" fmla="*/ 10 h 11"/>
                  <a:gd name="T8" fmla="*/ 1 w 8"/>
                  <a:gd name="T9" fmla="*/ 4 h 11"/>
                  <a:gd name="T10" fmla="*/ 2 w 8"/>
                  <a:gd name="T11" fmla="*/ 1 h 11"/>
                  <a:gd name="T12" fmla="*/ 2 w 8"/>
                  <a:gd name="T13" fmla="*/ 1 h 11"/>
                  <a:gd name="T14" fmla="*/ 5 w 8"/>
                  <a:gd name="T15" fmla="*/ 2 h 11"/>
                  <a:gd name="T16" fmla="*/ 8 w 8"/>
                  <a:gd name="T17" fmla="*/ 8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11">
                    <a:moveTo>
                      <a:pt x="8" y="8"/>
                    </a:moveTo>
                    <a:cubicBezTo>
                      <a:pt x="8" y="9"/>
                      <a:pt x="8" y="10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1"/>
                      <a:pt x="3" y="11"/>
                      <a:pt x="3" y="10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3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0"/>
                      <a:pt x="5" y="1"/>
                      <a:pt x="5" y="2"/>
                    </a:cubicBezTo>
                    <a:lnTo>
                      <a:pt x="8" y="8"/>
                    </a:lnTo>
                    <a:close/>
                  </a:path>
                </a:pathLst>
              </a:custGeom>
              <a:solidFill>
                <a:srgbClr val="035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495" tIns="34248" rIns="68495" bIns="34248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9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89" name="Freeform 70"/>
              <p:cNvSpPr>
                <a:spLocks/>
              </p:cNvSpPr>
              <p:nvPr/>
            </p:nvSpPr>
            <p:spPr bwMode="auto">
              <a:xfrm>
                <a:off x="6192837" y="1531938"/>
                <a:ext cx="17463" cy="22225"/>
              </a:xfrm>
              <a:custGeom>
                <a:avLst/>
                <a:gdLst>
                  <a:gd name="T0" fmla="*/ 7 w 8"/>
                  <a:gd name="T1" fmla="*/ 7 h 10"/>
                  <a:gd name="T2" fmla="*/ 6 w 8"/>
                  <a:gd name="T3" fmla="*/ 10 h 10"/>
                  <a:gd name="T4" fmla="*/ 6 w 8"/>
                  <a:gd name="T5" fmla="*/ 10 h 10"/>
                  <a:gd name="T6" fmla="*/ 3 w 8"/>
                  <a:gd name="T7" fmla="*/ 9 h 10"/>
                  <a:gd name="T8" fmla="*/ 0 w 8"/>
                  <a:gd name="T9" fmla="*/ 3 h 10"/>
                  <a:gd name="T10" fmla="*/ 2 w 8"/>
                  <a:gd name="T11" fmla="*/ 0 h 10"/>
                  <a:gd name="T12" fmla="*/ 2 w 8"/>
                  <a:gd name="T13" fmla="*/ 0 h 10"/>
                  <a:gd name="T14" fmla="*/ 5 w 8"/>
                  <a:gd name="T15" fmla="*/ 1 h 10"/>
                  <a:gd name="T16" fmla="*/ 7 w 8"/>
                  <a:gd name="T17" fmla="*/ 7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10">
                    <a:moveTo>
                      <a:pt x="7" y="7"/>
                    </a:moveTo>
                    <a:cubicBezTo>
                      <a:pt x="8" y="8"/>
                      <a:pt x="7" y="9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10"/>
                      <a:pt x="3" y="10"/>
                      <a:pt x="3" y="9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1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5" y="0"/>
                      <a:pt x="5" y="1"/>
                    </a:cubicBez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035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495" tIns="34248" rIns="68495" bIns="34248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9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sp>
          <p:nvSpPr>
            <p:cNvPr id="449" name="Rectangle 71"/>
            <p:cNvSpPr>
              <a:spLocks noChangeArrowheads="1"/>
            </p:cNvSpPr>
            <p:nvPr/>
          </p:nvSpPr>
          <p:spPr bwMode="auto">
            <a:xfrm>
              <a:off x="7251596" y="-1992202"/>
              <a:ext cx="1059288" cy="1848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4960"/>
              <a:r>
                <a:rPr lang="pt-BR" altLang="pt-BR" sz="900" b="1" dirty="0">
                  <a:solidFill>
                    <a:srgbClr val="01010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REPARAÇÃO</a:t>
              </a:r>
              <a:endParaRPr lang="pt-BR" altLang="pt-BR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grpSp>
          <p:nvGrpSpPr>
            <p:cNvPr id="437" name="Group 436"/>
            <p:cNvGrpSpPr/>
            <p:nvPr/>
          </p:nvGrpSpPr>
          <p:grpSpPr>
            <a:xfrm>
              <a:off x="7274555" y="-1515275"/>
              <a:ext cx="890632" cy="891742"/>
              <a:chOff x="5845175" y="3194050"/>
              <a:chExt cx="1274763" cy="1276350"/>
            </a:xfrm>
          </p:grpSpPr>
          <p:sp>
            <p:nvSpPr>
              <p:cNvPr id="439" name="Rectangle 74"/>
              <p:cNvSpPr>
                <a:spLocks noChangeArrowheads="1"/>
              </p:cNvSpPr>
              <p:nvPr/>
            </p:nvSpPr>
            <p:spPr bwMode="auto">
              <a:xfrm>
                <a:off x="5845175" y="3194050"/>
                <a:ext cx="1274763" cy="1276350"/>
              </a:xfrm>
              <a:prstGeom prst="rect">
                <a:avLst/>
              </a:prstGeom>
              <a:solidFill>
                <a:srgbClr val="27C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495" tIns="34248" rIns="68495" bIns="34248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9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40" name="Freeform 75"/>
              <p:cNvSpPr>
                <a:spLocks/>
              </p:cNvSpPr>
              <p:nvPr/>
            </p:nvSpPr>
            <p:spPr bwMode="auto">
              <a:xfrm>
                <a:off x="6342062" y="3308350"/>
                <a:ext cx="341313" cy="627063"/>
              </a:xfrm>
              <a:custGeom>
                <a:avLst/>
                <a:gdLst>
                  <a:gd name="T0" fmla="*/ 107 w 155"/>
                  <a:gd name="T1" fmla="*/ 284 h 284"/>
                  <a:gd name="T2" fmla="*/ 23 w 155"/>
                  <a:gd name="T3" fmla="*/ 284 h 284"/>
                  <a:gd name="T4" fmla="*/ 0 w 155"/>
                  <a:gd name="T5" fmla="*/ 58 h 284"/>
                  <a:gd name="T6" fmla="*/ 6 w 155"/>
                  <a:gd name="T7" fmla="*/ 44 h 284"/>
                  <a:gd name="T8" fmla="*/ 32 w 155"/>
                  <a:gd name="T9" fmla="*/ 21 h 284"/>
                  <a:gd name="T10" fmla="*/ 47 w 155"/>
                  <a:gd name="T11" fmla="*/ 17 h 284"/>
                  <a:gd name="T12" fmla="*/ 74 w 155"/>
                  <a:gd name="T13" fmla="*/ 23 h 284"/>
                  <a:gd name="T14" fmla="*/ 89 w 155"/>
                  <a:gd name="T15" fmla="*/ 19 h 284"/>
                  <a:gd name="T16" fmla="*/ 103 w 155"/>
                  <a:gd name="T17" fmla="*/ 6 h 284"/>
                  <a:gd name="T18" fmla="*/ 124 w 155"/>
                  <a:gd name="T19" fmla="*/ 4 h 284"/>
                  <a:gd name="T20" fmla="*/ 147 w 155"/>
                  <a:gd name="T21" fmla="*/ 19 h 284"/>
                  <a:gd name="T22" fmla="*/ 154 w 155"/>
                  <a:gd name="T23" fmla="*/ 36 h 284"/>
                  <a:gd name="T24" fmla="*/ 107 w 155"/>
                  <a:gd name="T25" fmla="*/ 284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5" h="284">
                    <a:moveTo>
                      <a:pt x="107" y="284"/>
                    </a:moveTo>
                    <a:cubicBezTo>
                      <a:pt x="23" y="284"/>
                      <a:pt x="23" y="284"/>
                      <a:pt x="23" y="284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3"/>
                      <a:pt x="2" y="48"/>
                      <a:pt x="6" y="44"/>
                    </a:cubicBezTo>
                    <a:cubicBezTo>
                      <a:pt x="32" y="21"/>
                      <a:pt x="32" y="21"/>
                      <a:pt x="32" y="21"/>
                    </a:cubicBezTo>
                    <a:cubicBezTo>
                      <a:pt x="36" y="17"/>
                      <a:pt x="42" y="15"/>
                      <a:pt x="47" y="17"/>
                    </a:cubicBezTo>
                    <a:cubicBezTo>
                      <a:pt x="74" y="23"/>
                      <a:pt x="74" y="23"/>
                      <a:pt x="74" y="23"/>
                    </a:cubicBezTo>
                    <a:cubicBezTo>
                      <a:pt x="79" y="24"/>
                      <a:pt x="85" y="23"/>
                      <a:pt x="89" y="19"/>
                    </a:cubicBezTo>
                    <a:cubicBezTo>
                      <a:pt x="103" y="6"/>
                      <a:pt x="103" y="6"/>
                      <a:pt x="103" y="6"/>
                    </a:cubicBezTo>
                    <a:cubicBezTo>
                      <a:pt x="109" y="1"/>
                      <a:pt x="117" y="0"/>
                      <a:pt x="124" y="4"/>
                    </a:cubicBezTo>
                    <a:cubicBezTo>
                      <a:pt x="147" y="19"/>
                      <a:pt x="147" y="19"/>
                      <a:pt x="147" y="19"/>
                    </a:cubicBezTo>
                    <a:cubicBezTo>
                      <a:pt x="152" y="23"/>
                      <a:pt x="155" y="30"/>
                      <a:pt x="154" y="36"/>
                    </a:cubicBezTo>
                    <a:lnTo>
                      <a:pt x="107" y="284"/>
                    </a:lnTo>
                    <a:close/>
                  </a:path>
                </a:pathLst>
              </a:custGeom>
              <a:solidFill>
                <a:srgbClr val="0669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495" tIns="34248" rIns="68495" bIns="34248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9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41" name="Oval 76"/>
              <p:cNvSpPr>
                <a:spLocks noChangeArrowheads="1"/>
              </p:cNvSpPr>
              <p:nvPr/>
            </p:nvSpPr>
            <p:spPr bwMode="auto">
              <a:xfrm>
                <a:off x="6191250" y="3697288"/>
                <a:ext cx="587375" cy="655638"/>
              </a:xfrm>
              <a:prstGeom prst="ellipse">
                <a:avLst/>
              </a:prstGeom>
              <a:solidFill>
                <a:srgbClr val="0669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495" tIns="34248" rIns="68495" bIns="34248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9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42" name="Freeform 77"/>
              <p:cNvSpPr>
                <a:spLocks/>
              </p:cNvSpPr>
              <p:nvPr/>
            </p:nvSpPr>
            <p:spPr bwMode="auto">
              <a:xfrm>
                <a:off x="6477000" y="3484563"/>
                <a:ext cx="328613" cy="371475"/>
              </a:xfrm>
              <a:custGeom>
                <a:avLst/>
                <a:gdLst>
                  <a:gd name="T0" fmla="*/ 149 w 149"/>
                  <a:gd name="T1" fmla="*/ 68 h 168"/>
                  <a:gd name="T2" fmla="*/ 127 w 149"/>
                  <a:gd name="T3" fmla="*/ 42 h 168"/>
                  <a:gd name="T4" fmla="*/ 132 w 149"/>
                  <a:gd name="T5" fmla="*/ 27 h 168"/>
                  <a:gd name="T6" fmla="*/ 106 w 149"/>
                  <a:gd name="T7" fmla="*/ 0 h 168"/>
                  <a:gd name="T8" fmla="*/ 27 w 149"/>
                  <a:gd name="T9" fmla="*/ 0 h 168"/>
                  <a:gd name="T10" fmla="*/ 0 w 149"/>
                  <a:gd name="T11" fmla="*/ 27 h 168"/>
                  <a:gd name="T12" fmla="*/ 10 w 149"/>
                  <a:gd name="T13" fmla="*/ 48 h 168"/>
                  <a:gd name="T14" fmla="*/ 0 w 149"/>
                  <a:gd name="T15" fmla="*/ 68 h 168"/>
                  <a:gd name="T16" fmla="*/ 10 w 149"/>
                  <a:gd name="T17" fmla="*/ 89 h 168"/>
                  <a:gd name="T18" fmla="*/ 0 w 149"/>
                  <a:gd name="T19" fmla="*/ 110 h 168"/>
                  <a:gd name="T20" fmla="*/ 12 w 149"/>
                  <a:gd name="T21" fmla="*/ 132 h 168"/>
                  <a:gd name="T22" fmla="*/ 5 w 149"/>
                  <a:gd name="T23" fmla="*/ 147 h 168"/>
                  <a:gd name="T24" fmla="*/ 27 w 149"/>
                  <a:gd name="T25" fmla="*/ 168 h 168"/>
                  <a:gd name="T26" fmla="*/ 97 w 149"/>
                  <a:gd name="T27" fmla="*/ 168 h 168"/>
                  <a:gd name="T28" fmla="*/ 118 w 149"/>
                  <a:gd name="T29" fmla="*/ 147 h 168"/>
                  <a:gd name="T30" fmla="*/ 115 w 149"/>
                  <a:gd name="T31" fmla="*/ 135 h 168"/>
                  <a:gd name="T32" fmla="*/ 132 w 149"/>
                  <a:gd name="T33" fmla="*/ 110 h 168"/>
                  <a:gd name="T34" fmla="*/ 127 w 149"/>
                  <a:gd name="T35" fmla="*/ 95 h 168"/>
                  <a:gd name="T36" fmla="*/ 149 w 149"/>
                  <a:gd name="T37" fmla="*/ 68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9" h="168">
                    <a:moveTo>
                      <a:pt x="149" y="68"/>
                    </a:moveTo>
                    <a:cubicBezTo>
                      <a:pt x="149" y="55"/>
                      <a:pt x="140" y="44"/>
                      <a:pt x="127" y="42"/>
                    </a:cubicBezTo>
                    <a:cubicBezTo>
                      <a:pt x="130" y="38"/>
                      <a:pt x="132" y="33"/>
                      <a:pt x="132" y="27"/>
                    </a:cubicBezTo>
                    <a:cubicBezTo>
                      <a:pt x="132" y="12"/>
                      <a:pt x="120" y="0"/>
                      <a:pt x="106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12" y="0"/>
                      <a:pt x="0" y="12"/>
                      <a:pt x="0" y="27"/>
                    </a:cubicBezTo>
                    <a:cubicBezTo>
                      <a:pt x="0" y="35"/>
                      <a:pt x="4" y="43"/>
                      <a:pt x="10" y="48"/>
                    </a:cubicBezTo>
                    <a:cubicBezTo>
                      <a:pt x="4" y="52"/>
                      <a:pt x="0" y="60"/>
                      <a:pt x="0" y="68"/>
                    </a:cubicBezTo>
                    <a:cubicBezTo>
                      <a:pt x="0" y="77"/>
                      <a:pt x="4" y="84"/>
                      <a:pt x="10" y="89"/>
                    </a:cubicBezTo>
                    <a:cubicBezTo>
                      <a:pt x="4" y="94"/>
                      <a:pt x="0" y="101"/>
                      <a:pt x="0" y="110"/>
                    </a:cubicBezTo>
                    <a:cubicBezTo>
                      <a:pt x="0" y="119"/>
                      <a:pt x="5" y="127"/>
                      <a:pt x="12" y="132"/>
                    </a:cubicBezTo>
                    <a:cubicBezTo>
                      <a:pt x="8" y="136"/>
                      <a:pt x="5" y="141"/>
                      <a:pt x="5" y="147"/>
                    </a:cubicBezTo>
                    <a:cubicBezTo>
                      <a:pt x="5" y="159"/>
                      <a:pt x="15" y="168"/>
                      <a:pt x="27" y="168"/>
                    </a:cubicBezTo>
                    <a:cubicBezTo>
                      <a:pt x="97" y="168"/>
                      <a:pt x="97" y="168"/>
                      <a:pt x="97" y="168"/>
                    </a:cubicBezTo>
                    <a:cubicBezTo>
                      <a:pt x="109" y="168"/>
                      <a:pt x="118" y="159"/>
                      <a:pt x="118" y="147"/>
                    </a:cubicBezTo>
                    <a:cubicBezTo>
                      <a:pt x="118" y="142"/>
                      <a:pt x="117" y="138"/>
                      <a:pt x="115" y="135"/>
                    </a:cubicBezTo>
                    <a:cubicBezTo>
                      <a:pt x="125" y="131"/>
                      <a:pt x="132" y="121"/>
                      <a:pt x="132" y="110"/>
                    </a:cubicBezTo>
                    <a:cubicBezTo>
                      <a:pt x="132" y="104"/>
                      <a:pt x="130" y="99"/>
                      <a:pt x="127" y="95"/>
                    </a:cubicBezTo>
                    <a:cubicBezTo>
                      <a:pt x="140" y="92"/>
                      <a:pt x="149" y="81"/>
                      <a:pt x="149" y="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495" tIns="34248" rIns="68495" bIns="34248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9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43" name="Freeform 78"/>
              <p:cNvSpPr>
                <a:spLocks/>
              </p:cNvSpPr>
              <p:nvPr/>
            </p:nvSpPr>
            <p:spPr bwMode="auto">
              <a:xfrm>
                <a:off x="6224587" y="3484563"/>
                <a:ext cx="406400" cy="371475"/>
              </a:xfrm>
              <a:custGeom>
                <a:avLst/>
                <a:gdLst>
                  <a:gd name="T0" fmla="*/ 111 w 185"/>
                  <a:gd name="T1" fmla="*/ 0 h 168"/>
                  <a:gd name="T2" fmla="*/ 25 w 185"/>
                  <a:gd name="T3" fmla="*/ 20 h 168"/>
                  <a:gd name="T4" fmla="*/ 0 w 185"/>
                  <a:gd name="T5" fmla="*/ 33 h 168"/>
                  <a:gd name="T6" fmla="*/ 0 w 185"/>
                  <a:gd name="T7" fmla="*/ 140 h 168"/>
                  <a:gd name="T8" fmla="*/ 31 w 185"/>
                  <a:gd name="T9" fmla="*/ 153 h 168"/>
                  <a:gd name="T10" fmla="*/ 101 w 185"/>
                  <a:gd name="T11" fmla="*/ 168 h 168"/>
                  <a:gd name="T12" fmla="*/ 184 w 185"/>
                  <a:gd name="T13" fmla="*/ 168 h 168"/>
                  <a:gd name="T14" fmla="*/ 185 w 185"/>
                  <a:gd name="T15" fmla="*/ 0 h 168"/>
                  <a:gd name="T16" fmla="*/ 111 w 185"/>
                  <a:gd name="T17" fmla="*/ 0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5" h="168">
                    <a:moveTo>
                      <a:pt x="111" y="0"/>
                    </a:moveTo>
                    <a:cubicBezTo>
                      <a:pt x="81" y="0"/>
                      <a:pt x="51" y="7"/>
                      <a:pt x="25" y="20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140"/>
                      <a:pt x="0" y="140"/>
                      <a:pt x="0" y="140"/>
                    </a:cubicBezTo>
                    <a:cubicBezTo>
                      <a:pt x="31" y="153"/>
                      <a:pt x="31" y="153"/>
                      <a:pt x="31" y="153"/>
                    </a:cubicBezTo>
                    <a:cubicBezTo>
                      <a:pt x="54" y="161"/>
                      <a:pt x="77" y="168"/>
                      <a:pt x="101" y="168"/>
                    </a:cubicBezTo>
                    <a:cubicBezTo>
                      <a:pt x="184" y="168"/>
                      <a:pt x="184" y="168"/>
                      <a:pt x="184" y="168"/>
                    </a:cubicBezTo>
                    <a:cubicBezTo>
                      <a:pt x="185" y="0"/>
                      <a:pt x="185" y="0"/>
                      <a:pt x="185" y="0"/>
                    </a:cubicBezTo>
                    <a:lnTo>
                      <a:pt x="11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495" tIns="34248" rIns="68495" bIns="34248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9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44" name="Freeform 79"/>
              <p:cNvSpPr>
                <a:spLocks/>
              </p:cNvSpPr>
              <p:nvPr/>
            </p:nvSpPr>
            <p:spPr bwMode="auto">
              <a:xfrm>
                <a:off x="6159500" y="3529013"/>
                <a:ext cx="65088" cy="295275"/>
              </a:xfrm>
              <a:custGeom>
                <a:avLst/>
                <a:gdLst>
                  <a:gd name="T0" fmla="*/ 29 w 29"/>
                  <a:gd name="T1" fmla="*/ 117 h 134"/>
                  <a:gd name="T2" fmla="*/ 12 w 29"/>
                  <a:gd name="T3" fmla="*/ 134 h 134"/>
                  <a:gd name="T4" fmla="*/ 0 w 29"/>
                  <a:gd name="T5" fmla="*/ 134 h 134"/>
                  <a:gd name="T6" fmla="*/ 0 w 29"/>
                  <a:gd name="T7" fmla="*/ 0 h 134"/>
                  <a:gd name="T8" fmla="*/ 12 w 29"/>
                  <a:gd name="T9" fmla="*/ 0 h 134"/>
                  <a:gd name="T10" fmla="*/ 29 w 29"/>
                  <a:gd name="T11" fmla="*/ 17 h 134"/>
                  <a:gd name="T12" fmla="*/ 29 w 29"/>
                  <a:gd name="T13" fmla="*/ 11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134">
                    <a:moveTo>
                      <a:pt x="29" y="117"/>
                    </a:moveTo>
                    <a:cubicBezTo>
                      <a:pt x="29" y="126"/>
                      <a:pt x="21" y="134"/>
                      <a:pt x="12" y="134"/>
                    </a:cubicBezTo>
                    <a:cubicBezTo>
                      <a:pt x="0" y="134"/>
                      <a:pt x="0" y="134"/>
                      <a:pt x="0" y="13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21" y="0"/>
                      <a:pt x="29" y="8"/>
                      <a:pt x="29" y="17"/>
                    </a:cubicBezTo>
                    <a:lnTo>
                      <a:pt x="29" y="11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495" tIns="34248" rIns="68495" bIns="34248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9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45" name="Oval 80"/>
              <p:cNvSpPr>
                <a:spLocks noChangeArrowheads="1"/>
              </p:cNvSpPr>
              <p:nvPr/>
            </p:nvSpPr>
            <p:spPr bwMode="auto">
              <a:xfrm>
                <a:off x="6367462" y="3935413"/>
                <a:ext cx="241300" cy="241300"/>
              </a:xfrm>
              <a:prstGeom prst="ellipse">
                <a:avLst/>
              </a:prstGeom>
              <a:solidFill>
                <a:srgbClr val="F39F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495" tIns="34248" rIns="68495" bIns="34248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9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46" name="Oval 81"/>
              <p:cNvSpPr>
                <a:spLocks noChangeArrowheads="1"/>
              </p:cNvSpPr>
              <p:nvPr/>
            </p:nvSpPr>
            <p:spPr bwMode="auto">
              <a:xfrm>
                <a:off x="6392862" y="3959225"/>
                <a:ext cx="192088" cy="193675"/>
              </a:xfrm>
              <a:prstGeom prst="ellipse">
                <a:avLst/>
              </a:prstGeom>
              <a:solidFill>
                <a:srgbClr val="EFD4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495" tIns="34248" rIns="68495" bIns="34248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9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47" name="Freeform 82"/>
              <p:cNvSpPr>
                <a:spLocks/>
              </p:cNvSpPr>
              <p:nvPr/>
            </p:nvSpPr>
            <p:spPr bwMode="auto">
              <a:xfrm>
                <a:off x="6446837" y="3978275"/>
                <a:ext cx="85725" cy="155575"/>
              </a:xfrm>
              <a:custGeom>
                <a:avLst/>
                <a:gdLst>
                  <a:gd name="T0" fmla="*/ 15 w 39"/>
                  <a:gd name="T1" fmla="*/ 70 h 70"/>
                  <a:gd name="T2" fmla="*/ 15 w 39"/>
                  <a:gd name="T3" fmla="*/ 62 h 70"/>
                  <a:gd name="T4" fmla="*/ 0 w 39"/>
                  <a:gd name="T5" fmla="*/ 58 h 70"/>
                  <a:gd name="T6" fmla="*/ 3 w 39"/>
                  <a:gd name="T7" fmla="*/ 48 h 70"/>
                  <a:gd name="T8" fmla="*/ 17 w 39"/>
                  <a:gd name="T9" fmla="*/ 52 h 70"/>
                  <a:gd name="T10" fmla="*/ 25 w 39"/>
                  <a:gd name="T11" fmla="*/ 47 h 70"/>
                  <a:gd name="T12" fmla="*/ 16 w 39"/>
                  <a:gd name="T13" fmla="*/ 39 h 70"/>
                  <a:gd name="T14" fmla="*/ 1 w 39"/>
                  <a:gd name="T15" fmla="*/ 23 h 70"/>
                  <a:gd name="T16" fmla="*/ 15 w 39"/>
                  <a:gd name="T17" fmla="*/ 8 h 70"/>
                  <a:gd name="T18" fmla="*/ 15 w 39"/>
                  <a:gd name="T19" fmla="*/ 0 h 70"/>
                  <a:gd name="T20" fmla="*/ 24 w 39"/>
                  <a:gd name="T21" fmla="*/ 0 h 70"/>
                  <a:gd name="T22" fmla="*/ 24 w 39"/>
                  <a:gd name="T23" fmla="*/ 7 h 70"/>
                  <a:gd name="T24" fmla="*/ 36 w 39"/>
                  <a:gd name="T25" fmla="*/ 10 h 70"/>
                  <a:gd name="T26" fmla="*/ 34 w 39"/>
                  <a:gd name="T27" fmla="*/ 20 h 70"/>
                  <a:gd name="T28" fmla="*/ 21 w 39"/>
                  <a:gd name="T29" fmla="*/ 17 h 70"/>
                  <a:gd name="T30" fmla="*/ 14 w 39"/>
                  <a:gd name="T31" fmla="*/ 22 h 70"/>
                  <a:gd name="T32" fmla="*/ 24 w 39"/>
                  <a:gd name="T33" fmla="*/ 29 h 70"/>
                  <a:gd name="T34" fmla="*/ 39 w 39"/>
                  <a:gd name="T35" fmla="*/ 45 h 70"/>
                  <a:gd name="T36" fmla="*/ 23 w 39"/>
                  <a:gd name="T37" fmla="*/ 61 h 70"/>
                  <a:gd name="T38" fmla="*/ 23 w 39"/>
                  <a:gd name="T39" fmla="*/ 70 h 70"/>
                  <a:gd name="T40" fmla="*/ 15 w 39"/>
                  <a:gd name="T41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9" h="70">
                    <a:moveTo>
                      <a:pt x="15" y="70"/>
                    </a:moveTo>
                    <a:cubicBezTo>
                      <a:pt x="15" y="62"/>
                      <a:pt x="15" y="62"/>
                      <a:pt x="15" y="62"/>
                    </a:cubicBezTo>
                    <a:cubicBezTo>
                      <a:pt x="9" y="62"/>
                      <a:pt x="3" y="60"/>
                      <a:pt x="0" y="5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6" y="50"/>
                      <a:pt x="11" y="52"/>
                      <a:pt x="17" y="52"/>
                    </a:cubicBezTo>
                    <a:cubicBezTo>
                      <a:pt x="22" y="52"/>
                      <a:pt x="25" y="50"/>
                      <a:pt x="25" y="47"/>
                    </a:cubicBezTo>
                    <a:cubicBezTo>
                      <a:pt x="25" y="43"/>
                      <a:pt x="23" y="41"/>
                      <a:pt x="16" y="39"/>
                    </a:cubicBezTo>
                    <a:cubicBezTo>
                      <a:pt x="7" y="36"/>
                      <a:pt x="1" y="32"/>
                      <a:pt x="1" y="23"/>
                    </a:cubicBezTo>
                    <a:cubicBezTo>
                      <a:pt x="1" y="16"/>
                      <a:pt x="6" y="10"/>
                      <a:pt x="15" y="8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9" y="8"/>
                      <a:pt x="33" y="9"/>
                      <a:pt x="36" y="10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1" y="19"/>
                      <a:pt x="27" y="17"/>
                      <a:pt x="21" y="17"/>
                    </a:cubicBezTo>
                    <a:cubicBezTo>
                      <a:pt x="16" y="17"/>
                      <a:pt x="14" y="19"/>
                      <a:pt x="14" y="22"/>
                    </a:cubicBezTo>
                    <a:cubicBezTo>
                      <a:pt x="14" y="25"/>
                      <a:pt x="17" y="26"/>
                      <a:pt x="24" y="29"/>
                    </a:cubicBezTo>
                    <a:cubicBezTo>
                      <a:pt x="34" y="33"/>
                      <a:pt x="39" y="38"/>
                      <a:pt x="39" y="45"/>
                    </a:cubicBezTo>
                    <a:cubicBezTo>
                      <a:pt x="39" y="53"/>
                      <a:pt x="33" y="60"/>
                      <a:pt x="23" y="61"/>
                    </a:cubicBezTo>
                    <a:cubicBezTo>
                      <a:pt x="23" y="70"/>
                      <a:pt x="23" y="70"/>
                      <a:pt x="23" y="70"/>
                    </a:cubicBezTo>
                    <a:lnTo>
                      <a:pt x="15" y="70"/>
                    </a:lnTo>
                    <a:close/>
                  </a:path>
                </a:pathLst>
              </a:custGeom>
              <a:solidFill>
                <a:srgbClr val="F39F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495" tIns="34248" rIns="68495" bIns="34248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9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sp>
          <p:nvSpPr>
            <p:cNvPr id="438" name="Rectangle 83"/>
            <p:cNvSpPr>
              <a:spLocks noChangeArrowheads="1"/>
            </p:cNvSpPr>
            <p:nvPr/>
          </p:nvSpPr>
          <p:spPr bwMode="auto">
            <a:xfrm>
              <a:off x="7119999" y="-576949"/>
              <a:ext cx="1326784" cy="1848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4960"/>
              <a:r>
                <a:rPr lang="pt-BR" altLang="pt-BR" sz="900" b="1" dirty="0">
                  <a:solidFill>
                    <a:srgbClr val="01010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COMPENSAÇÃO</a:t>
              </a:r>
              <a:endParaRPr lang="pt-BR" altLang="pt-BR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491" name="Group 490"/>
          <p:cNvGrpSpPr/>
          <p:nvPr/>
        </p:nvGrpSpPr>
        <p:grpSpPr>
          <a:xfrm>
            <a:off x="5685515" y="2267324"/>
            <a:ext cx="2571850" cy="803570"/>
            <a:chOff x="8738177" y="1411519"/>
            <a:chExt cx="3433367" cy="1072751"/>
          </a:xfrm>
        </p:grpSpPr>
        <p:sp>
          <p:nvSpPr>
            <p:cNvPr id="493" name="Rectangle 84"/>
            <p:cNvSpPr>
              <a:spLocks noChangeArrowheads="1"/>
            </p:cNvSpPr>
            <p:nvPr/>
          </p:nvSpPr>
          <p:spPr bwMode="auto">
            <a:xfrm>
              <a:off x="8738177" y="2299377"/>
              <a:ext cx="3433367" cy="1848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0" algn="ctr"/>
              <a:r>
                <a:rPr lang="pt-BR" altLang="pt-BR" sz="900" b="1" dirty="0">
                  <a:solidFill>
                    <a:srgbClr val="2F369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[</a:t>
              </a:r>
              <a:r>
                <a:rPr lang="pt-BR" altLang="pt-BR" sz="9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INÍCIO DE ATUAÇÃO AGOSTO/2016</a:t>
              </a:r>
              <a:r>
                <a:rPr lang="pt-BR" altLang="pt-BR" sz="900" b="1" dirty="0">
                  <a:solidFill>
                    <a:srgbClr val="2F369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]</a:t>
              </a:r>
            </a:p>
          </p:txBody>
        </p:sp>
        <p:grpSp>
          <p:nvGrpSpPr>
            <p:cNvPr id="494" name="Group 493"/>
            <p:cNvGrpSpPr/>
            <p:nvPr/>
          </p:nvGrpSpPr>
          <p:grpSpPr>
            <a:xfrm>
              <a:off x="9077780" y="1411519"/>
              <a:ext cx="2610892" cy="786372"/>
              <a:chOff x="8247062" y="2365377"/>
              <a:chExt cx="3736972" cy="1125536"/>
            </a:xfrm>
          </p:grpSpPr>
          <p:sp>
            <p:nvSpPr>
              <p:cNvPr id="495" name="Freeform 86"/>
              <p:cNvSpPr>
                <a:spLocks noEditPoints="1"/>
              </p:cNvSpPr>
              <p:nvPr/>
            </p:nvSpPr>
            <p:spPr bwMode="auto">
              <a:xfrm>
                <a:off x="9571034" y="2514602"/>
                <a:ext cx="2413000" cy="311151"/>
              </a:xfrm>
              <a:custGeom>
                <a:avLst/>
                <a:gdLst>
                  <a:gd name="T0" fmla="*/ 875 w 1096"/>
                  <a:gd name="T1" fmla="*/ 86 h 141"/>
                  <a:gd name="T2" fmla="*/ 895 w 1096"/>
                  <a:gd name="T3" fmla="*/ 39 h 141"/>
                  <a:gd name="T4" fmla="*/ 606 w 1096"/>
                  <a:gd name="T5" fmla="*/ 39 h 141"/>
                  <a:gd name="T6" fmla="*/ 626 w 1096"/>
                  <a:gd name="T7" fmla="*/ 86 h 141"/>
                  <a:gd name="T8" fmla="*/ 606 w 1096"/>
                  <a:gd name="T9" fmla="*/ 39 h 141"/>
                  <a:gd name="T10" fmla="*/ 435 w 1096"/>
                  <a:gd name="T11" fmla="*/ 111 h 141"/>
                  <a:gd name="T12" fmla="*/ 496 w 1096"/>
                  <a:gd name="T13" fmla="*/ 74 h 141"/>
                  <a:gd name="T14" fmla="*/ 435 w 1096"/>
                  <a:gd name="T15" fmla="*/ 37 h 141"/>
                  <a:gd name="T16" fmla="*/ 1048 w 1096"/>
                  <a:gd name="T17" fmla="*/ 35 h 141"/>
                  <a:gd name="T18" fmla="*/ 1048 w 1096"/>
                  <a:gd name="T19" fmla="*/ 112 h 141"/>
                  <a:gd name="T20" fmla="*/ 1048 w 1096"/>
                  <a:gd name="T21" fmla="*/ 35 h 141"/>
                  <a:gd name="T22" fmla="*/ 457 w 1096"/>
                  <a:gd name="T23" fmla="*/ 27 h 141"/>
                  <a:gd name="T24" fmla="*/ 457 w 1096"/>
                  <a:gd name="T25" fmla="*/ 120 h 141"/>
                  <a:gd name="T26" fmla="*/ 424 w 1096"/>
                  <a:gd name="T27" fmla="*/ 27 h 141"/>
                  <a:gd name="T28" fmla="*/ 275 w 1096"/>
                  <a:gd name="T29" fmla="*/ 27 h 141"/>
                  <a:gd name="T30" fmla="*/ 345 w 1096"/>
                  <a:gd name="T31" fmla="*/ 102 h 141"/>
                  <a:gd name="T32" fmla="*/ 354 w 1096"/>
                  <a:gd name="T33" fmla="*/ 27 h 141"/>
                  <a:gd name="T34" fmla="*/ 346 w 1096"/>
                  <a:gd name="T35" fmla="*/ 120 h 141"/>
                  <a:gd name="T36" fmla="*/ 286 w 1096"/>
                  <a:gd name="T37" fmla="*/ 120 h 141"/>
                  <a:gd name="T38" fmla="*/ 275 w 1096"/>
                  <a:gd name="T39" fmla="*/ 27 h 141"/>
                  <a:gd name="T40" fmla="*/ 130 w 1096"/>
                  <a:gd name="T41" fmla="*/ 27 h 141"/>
                  <a:gd name="T42" fmla="*/ 140 w 1096"/>
                  <a:gd name="T43" fmla="*/ 81 h 141"/>
                  <a:gd name="T44" fmla="*/ 197 w 1096"/>
                  <a:gd name="T45" fmla="*/ 81 h 141"/>
                  <a:gd name="T46" fmla="*/ 207 w 1096"/>
                  <a:gd name="T47" fmla="*/ 27 h 141"/>
                  <a:gd name="T48" fmla="*/ 208 w 1096"/>
                  <a:gd name="T49" fmla="*/ 81 h 141"/>
                  <a:gd name="T50" fmla="*/ 130 w 1096"/>
                  <a:gd name="T51" fmla="*/ 81 h 141"/>
                  <a:gd name="T52" fmla="*/ 130 w 1096"/>
                  <a:gd name="T53" fmla="*/ 27 h 141"/>
                  <a:gd name="T54" fmla="*/ 67 w 1096"/>
                  <a:gd name="T55" fmla="*/ 27 h 141"/>
                  <a:gd name="T56" fmla="*/ 11 w 1096"/>
                  <a:gd name="T57" fmla="*/ 37 h 141"/>
                  <a:gd name="T58" fmla="*/ 62 w 1096"/>
                  <a:gd name="T59" fmla="*/ 70 h 141"/>
                  <a:gd name="T60" fmla="*/ 11 w 1096"/>
                  <a:gd name="T61" fmla="*/ 80 h 141"/>
                  <a:gd name="T62" fmla="*/ 0 w 1096"/>
                  <a:gd name="T63" fmla="*/ 120 h 141"/>
                  <a:gd name="T64" fmla="*/ 0 w 1096"/>
                  <a:gd name="T65" fmla="*/ 27 h 141"/>
                  <a:gd name="T66" fmla="*/ 901 w 1096"/>
                  <a:gd name="T67" fmla="*/ 26 h 141"/>
                  <a:gd name="T68" fmla="*/ 932 w 1096"/>
                  <a:gd name="T69" fmla="*/ 120 h 141"/>
                  <a:gd name="T70" fmla="*/ 870 w 1096"/>
                  <a:gd name="T71" fmla="*/ 95 h 141"/>
                  <a:gd name="T72" fmla="*/ 848 w 1096"/>
                  <a:gd name="T73" fmla="*/ 120 h 141"/>
                  <a:gd name="T74" fmla="*/ 891 w 1096"/>
                  <a:gd name="T75" fmla="*/ 26 h 141"/>
                  <a:gd name="T76" fmla="*/ 610 w 1096"/>
                  <a:gd name="T77" fmla="*/ 26 h 141"/>
                  <a:gd name="T78" fmla="*/ 642 w 1096"/>
                  <a:gd name="T79" fmla="*/ 120 h 141"/>
                  <a:gd name="T80" fmla="*/ 580 w 1096"/>
                  <a:gd name="T81" fmla="*/ 95 h 141"/>
                  <a:gd name="T82" fmla="*/ 558 w 1096"/>
                  <a:gd name="T83" fmla="*/ 120 h 141"/>
                  <a:gd name="T84" fmla="*/ 601 w 1096"/>
                  <a:gd name="T85" fmla="*/ 26 h 141"/>
                  <a:gd name="T86" fmla="*/ 1096 w 1096"/>
                  <a:gd name="T87" fmla="*/ 73 h 141"/>
                  <a:gd name="T88" fmla="*/ 1001 w 1096"/>
                  <a:gd name="T89" fmla="*/ 74 h 141"/>
                  <a:gd name="T90" fmla="*/ 758 w 1096"/>
                  <a:gd name="T91" fmla="*/ 25 h 141"/>
                  <a:gd name="T92" fmla="*/ 787 w 1096"/>
                  <a:gd name="T93" fmla="*/ 47 h 141"/>
                  <a:gd name="T94" fmla="*/ 721 w 1096"/>
                  <a:gd name="T95" fmla="*/ 73 h 141"/>
                  <a:gd name="T96" fmla="*/ 788 w 1096"/>
                  <a:gd name="T97" fmla="*/ 99 h 141"/>
                  <a:gd name="T98" fmla="*/ 760 w 1096"/>
                  <a:gd name="T99" fmla="*/ 122 h 141"/>
                  <a:gd name="T100" fmla="*/ 741 w 1096"/>
                  <a:gd name="T101" fmla="*/ 136 h 141"/>
                  <a:gd name="T102" fmla="*/ 710 w 1096"/>
                  <a:gd name="T103" fmla="*/ 74 h 141"/>
                  <a:gd name="T104" fmla="*/ 912 w 1096"/>
                  <a:gd name="T105" fmla="*/ 0 h 141"/>
                  <a:gd name="T106" fmla="*/ 905 w 1096"/>
                  <a:gd name="T107" fmla="*/ 16 h 141"/>
                  <a:gd name="T108" fmla="*/ 881 w 1096"/>
                  <a:gd name="T109" fmla="*/ 17 h 141"/>
                  <a:gd name="T110" fmla="*/ 887 w 1096"/>
                  <a:gd name="T111" fmla="*/ 1 h 141"/>
                  <a:gd name="T112" fmla="*/ 912 w 1096"/>
                  <a:gd name="T113" fmla="*/ 0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096" h="141">
                    <a:moveTo>
                      <a:pt x="895" y="39"/>
                    </a:moveTo>
                    <a:cubicBezTo>
                      <a:pt x="875" y="86"/>
                      <a:pt x="875" y="86"/>
                      <a:pt x="875" y="86"/>
                    </a:cubicBezTo>
                    <a:cubicBezTo>
                      <a:pt x="917" y="86"/>
                      <a:pt x="917" y="86"/>
                      <a:pt x="917" y="86"/>
                    </a:cubicBezTo>
                    <a:cubicBezTo>
                      <a:pt x="895" y="39"/>
                      <a:pt x="895" y="39"/>
                      <a:pt x="895" y="39"/>
                    </a:cubicBezTo>
                    <a:cubicBezTo>
                      <a:pt x="895" y="39"/>
                      <a:pt x="895" y="39"/>
                      <a:pt x="895" y="39"/>
                    </a:cubicBezTo>
                    <a:close/>
                    <a:moveTo>
                      <a:pt x="606" y="39"/>
                    </a:moveTo>
                    <a:cubicBezTo>
                      <a:pt x="584" y="86"/>
                      <a:pt x="584" y="86"/>
                      <a:pt x="584" y="86"/>
                    </a:cubicBezTo>
                    <a:cubicBezTo>
                      <a:pt x="626" y="86"/>
                      <a:pt x="626" y="86"/>
                      <a:pt x="626" y="86"/>
                    </a:cubicBezTo>
                    <a:cubicBezTo>
                      <a:pt x="606" y="39"/>
                      <a:pt x="606" y="39"/>
                      <a:pt x="606" y="39"/>
                    </a:cubicBezTo>
                    <a:cubicBezTo>
                      <a:pt x="606" y="39"/>
                      <a:pt x="606" y="39"/>
                      <a:pt x="606" y="39"/>
                    </a:cubicBezTo>
                    <a:close/>
                    <a:moveTo>
                      <a:pt x="435" y="37"/>
                    </a:moveTo>
                    <a:cubicBezTo>
                      <a:pt x="435" y="111"/>
                      <a:pt x="435" y="111"/>
                      <a:pt x="435" y="111"/>
                    </a:cubicBezTo>
                    <a:cubicBezTo>
                      <a:pt x="457" y="111"/>
                      <a:pt x="457" y="111"/>
                      <a:pt x="457" y="111"/>
                    </a:cubicBezTo>
                    <a:cubicBezTo>
                      <a:pt x="481" y="111"/>
                      <a:pt x="496" y="94"/>
                      <a:pt x="496" y="74"/>
                    </a:cubicBezTo>
                    <a:cubicBezTo>
                      <a:pt x="495" y="53"/>
                      <a:pt x="480" y="37"/>
                      <a:pt x="457" y="37"/>
                    </a:cubicBezTo>
                    <a:cubicBezTo>
                      <a:pt x="435" y="37"/>
                      <a:pt x="435" y="37"/>
                      <a:pt x="435" y="37"/>
                    </a:cubicBezTo>
                    <a:cubicBezTo>
                      <a:pt x="435" y="37"/>
                      <a:pt x="435" y="37"/>
                      <a:pt x="435" y="37"/>
                    </a:cubicBezTo>
                    <a:close/>
                    <a:moveTo>
                      <a:pt x="1048" y="35"/>
                    </a:moveTo>
                    <a:cubicBezTo>
                      <a:pt x="1027" y="35"/>
                      <a:pt x="1012" y="51"/>
                      <a:pt x="1012" y="73"/>
                    </a:cubicBezTo>
                    <a:cubicBezTo>
                      <a:pt x="1012" y="95"/>
                      <a:pt x="1027" y="112"/>
                      <a:pt x="1048" y="112"/>
                    </a:cubicBezTo>
                    <a:cubicBezTo>
                      <a:pt x="1070" y="112"/>
                      <a:pt x="1085" y="95"/>
                      <a:pt x="1085" y="74"/>
                    </a:cubicBezTo>
                    <a:cubicBezTo>
                      <a:pt x="1085" y="52"/>
                      <a:pt x="1070" y="35"/>
                      <a:pt x="1048" y="35"/>
                    </a:cubicBezTo>
                    <a:close/>
                    <a:moveTo>
                      <a:pt x="424" y="27"/>
                    </a:moveTo>
                    <a:cubicBezTo>
                      <a:pt x="457" y="27"/>
                      <a:pt x="457" y="27"/>
                      <a:pt x="457" y="27"/>
                    </a:cubicBezTo>
                    <a:cubicBezTo>
                      <a:pt x="486" y="27"/>
                      <a:pt x="507" y="47"/>
                      <a:pt x="507" y="73"/>
                    </a:cubicBezTo>
                    <a:cubicBezTo>
                      <a:pt x="507" y="99"/>
                      <a:pt x="486" y="120"/>
                      <a:pt x="457" y="120"/>
                    </a:cubicBezTo>
                    <a:cubicBezTo>
                      <a:pt x="424" y="120"/>
                      <a:pt x="424" y="120"/>
                      <a:pt x="424" y="120"/>
                    </a:cubicBezTo>
                    <a:cubicBezTo>
                      <a:pt x="424" y="27"/>
                      <a:pt x="424" y="27"/>
                      <a:pt x="424" y="27"/>
                    </a:cubicBezTo>
                    <a:cubicBezTo>
                      <a:pt x="424" y="27"/>
                      <a:pt x="424" y="27"/>
                      <a:pt x="424" y="27"/>
                    </a:cubicBezTo>
                    <a:close/>
                    <a:moveTo>
                      <a:pt x="275" y="27"/>
                    </a:moveTo>
                    <a:cubicBezTo>
                      <a:pt x="286" y="27"/>
                      <a:pt x="286" y="27"/>
                      <a:pt x="286" y="27"/>
                    </a:cubicBezTo>
                    <a:cubicBezTo>
                      <a:pt x="345" y="102"/>
                      <a:pt x="345" y="102"/>
                      <a:pt x="345" y="102"/>
                    </a:cubicBezTo>
                    <a:cubicBezTo>
                      <a:pt x="345" y="27"/>
                      <a:pt x="345" y="27"/>
                      <a:pt x="345" y="27"/>
                    </a:cubicBezTo>
                    <a:cubicBezTo>
                      <a:pt x="354" y="27"/>
                      <a:pt x="354" y="27"/>
                      <a:pt x="354" y="27"/>
                    </a:cubicBezTo>
                    <a:cubicBezTo>
                      <a:pt x="354" y="120"/>
                      <a:pt x="354" y="120"/>
                      <a:pt x="354" y="120"/>
                    </a:cubicBezTo>
                    <a:cubicBezTo>
                      <a:pt x="346" y="120"/>
                      <a:pt x="346" y="120"/>
                      <a:pt x="346" y="120"/>
                    </a:cubicBezTo>
                    <a:cubicBezTo>
                      <a:pt x="286" y="43"/>
                      <a:pt x="286" y="43"/>
                      <a:pt x="286" y="43"/>
                    </a:cubicBezTo>
                    <a:cubicBezTo>
                      <a:pt x="286" y="120"/>
                      <a:pt x="286" y="120"/>
                      <a:pt x="286" y="120"/>
                    </a:cubicBezTo>
                    <a:cubicBezTo>
                      <a:pt x="275" y="120"/>
                      <a:pt x="275" y="120"/>
                      <a:pt x="275" y="120"/>
                    </a:cubicBezTo>
                    <a:cubicBezTo>
                      <a:pt x="275" y="27"/>
                      <a:pt x="275" y="27"/>
                      <a:pt x="275" y="27"/>
                    </a:cubicBezTo>
                    <a:cubicBezTo>
                      <a:pt x="275" y="27"/>
                      <a:pt x="275" y="27"/>
                      <a:pt x="275" y="27"/>
                    </a:cubicBezTo>
                    <a:close/>
                    <a:moveTo>
                      <a:pt x="130" y="27"/>
                    </a:moveTo>
                    <a:cubicBezTo>
                      <a:pt x="140" y="27"/>
                      <a:pt x="140" y="27"/>
                      <a:pt x="140" y="27"/>
                    </a:cubicBezTo>
                    <a:cubicBezTo>
                      <a:pt x="140" y="81"/>
                      <a:pt x="140" y="81"/>
                      <a:pt x="140" y="81"/>
                    </a:cubicBezTo>
                    <a:cubicBezTo>
                      <a:pt x="140" y="100"/>
                      <a:pt x="151" y="112"/>
                      <a:pt x="169" y="112"/>
                    </a:cubicBezTo>
                    <a:cubicBezTo>
                      <a:pt x="186" y="112"/>
                      <a:pt x="197" y="102"/>
                      <a:pt x="197" y="81"/>
                    </a:cubicBezTo>
                    <a:cubicBezTo>
                      <a:pt x="197" y="27"/>
                      <a:pt x="197" y="27"/>
                      <a:pt x="197" y="27"/>
                    </a:cubicBezTo>
                    <a:cubicBezTo>
                      <a:pt x="207" y="27"/>
                      <a:pt x="207" y="27"/>
                      <a:pt x="207" y="27"/>
                    </a:cubicBezTo>
                    <a:cubicBezTo>
                      <a:pt x="207" y="81"/>
                      <a:pt x="207" y="81"/>
                      <a:pt x="207" y="81"/>
                    </a:cubicBezTo>
                    <a:cubicBezTo>
                      <a:pt x="208" y="81"/>
                      <a:pt x="208" y="81"/>
                      <a:pt x="208" y="81"/>
                    </a:cubicBezTo>
                    <a:cubicBezTo>
                      <a:pt x="208" y="108"/>
                      <a:pt x="192" y="122"/>
                      <a:pt x="169" y="122"/>
                    </a:cubicBezTo>
                    <a:cubicBezTo>
                      <a:pt x="146" y="122"/>
                      <a:pt x="130" y="108"/>
                      <a:pt x="130" y="81"/>
                    </a:cubicBezTo>
                    <a:cubicBezTo>
                      <a:pt x="130" y="27"/>
                      <a:pt x="130" y="27"/>
                      <a:pt x="130" y="27"/>
                    </a:cubicBezTo>
                    <a:cubicBezTo>
                      <a:pt x="130" y="27"/>
                      <a:pt x="130" y="27"/>
                      <a:pt x="130" y="27"/>
                    </a:cubicBezTo>
                    <a:close/>
                    <a:moveTo>
                      <a:pt x="0" y="27"/>
                    </a:moveTo>
                    <a:cubicBezTo>
                      <a:pt x="67" y="27"/>
                      <a:pt x="67" y="27"/>
                      <a:pt x="67" y="27"/>
                    </a:cubicBezTo>
                    <a:cubicBezTo>
                      <a:pt x="67" y="37"/>
                      <a:pt x="67" y="37"/>
                      <a:pt x="67" y="37"/>
                    </a:cubicBezTo>
                    <a:cubicBezTo>
                      <a:pt x="11" y="37"/>
                      <a:pt x="11" y="37"/>
                      <a:pt x="11" y="37"/>
                    </a:cubicBezTo>
                    <a:cubicBezTo>
                      <a:pt x="11" y="70"/>
                      <a:pt x="11" y="70"/>
                      <a:pt x="11" y="70"/>
                    </a:cubicBezTo>
                    <a:cubicBezTo>
                      <a:pt x="62" y="70"/>
                      <a:pt x="62" y="70"/>
                      <a:pt x="62" y="70"/>
                    </a:cubicBezTo>
                    <a:cubicBezTo>
                      <a:pt x="62" y="80"/>
                      <a:pt x="62" y="80"/>
                      <a:pt x="62" y="80"/>
                    </a:cubicBezTo>
                    <a:cubicBezTo>
                      <a:pt x="11" y="80"/>
                      <a:pt x="11" y="80"/>
                      <a:pt x="11" y="80"/>
                    </a:cubicBezTo>
                    <a:cubicBezTo>
                      <a:pt x="11" y="120"/>
                      <a:pt x="11" y="120"/>
                      <a:pt x="11" y="12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lose/>
                    <a:moveTo>
                      <a:pt x="891" y="26"/>
                    </a:moveTo>
                    <a:cubicBezTo>
                      <a:pt x="901" y="26"/>
                      <a:pt x="901" y="26"/>
                      <a:pt x="901" y="26"/>
                    </a:cubicBezTo>
                    <a:cubicBezTo>
                      <a:pt x="944" y="120"/>
                      <a:pt x="944" y="120"/>
                      <a:pt x="944" y="120"/>
                    </a:cubicBezTo>
                    <a:cubicBezTo>
                      <a:pt x="932" y="120"/>
                      <a:pt x="932" y="120"/>
                      <a:pt x="932" y="120"/>
                    </a:cubicBezTo>
                    <a:cubicBezTo>
                      <a:pt x="920" y="95"/>
                      <a:pt x="920" y="95"/>
                      <a:pt x="920" y="95"/>
                    </a:cubicBezTo>
                    <a:cubicBezTo>
                      <a:pt x="870" y="95"/>
                      <a:pt x="870" y="95"/>
                      <a:pt x="870" y="95"/>
                    </a:cubicBezTo>
                    <a:cubicBezTo>
                      <a:pt x="859" y="120"/>
                      <a:pt x="859" y="120"/>
                      <a:pt x="859" y="120"/>
                    </a:cubicBezTo>
                    <a:cubicBezTo>
                      <a:pt x="848" y="120"/>
                      <a:pt x="848" y="120"/>
                      <a:pt x="848" y="120"/>
                    </a:cubicBezTo>
                    <a:cubicBezTo>
                      <a:pt x="891" y="26"/>
                      <a:pt x="891" y="26"/>
                      <a:pt x="891" y="26"/>
                    </a:cubicBezTo>
                    <a:cubicBezTo>
                      <a:pt x="891" y="26"/>
                      <a:pt x="891" y="26"/>
                      <a:pt x="891" y="26"/>
                    </a:cubicBezTo>
                    <a:close/>
                    <a:moveTo>
                      <a:pt x="601" y="26"/>
                    </a:moveTo>
                    <a:cubicBezTo>
                      <a:pt x="610" y="26"/>
                      <a:pt x="610" y="26"/>
                      <a:pt x="610" y="26"/>
                    </a:cubicBezTo>
                    <a:cubicBezTo>
                      <a:pt x="653" y="120"/>
                      <a:pt x="653" y="120"/>
                      <a:pt x="653" y="120"/>
                    </a:cubicBezTo>
                    <a:cubicBezTo>
                      <a:pt x="642" y="120"/>
                      <a:pt x="642" y="120"/>
                      <a:pt x="642" y="120"/>
                    </a:cubicBezTo>
                    <a:cubicBezTo>
                      <a:pt x="630" y="95"/>
                      <a:pt x="630" y="95"/>
                      <a:pt x="630" y="95"/>
                    </a:cubicBezTo>
                    <a:cubicBezTo>
                      <a:pt x="580" y="95"/>
                      <a:pt x="580" y="95"/>
                      <a:pt x="580" y="95"/>
                    </a:cubicBezTo>
                    <a:cubicBezTo>
                      <a:pt x="569" y="120"/>
                      <a:pt x="569" y="120"/>
                      <a:pt x="569" y="120"/>
                    </a:cubicBezTo>
                    <a:cubicBezTo>
                      <a:pt x="558" y="120"/>
                      <a:pt x="558" y="120"/>
                      <a:pt x="558" y="120"/>
                    </a:cubicBezTo>
                    <a:cubicBezTo>
                      <a:pt x="601" y="26"/>
                      <a:pt x="601" y="26"/>
                      <a:pt x="601" y="26"/>
                    </a:cubicBezTo>
                    <a:cubicBezTo>
                      <a:pt x="601" y="26"/>
                      <a:pt x="601" y="26"/>
                      <a:pt x="601" y="26"/>
                    </a:cubicBezTo>
                    <a:close/>
                    <a:moveTo>
                      <a:pt x="1048" y="25"/>
                    </a:moveTo>
                    <a:cubicBezTo>
                      <a:pt x="1077" y="25"/>
                      <a:pt x="1096" y="47"/>
                      <a:pt x="1096" y="73"/>
                    </a:cubicBezTo>
                    <a:cubicBezTo>
                      <a:pt x="1096" y="99"/>
                      <a:pt x="1077" y="122"/>
                      <a:pt x="1048" y="122"/>
                    </a:cubicBezTo>
                    <a:cubicBezTo>
                      <a:pt x="1020" y="122"/>
                      <a:pt x="1001" y="100"/>
                      <a:pt x="1001" y="74"/>
                    </a:cubicBezTo>
                    <a:cubicBezTo>
                      <a:pt x="1001" y="48"/>
                      <a:pt x="1020" y="25"/>
                      <a:pt x="1048" y="25"/>
                    </a:cubicBezTo>
                    <a:close/>
                    <a:moveTo>
                      <a:pt x="758" y="25"/>
                    </a:moveTo>
                    <a:cubicBezTo>
                      <a:pt x="775" y="25"/>
                      <a:pt x="785" y="31"/>
                      <a:pt x="794" y="40"/>
                    </a:cubicBezTo>
                    <a:cubicBezTo>
                      <a:pt x="787" y="47"/>
                      <a:pt x="787" y="47"/>
                      <a:pt x="787" y="47"/>
                    </a:cubicBezTo>
                    <a:cubicBezTo>
                      <a:pt x="779" y="40"/>
                      <a:pt x="770" y="34"/>
                      <a:pt x="758" y="34"/>
                    </a:cubicBezTo>
                    <a:cubicBezTo>
                      <a:pt x="737" y="34"/>
                      <a:pt x="721" y="51"/>
                      <a:pt x="721" y="73"/>
                    </a:cubicBezTo>
                    <a:cubicBezTo>
                      <a:pt x="721" y="95"/>
                      <a:pt x="737" y="113"/>
                      <a:pt x="758" y="113"/>
                    </a:cubicBezTo>
                    <a:cubicBezTo>
                      <a:pt x="770" y="113"/>
                      <a:pt x="779" y="107"/>
                      <a:pt x="788" y="99"/>
                    </a:cubicBezTo>
                    <a:cubicBezTo>
                      <a:pt x="795" y="106"/>
                      <a:pt x="795" y="106"/>
                      <a:pt x="795" y="106"/>
                    </a:cubicBezTo>
                    <a:cubicBezTo>
                      <a:pt x="786" y="115"/>
                      <a:pt x="775" y="121"/>
                      <a:pt x="760" y="122"/>
                    </a:cubicBezTo>
                    <a:cubicBezTo>
                      <a:pt x="751" y="141"/>
                      <a:pt x="751" y="141"/>
                      <a:pt x="751" y="141"/>
                    </a:cubicBezTo>
                    <a:cubicBezTo>
                      <a:pt x="741" y="136"/>
                      <a:pt x="741" y="136"/>
                      <a:pt x="741" y="136"/>
                    </a:cubicBezTo>
                    <a:cubicBezTo>
                      <a:pt x="751" y="121"/>
                      <a:pt x="751" y="121"/>
                      <a:pt x="751" y="121"/>
                    </a:cubicBezTo>
                    <a:cubicBezTo>
                      <a:pt x="727" y="119"/>
                      <a:pt x="710" y="98"/>
                      <a:pt x="710" y="74"/>
                    </a:cubicBezTo>
                    <a:cubicBezTo>
                      <a:pt x="710" y="47"/>
                      <a:pt x="730" y="25"/>
                      <a:pt x="758" y="25"/>
                    </a:cubicBezTo>
                    <a:close/>
                    <a:moveTo>
                      <a:pt x="912" y="0"/>
                    </a:moveTo>
                    <a:cubicBezTo>
                      <a:pt x="918" y="1"/>
                      <a:pt x="918" y="1"/>
                      <a:pt x="918" y="1"/>
                    </a:cubicBezTo>
                    <a:cubicBezTo>
                      <a:pt x="915" y="12"/>
                      <a:pt x="912" y="16"/>
                      <a:pt x="905" y="16"/>
                    </a:cubicBezTo>
                    <a:cubicBezTo>
                      <a:pt x="899" y="16"/>
                      <a:pt x="891" y="10"/>
                      <a:pt x="887" y="10"/>
                    </a:cubicBezTo>
                    <a:cubicBezTo>
                      <a:pt x="884" y="10"/>
                      <a:pt x="882" y="12"/>
                      <a:pt x="881" y="17"/>
                    </a:cubicBezTo>
                    <a:cubicBezTo>
                      <a:pt x="874" y="15"/>
                      <a:pt x="874" y="15"/>
                      <a:pt x="874" y="15"/>
                    </a:cubicBezTo>
                    <a:cubicBezTo>
                      <a:pt x="877" y="5"/>
                      <a:pt x="881" y="1"/>
                      <a:pt x="887" y="1"/>
                    </a:cubicBezTo>
                    <a:cubicBezTo>
                      <a:pt x="893" y="1"/>
                      <a:pt x="900" y="7"/>
                      <a:pt x="904" y="7"/>
                    </a:cubicBezTo>
                    <a:cubicBezTo>
                      <a:pt x="908" y="7"/>
                      <a:pt x="910" y="5"/>
                      <a:pt x="912" y="0"/>
                    </a:cubicBezTo>
                    <a:close/>
                  </a:path>
                </a:pathLst>
              </a:custGeom>
              <a:solidFill>
                <a:srgbClr val="0101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495" tIns="34248" rIns="68495" bIns="34248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9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96" name="Freeform 87"/>
              <p:cNvSpPr>
                <a:spLocks/>
              </p:cNvSpPr>
              <p:nvPr/>
            </p:nvSpPr>
            <p:spPr bwMode="auto">
              <a:xfrm>
                <a:off x="9571034" y="2886078"/>
                <a:ext cx="249238" cy="427039"/>
              </a:xfrm>
              <a:custGeom>
                <a:avLst/>
                <a:gdLst>
                  <a:gd name="T0" fmla="*/ 113 w 113"/>
                  <a:gd name="T1" fmla="*/ 2 h 194"/>
                  <a:gd name="T2" fmla="*/ 113 w 113"/>
                  <a:gd name="T3" fmla="*/ 58 h 194"/>
                  <a:gd name="T4" fmla="*/ 111 w 113"/>
                  <a:gd name="T5" fmla="*/ 58 h 194"/>
                  <a:gd name="T6" fmla="*/ 54 w 113"/>
                  <a:gd name="T7" fmla="*/ 124 h 194"/>
                  <a:gd name="T8" fmla="*/ 54 w 113"/>
                  <a:gd name="T9" fmla="*/ 194 h 194"/>
                  <a:gd name="T10" fmla="*/ 0 w 113"/>
                  <a:gd name="T11" fmla="*/ 194 h 194"/>
                  <a:gd name="T12" fmla="*/ 0 w 113"/>
                  <a:gd name="T13" fmla="*/ 6 h 194"/>
                  <a:gd name="T14" fmla="*/ 54 w 113"/>
                  <a:gd name="T15" fmla="*/ 6 h 194"/>
                  <a:gd name="T16" fmla="*/ 54 w 113"/>
                  <a:gd name="T17" fmla="*/ 43 h 194"/>
                  <a:gd name="T18" fmla="*/ 113 w 113"/>
                  <a:gd name="T19" fmla="*/ 2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3" h="194">
                    <a:moveTo>
                      <a:pt x="113" y="2"/>
                    </a:moveTo>
                    <a:cubicBezTo>
                      <a:pt x="113" y="58"/>
                      <a:pt x="113" y="58"/>
                      <a:pt x="113" y="58"/>
                    </a:cubicBezTo>
                    <a:cubicBezTo>
                      <a:pt x="111" y="58"/>
                      <a:pt x="111" y="58"/>
                      <a:pt x="111" y="58"/>
                    </a:cubicBezTo>
                    <a:cubicBezTo>
                      <a:pt x="75" y="58"/>
                      <a:pt x="54" y="79"/>
                      <a:pt x="54" y="124"/>
                    </a:cubicBezTo>
                    <a:cubicBezTo>
                      <a:pt x="54" y="194"/>
                      <a:pt x="54" y="194"/>
                      <a:pt x="54" y="194"/>
                    </a:cubicBezTo>
                    <a:cubicBezTo>
                      <a:pt x="0" y="194"/>
                      <a:pt x="0" y="194"/>
                      <a:pt x="0" y="194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54" y="6"/>
                      <a:pt x="54" y="6"/>
                      <a:pt x="54" y="6"/>
                    </a:cubicBezTo>
                    <a:cubicBezTo>
                      <a:pt x="54" y="43"/>
                      <a:pt x="54" y="43"/>
                      <a:pt x="54" y="43"/>
                    </a:cubicBezTo>
                    <a:cubicBezTo>
                      <a:pt x="64" y="17"/>
                      <a:pt x="81" y="0"/>
                      <a:pt x="113" y="2"/>
                    </a:cubicBezTo>
                    <a:close/>
                  </a:path>
                </a:pathLst>
              </a:custGeom>
              <a:solidFill>
                <a:srgbClr val="0101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495" tIns="34248" rIns="68495" bIns="34248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9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97" name="Freeform 88"/>
              <p:cNvSpPr>
                <a:spLocks noEditPoints="1"/>
              </p:cNvSpPr>
              <p:nvPr/>
            </p:nvSpPr>
            <p:spPr bwMode="auto">
              <a:xfrm>
                <a:off x="9836146" y="2889252"/>
                <a:ext cx="401637" cy="433388"/>
              </a:xfrm>
              <a:custGeom>
                <a:avLst/>
                <a:gdLst>
                  <a:gd name="T0" fmla="*/ 92 w 183"/>
                  <a:gd name="T1" fmla="*/ 43 h 196"/>
                  <a:gd name="T2" fmla="*/ 52 w 183"/>
                  <a:gd name="T3" fmla="*/ 83 h 196"/>
                  <a:gd name="T4" fmla="*/ 131 w 183"/>
                  <a:gd name="T5" fmla="*/ 83 h 196"/>
                  <a:gd name="T6" fmla="*/ 92 w 183"/>
                  <a:gd name="T7" fmla="*/ 43 h 196"/>
                  <a:gd name="T8" fmla="*/ 92 w 183"/>
                  <a:gd name="T9" fmla="*/ 0 h 196"/>
                  <a:gd name="T10" fmla="*/ 183 w 183"/>
                  <a:gd name="T11" fmla="*/ 103 h 196"/>
                  <a:gd name="T12" fmla="*/ 183 w 183"/>
                  <a:gd name="T13" fmla="*/ 104 h 196"/>
                  <a:gd name="T14" fmla="*/ 182 w 183"/>
                  <a:gd name="T15" fmla="*/ 117 h 196"/>
                  <a:gd name="T16" fmla="*/ 52 w 183"/>
                  <a:gd name="T17" fmla="*/ 117 h 196"/>
                  <a:gd name="T18" fmla="*/ 98 w 183"/>
                  <a:gd name="T19" fmla="*/ 154 h 196"/>
                  <a:gd name="T20" fmla="*/ 143 w 183"/>
                  <a:gd name="T21" fmla="*/ 134 h 196"/>
                  <a:gd name="T22" fmla="*/ 174 w 183"/>
                  <a:gd name="T23" fmla="*/ 162 h 196"/>
                  <a:gd name="T24" fmla="*/ 98 w 183"/>
                  <a:gd name="T25" fmla="*/ 196 h 196"/>
                  <a:gd name="T26" fmla="*/ 0 w 183"/>
                  <a:gd name="T27" fmla="*/ 100 h 196"/>
                  <a:gd name="T28" fmla="*/ 0 w 183"/>
                  <a:gd name="T29" fmla="*/ 99 h 196"/>
                  <a:gd name="T30" fmla="*/ 92 w 183"/>
                  <a:gd name="T31" fmla="*/ 0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3" h="196">
                    <a:moveTo>
                      <a:pt x="92" y="43"/>
                    </a:moveTo>
                    <a:cubicBezTo>
                      <a:pt x="70" y="43"/>
                      <a:pt x="57" y="59"/>
                      <a:pt x="52" y="83"/>
                    </a:cubicBezTo>
                    <a:cubicBezTo>
                      <a:pt x="131" y="83"/>
                      <a:pt x="131" y="83"/>
                      <a:pt x="131" y="83"/>
                    </a:cubicBezTo>
                    <a:cubicBezTo>
                      <a:pt x="129" y="59"/>
                      <a:pt x="115" y="43"/>
                      <a:pt x="92" y="43"/>
                    </a:cubicBezTo>
                    <a:close/>
                    <a:moveTo>
                      <a:pt x="92" y="0"/>
                    </a:moveTo>
                    <a:cubicBezTo>
                      <a:pt x="155" y="0"/>
                      <a:pt x="183" y="49"/>
                      <a:pt x="183" y="103"/>
                    </a:cubicBezTo>
                    <a:cubicBezTo>
                      <a:pt x="183" y="104"/>
                      <a:pt x="183" y="104"/>
                      <a:pt x="183" y="104"/>
                    </a:cubicBezTo>
                    <a:cubicBezTo>
                      <a:pt x="183" y="109"/>
                      <a:pt x="183" y="112"/>
                      <a:pt x="182" y="117"/>
                    </a:cubicBezTo>
                    <a:cubicBezTo>
                      <a:pt x="52" y="117"/>
                      <a:pt x="52" y="117"/>
                      <a:pt x="52" y="117"/>
                    </a:cubicBezTo>
                    <a:cubicBezTo>
                      <a:pt x="58" y="141"/>
                      <a:pt x="75" y="154"/>
                      <a:pt x="98" y="154"/>
                    </a:cubicBezTo>
                    <a:cubicBezTo>
                      <a:pt x="116" y="154"/>
                      <a:pt x="129" y="148"/>
                      <a:pt x="143" y="134"/>
                    </a:cubicBezTo>
                    <a:cubicBezTo>
                      <a:pt x="174" y="162"/>
                      <a:pt x="174" y="162"/>
                      <a:pt x="174" y="162"/>
                    </a:cubicBezTo>
                    <a:cubicBezTo>
                      <a:pt x="157" y="183"/>
                      <a:pt x="132" y="196"/>
                      <a:pt x="98" y="196"/>
                    </a:cubicBezTo>
                    <a:cubicBezTo>
                      <a:pt x="41" y="196"/>
                      <a:pt x="0" y="157"/>
                      <a:pt x="0" y="100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45"/>
                      <a:pt x="37" y="0"/>
                      <a:pt x="92" y="0"/>
                    </a:cubicBezTo>
                    <a:close/>
                  </a:path>
                </a:pathLst>
              </a:custGeom>
              <a:solidFill>
                <a:srgbClr val="0101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495" tIns="34248" rIns="68495" bIns="34248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9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98" name="Freeform 89"/>
              <p:cNvSpPr>
                <a:spLocks/>
              </p:cNvSpPr>
              <p:nvPr/>
            </p:nvSpPr>
            <p:spPr bwMode="auto">
              <a:xfrm>
                <a:off x="11175997" y="2898778"/>
                <a:ext cx="428624" cy="415925"/>
              </a:xfrm>
              <a:custGeom>
                <a:avLst/>
                <a:gdLst>
                  <a:gd name="T0" fmla="*/ 0 w 270"/>
                  <a:gd name="T1" fmla="*/ 0 h 262"/>
                  <a:gd name="T2" fmla="*/ 78 w 270"/>
                  <a:gd name="T3" fmla="*/ 0 h 262"/>
                  <a:gd name="T4" fmla="*/ 136 w 270"/>
                  <a:gd name="T5" fmla="*/ 175 h 262"/>
                  <a:gd name="T6" fmla="*/ 196 w 270"/>
                  <a:gd name="T7" fmla="*/ 0 h 262"/>
                  <a:gd name="T8" fmla="*/ 270 w 270"/>
                  <a:gd name="T9" fmla="*/ 0 h 262"/>
                  <a:gd name="T10" fmla="*/ 169 w 270"/>
                  <a:gd name="T11" fmla="*/ 262 h 262"/>
                  <a:gd name="T12" fmla="*/ 103 w 270"/>
                  <a:gd name="T13" fmla="*/ 262 h 262"/>
                  <a:gd name="T14" fmla="*/ 0 w 270"/>
                  <a:gd name="T15" fmla="*/ 0 h 262"/>
                  <a:gd name="T16" fmla="*/ 0 w 270"/>
                  <a:gd name="T17" fmla="*/ 0 h 262"/>
                  <a:gd name="T18" fmla="*/ 0 w 270"/>
                  <a:gd name="T19" fmla="*/ 0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0" h="262">
                    <a:moveTo>
                      <a:pt x="0" y="0"/>
                    </a:moveTo>
                    <a:lnTo>
                      <a:pt x="78" y="0"/>
                    </a:lnTo>
                    <a:lnTo>
                      <a:pt x="136" y="175"/>
                    </a:lnTo>
                    <a:lnTo>
                      <a:pt x="196" y="0"/>
                    </a:lnTo>
                    <a:lnTo>
                      <a:pt x="270" y="0"/>
                    </a:lnTo>
                    <a:lnTo>
                      <a:pt x="169" y="262"/>
                    </a:lnTo>
                    <a:lnTo>
                      <a:pt x="103" y="26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101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495" tIns="34248" rIns="68495" bIns="34248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9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99" name="Freeform 90"/>
              <p:cNvSpPr>
                <a:spLocks noEditPoints="1"/>
              </p:cNvSpPr>
              <p:nvPr/>
            </p:nvSpPr>
            <p:spPr bwMode="auto">
              <a:xfrm>
                <a:off x="11604621" y="2897190"/>
                <a:ext cx="377825" cy="425450"/>
              </a:xfrm>
              <a:custGeom>
                <a:avLst/>
                <a:gdLst>
                  <a:gd name="T0" fmla="*/ 88 w 171"/>
                  <a:gd name="T1" fmla="*/ 107 h 193"/>
                  <a:gd name="T2" fmla="*/ 51 w 171"/>
                  <a:gd name="T3" fmla="*/ 132 h 193"/>
                  <a:gd name="T4" fmla="*/ 51 w 171"/>
                  <a:gd name="T5" fmla="*/ 133 h 193"/>
                  <a:gd name="T6" fmla="*/ 80 w 171"/>
                  <a:gd name="T7" fmla="*/ 155 h 193"/>
                  <a:gd name="T8" fmla="*/ 122 w 171"/>
                  <a:gd name="T9" fmla="*/ 123 h 193"/>
                  <a:gd name="T10" fmla="*/ 122 w 171"/>
                  <a:gd name="T11" fmla="*/ 113 h 193"/>
                  <a:gd name="T12" fmla="*/ 88 w 171"/>
                  <a:gd name="T13" fmla="*/ 107 h 193"/>
                  <a:gd name="T14" fmla="*/ 88 w 171"/>
                  <a:gd name="T15" fmla="*/ 0 h 193"/>
                  <a:gd name="T16" fmla="*/ 171 w 171"/>
                  <a:gd name="T17" fmla="*/ 81 h 193"/>
                  <a:gd name="T18" fmla="*/ 171 w 171"/>
                  <a:gd name="T19" fmla="*/ 190 h 193"/>
                  <a:gd name="T20" fmla="*/ 120 w 171"/>
                  <a:gd name="T21" fmla="*/ 190 h 193"/>
                  <a:gd name="T22" fmla="*/ 120 w 171"/>
                  <a:gd name="T23" fmla="*/ 169 h 193"/>
                  <a:gd name="T24" fmla="*/ 64 w 171"/>
                  <a:gd name="T25" fmla="*/ 193 h 193"/>
                  <a:gd name="T26" fmla="*/ 0 w 171"/>
                  <a:gd name="T27" fmla="*/ 136 h 193"/>
                  <a:gd name="T28" fmla="*/ 0 w 171"/>
                  <a:gd name="T29" fmla="*/ 135 h 193"/>
                  <a:gd name="T30" fmla="*/ 75 w 171"/>
                  <a:gd name="T31" fmla="*/ 75 h 193"/>
                  <a:gd name="T32" fmla="*/ 120 w 171"/>
                  <a:gd name="T33" fmla="*/ 83 h 193"/>
                  <a:gd name="T34" fmla="*/ 120 w 171"/>
                  <a:gd name="T35" fmla="*/ 80 h 193"/>
                  <a:gd name="T36" fmla="*/ 80 w 171"/>
                  <a:gd name="T37" fmla="*/ 45 h 193"/>
                  <a:gd name="T38" fmla="*/ 29 w 171"/>
                  <a:gd name="T39" fmla="*/ 55 h 193"/>
                  <a:gd name="T40" fmla="*/ 16 w 171"/>
                  <a:gd name="T41" fmla="*/ 15 h 193"/>
                  <a:gd name="T42" fmla="*/ 88 w 171"/>
                  <a:gd name="T43" fmla="*/ 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71" h="193">
                    <a:moveTo>
                      <a:pt x="88" y="107"/>
                    </a:moveTo>
                    <a:cubicBezTo>
                      <a:pt x="65" y="107"/>
                      <a:pt x="51" y="115"/>
                      <a:pt x="51" y="132"/>
                    </a:cubicBezTo>
                    <a:cubicBezTo>
                      <a:pt x="51" y="133"/>
                      <a:pt x="51" y="133"/>
                      <a:pt x="51" y="133"/>
                    </a:cubicBezTo>
                    <a:cubicBezTo>
                      <a:pt x="51" y="147"/>
                      <a:pt x="63" y="155"/>
                      <a:pt x="80" y="155"/>
                    </a:cubicBezTo>
                    <a:cubicBezTo>
                      <a:pt x="105" y="155"/>
                      <a:pt x="122" y="142"/>
                      <a:pt x="122" y="123"/>
                    </a:cubicBezTo>
                    <a:cubicBezTo>
                      <a:pt x="122" y="113"/>
                      <a:pt x="122" y="113"/>
                      <a:pt x="122" y="113"/>
                    </a:cubicBezTo>
                    <a:cubicBezTo>
                      <a:pt x="113" y="109"/>
                      <a:pt x="101" y="107"/>
                      <a:pt x="88" y="107"/>
                    </a:cubicBezTo>
                    <a:close/>
                    <a:moveTo>
                      <a:pt x="88" y="0"/>
                    </a:moveTo>
                    <a:cubicBezTo>
                      <a:pt x="146" y="0"/>
                      <a:pt x="171" y="30"/>
                      <a:pt x="171" y="81"/>
                    </a:cubicBezTo>
                    <a:cubicBezTo>
                      <a:pt x="171" y="190"/>
                      <a:pt x="171" y="190"/>
                      <a:pt x="171" y="190"/>
                    </a:cubicBezTo>
                    <a:cubicBezTo>
                      <a:pt x="120" y="190"/>
                      <a:pt x="120" y="190"/>
                      <a:pt x="120" y="190"/>
                    </a:cubicBezTo>
                    <a:cubicBezTo>
                      <a:pt x="120" y="169"/>
                      <a:pt x="120" y="169"/>
                      <a:pt x="120" y="169"/>
                    </a:cubicBezTo>
                    <a:cubicBezTo>
                      <a:pt x="107" y="184"/>
                      <a:pt x="90" y="193"/>
                      <a:pt x="64" y="193"/>
                    </a:cubicBezTo>
                    <a:cubicBezTo>
                      <a:pt x="29" y="193"/>
                      <a:pt x="0" y="173"/>
                      <a:pt x="0" y="136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94"/>
                      <a:pt x="31" y="75"/>
                      <a:pt x="75" y="75"/>
                    </a:cubicBezTo>
                    <a:cubicBezTo>
                      <a:pt x="94" y="75"/>
                      <a:pt x="107" y="78"/>
                      <a:pt x="120" y="83"/>
                    </a:cubicBezTo>
                    <a:cubicBezTo>
                      <a:pt x="120" y="80"/>
                      <a:pt x="120" y="80"/>
                      <a:pt x="120" y="80"/>
                    </a:cubicBezTo>
                    <a:cubicBezTo>
                      <a:pt x="120" y="57"/>
                      <a:pt x="107" y="45"/>
                      <a:pt x="80" y="45"/>
                    </a:cubicBezTo>
                    <a:cubicBezTo>
                      <a:pt x="60" y="45"/>
                      <a:pt x="46" y="49"/>
                      <a:pt x="29" y="5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36" y="6"/>
                      <a:pt x="56" y="0"/>
                      <a:pt x="88" y="0"/>
                    </a:cubicBezTo>
                    <a:close/>
                  </a:path>
                </a:pathLst>
              </a:custGeom>
              <a:solidFill>
                <a:srgbClr val="0101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495" tIns="34248" rIns="68495" bIns="34248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9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500" name="Freeform 91"/>
              <p:cNvSpPr>
                <a:spLocks/>
              </p:cNvSpPr>
              <p:nvPr/>
            </p:nvSpPr>
            <p:spPr bwMode="auto">
              <a:xfrm>
                <a:off x="10302872" y="2889252"/>
                <a:ext cx="376237" cy="423863"/>
              </a:xfrm>
              <a:custGeom>
                <a:avLst/>
                <a:gdLst>
                  <a:gd name="T0" fmla="*/ 107 w 171"/>
                  <a:gd name="T1" fmla="*/ 0 h 192"/>
                  <a:gd name="T2" fmla="*/ 171 w 171"/>
                  <a:gd name="T3" fmla="*/ 70 h 192"/>
                  <a:gd name="T4" fmla="*/ 171 w 171"/>
                  <a:gd name="T5" fmla="*/ 192 h 192"/>
                  <a:gd name="T6" fmla="*/ 118 w 171"/>
                  <a:gd name="T7" fmla="*/ 192 h 192"/>
                  <a:gd name="T8" fmla="*/ 118 w 171"/>
                  <a:gd name="T9" fmla="*/ 132 h 192"/>
                  <a:gd name="T10" fmla="*/ 118 w 171"/>
                  <a:gd name="T11" fmla="*/ 87 h 192"/>
                  <a:gd name="T12" fmla="*/ 85 w 171"/>
                  <a:gd name="T13" fmla="*/ 49 h 192"/>
                  <a:gd name="T14" fmla="*/ 52 w 171"/>
                  <a:gd name="T15" fmla="*/ 87 h 192"/>
                  <a:gd name="T16" fmla="*/ 52 w 171"/>
                  <a:gd name="T17" fmla="*/ 192 h 192"/>
                  <a:gd name="T18" fmla="*/ 0 w 171"/>
                  <a:gd name="T19" fmla="*/ 192 h 192"/>
                  <a:gd name="T20" fmla="*/ 0 w 171"/>
                  <a:gd name="T21" fmla="*/ 4 h 192"/>
                  <a:gd name="T22" fmla="*/ 52 w 171"/>
                  <a:gd name="T23" fmla="*/ 4 h 192"/>
                  <a:gd name="T24" fmla="*/ 52 w 171"/>
                  <a:gd name="T25" fmla="*/ 31 h 192"/>
                  <a:gd name="T26" fmla="*/ 107 w 171"/>
                  <a:gd name="T27" fmla="*/ 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1" h="192">
                    <a:moveTo>
                      <a:pt x="107" y="0"/>
                    </a:moveTo>
                    <a:cubicBezTo>
                      <a:pt x="147" y="0"/>
                      <a:pt x="171" y="28"/>
                      <a:pt x="171" y="70"/>
                    </a:cubicBezTo>
                    <a:cubicBezTo>
                      <a:pt x="171" y="192"/>
                      <a:pt x="171" y="192"/>
                      <a:pt x="171" y="192"/>
                    </a:cubicBezTo>
                    <a:cubicBezTo>
                      <a:pt x="118" y="192"/>
                      <a:pt x="118" y="192"/>
                      <a:pt x="118" y="192"/>
                    </a:cubicBezTo>
                    <a:cubicBezTo>
                      <a:pt x="118" y="132"/>
                      <a:pt x="118" y="132"/>
                      <a:pt x="118" y="132"/>
                    </a:cubicBezTo>
                    <a:cubicBezTo>
                      <a:pt x="118" y="87"/>
                      <a:pt x="118" y="87"/>
                      <a:pt x="118" y="87"/>
                    </a:cubicBezTo>
                    <a:cubicBezTo>
                      <a:pt x="118" y="62"/>
                      <a:pt x="106" y="49"/>
                      <a:pt x="85" y="49"/>
                    </a:cubicBezTo>
                    <a:cubicBezTo>
                      <a:pt x="65" y="49"/>
                      <a:pt x="52" y="62"/>
                      <a:pt x="52" y="87"/>
                    </a:cubicBezTo>
                    <a:cubicBezTo>
                      <a:pt x="52" y="192"/>
                      <a:pt x="52" y="192"/>
                      <a:pt x="52" y="192"/>
                    </a:cubicBezTo>
                    <a:cubicBezTo>
                      <a:pt x="0" y="192"/>
                      <a:pt x="0" y="192"/>
                      <a:pt x="0" y="19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52" y="4"/>
                      <a:pt x="52" y="4"/>
                      <a:pt x="52" y="4"/>
                    </a:cubicBezTo>
                    <a:cubicBezTo>
                      <a:pt x="52" y="31"/>
                      <a:pt x="52" y="31"/>
                      <a:pt x="52" y="31"/>
                    </a:cubicBezTo>
                    <a:cubicBezTo>
                      <a:pt x="64" y="15"/>
                      <a:pt x="80" y="0"/>
                      <a:pt x="107" y="0"/>
                    </a:cubicBezTo>
                    <a:close/>
                  </a:path>
                </a:pathLst>
              </a:custGeom>
              <a:solidFill>
                <a:srgbClr val="0101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495" tIns="34248" rIns="68495" bIns="34248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9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501" name="Freeform 92"/>
              <p:cNvSpPr>
                <a:spLocks noEditPoints="1"/>
              </p:cNvSpPr>
              <p:nvPr/>
            </p:nvSpPr>
            <p:spPr bwMode="auto">
              <a:xfrm>
                <a:off x="10733082" y="2889252"/>
                <a:ext cx="446088" cy="433388"/>
              </a:xfrm>
              <a:custGeom>
                <a:avLst/>
                <a:gdLst>
                  <a:gd name="T0" fmla="*/ 101 w 202"/>
                  <a:gd name="T1" fmla="*/ 47 h 196"/>
                  <a:gd name="T2" fmla="*/ 52 w 202"/>
                  <a:gd name="T3" fmla="*/ 98 h 196"/>
                  <a:gd name="T4" fmla="*/ 52 w 202"/>
                  <a:gd name="T5" fmla="*/ 99 h 196"/>
                  <a:gd name="T6" fmla="*/ 101 w 202"/>
                  <a:gd name="T7" fmla="*/ 150 h 196"/>
                  <a:gd name="T8" fmla="*/ 150 w 202"/>
                  <a:gd name="T9" fmla="*/ 100 h 196"/>
                  <a:gd name="T10" fmla="*/ 150 w 202"/>
                  <a:gd name="T11" fmla="*/ 99 h 196"/>
                  <a:gd name="T12" fmla="*/ 101 w 202"/>
                  <a:gd name="T13" fmla="*/ 47 h 196"/>
                  <a:gd name="T14" fmla="*/ 101 w 202"/>
                  <a:gd name="T15" fmla="*/ 0 h 196"/>
                  <a:gd name="T16" fmla="*/ 202 w 202"/>
                  <a:gd name="T17" fmla="*/ 98 h 196"/>
                  <a:gd name="T18" fmla="*/ 202 w 202"/>
                  <a:gd name="T19" fmla="*/ 98 h 196"/>
                  <a:gd name="T20" fmla="*/ 101 w 202"/>
                  <a:gd name="T21" fmla="*/ 196 h 196"/>
                  <a:gd name="T22" fmla="*/ 0 w 202"/>
                  <a:gd name="T23" fmla="*/ 100 h 196"/>
                  <a:gd name="T24" fmla="*/ 0 w 202"/>
                  <a:gd name="T25" fmla="*/ 99 h 196"/>
                  <a:gd name="T26" fmla="*/ 101 w 202"/>
                  <a:gd name="T27" fmla="*/ 0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2" h="196">
                    <a:moveTo>
                      <a:pt x="101" y="47"/>
                    </a:moveTo>
                    <a:cubicBezTo>
                      <a:pt x="70" y="47"/>
                      <a:pt x="52" y="71"/>
                      <a:pt x="52" y="98"/>
                    </a:cubicBezTo>
                    <a:cubicBezTo>
                      <a:pt x="52" y="99"/>
                      <a:pt x="52" y="99"/>
                      <a:pt x="52" y="99"/>
                    </a:cubicBezTo>
                    <a:cubicBezTo>
                      <a:pt x="52" y="126"/>
                      <a:pt x="72" y="150"/>
                      <a:pt x="101" y="150"/>
                    </a:cubicBezTo>
                    <a:cubicBezTo>
                      <a:pt x="132" y="150"/>
                      <a:pt x="150" y="127"/>
                      <a:pt x="150" y="100"/>
                    </a:cubicBezTo>
                    <a:cubicBezTo>
                      <a:pt x="150" y="99"/>
                      <a:pt x="150" y="99"/>
                      <a:pt x="150" y="99"/>
                    </a:cubicBezTo>
                    <a:cubicBezTo>
                      <a:pt x="150" y="71"/>
                      <a:pt x="130" y="47"/>
                      <a:pt x="101" y="47"/>
                    </a:cubicBezTo>
                    <a:close/>
                    <a:moveTo>
                      <a:pt x="101" y="0"/>
                    </a:moveTo>
                    <a:cubicBezTo>
                      <a:pt x="160" y="0"/>
                      <a:pt x="202" y="44"/>
                      <a:pt x="202" y="98"/>
                    </a:cubicBezTo>
                    <a:cubicBezTo>
                      <a:pt x="202" y="98"/>
                      <a:pt x="202" y="98"/>
                      <a:pt x="202" y="98"/>
                    </a:cubicBezTo>
                    <a:cubicBezTo>
                      <a:pt x="202" y="153"/>
                      <a:pt x="159" y="196"/>
                      <a:pt x="101" y="196"/>
                    </a:cubicBezTo>
                    <a:cubicBezTo>
                      <a:pt x="43" y="196"/>
                      <a:pt x="0" y="153"/>
                      <a:pt x="0" y="100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45"/>
                      <a:pt x="43" y="0"/>
                      <a:pt x="101" y="0"/>
                    </a:cubicBezTo>
                    <a:close/>
                  </a:path>
                </a:pathLst>
              </a:custGeom>
              <a:solidFill>
                <a:srgbClr val="0101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495" tIns="34248" rIns="68495" bIns="34248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9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502" name="Freeform 93"/>
              <p:cNvSpPr>
                <a:spLocks noEditPoints="1"/>
              </p:cNvSpPr>
              <p:nvPr/>
            </p:nvSpPr>
            <p:spPr bwMode="auto">
              <a:xfrm>
                <a:off x="8299446" y="2365377"/>
                <a:ext cx="465138" cy="725488"/>
              </a:xfrm>
              <a:custGeom>
                <a:avLst/>
                <a:gdLst>
                  <a:gd name="T0" fmla="*/ 64 w 211"/>
                  <a:gd name="T1" fmla="*/ 310 h 329"/>
                  <a:gd name="T2" fmla="*/ 36 w 211"/>
                  <a:gd name="T3" fmla="*/ 329 h 329"/>
                  <a:gd name="T4" fmla="*/ 23 w 211"/>
                  <a:gd name="T5" fmla="*/ 308 h 329"/>
                  <a:gd name="T6" fmla="*/ 62 w 211"/>
                  <a:gd name="T7" fmla="*/ 300 h 329"/>
                  <a:gd name="T8" fmla="*/ 60 w 211"/>
                  <a:gd name="T9" fmla="*/ 271 h 329"/>
                  <a:gd name="T10" fmla="*/ 61 w 211"/>
                  <a:gd name="T11" fmla="*/ 290 h 329"/>
                  <a:gd name="T12" fmla="*/ 13 w 211"/>
                  <a:gd name="T13" fmla="*/ 284 h 329"/>
                  <a:gd name="T14" fmla="*/ 1 w 211"/>
                  <a:gd name="T15" fmla="*/ 229 h 329"/>
                  <a:gd name="T16" fmla="*/ 60 w 211"/>
                  <a:gd name="T17" fmla="*/ 250 h 329"/>
                  <a:gd name="T18" fmla="*/ 5 w 211"/>
                  <a:gd name="T19" fmla="*/ 256 h 329"/>
                  <a:gd name="T20" fmla="*/ 1 w 211"/>
                  <a:gd name="T21" fmla="*/ 229 h 329"/>
                  <a:gd name="T22" fmla="*/ 71 w 211"/>
                  <a:gd name="T23" fmla="*/ 212 h 329"/>
                  <a:gd name="T24" fmla="*/ 64 w 211"/>
                  <a:gd name="T25" fmla="*/ 231 h 329"/>
                  <a:gd name="T26" fmla="*/ 0 w 211"/>
                  <a:gd name="T27" fmla="*/ 211 h 329"/>
                  <a:gd name="T28" fmla="*/ 1 w 211"/>
                  <a:gd name="T29" fmla="*/ 184 h 329"/>
                  <a:gd name="T30" fmla="*/ 84 w 211"/>
                  <a:gd name="T31" fmla="*/ 186 h 329"/>
                  <a:gd name="T32" fmla="*/ 75 w 211"/>
                  <a:gd name="T33" fmla="*/ 203 h 329"/>
                  <a:gd name="T34" fmla="*/ 7 w 211"/>
                  <a:gd name="T35" fmla="*/ 153 h 329"/>
                  <a:gd name="T36" fmla="*/ 13 w 211"/>
                  <a:gd name="T37" fmla="*/ 138 h 329"/>
                  <a:gd name="T38" fmla="*/ 103 w 211"/>
                  <a:gd name="T39" fmla="*/ 163 h 329"/>
                  <a:gd name="T40" fmla="*/ 91 w 211"/>
                  <a:gd name="T41" fmla="*/ 178 h 329"/>
                  <a:gd name="T42" fmla="*/ 27 w 211"/>
                  <a:gd name="T43" fmla="*/ 109 h 329"/>
                  <a:gd name="T44" fmla="*/ 67 w 211"/>
                  <a:gd name="T45" fmla="*/ 56 h 329"/>
                  <a:gd name="T46" fmla="*/ 119 w 211"/>
                  <a:gd name="T47" fmla="*/ 151 h 329"/>
                  <a:gd name="T48" fmla="*/ 45 w 211"/>
                  <a:gd name="T49" fmla="*/ 82 h 329"/>
                  <a:gd name="T50" fmla="*/ 67 w 211"/>
                  <a:gd name="T51" fmla="*/ 56 h 329"/>
                  <a:gd name="T52" fmla="*/ 152 w 211"/>
                  <a:gd name="T53" fmla="*/ 131 h 329"/>
                  <a:gd name="T54" fmla="*/ 135 w 211"/>
                  <a:gd name="T55" fmla="*/ 140 h 329"/>
                  <a:gd name="T56" fmla="*/ 94 w 211"/>
                  <a:gd name="T57" fmla="*/ 35 h 329"/>
                  <a:gd name="T58" fmla="*/ 158 w 211"/>
                  <a:gd name="T59" fmla="*/ 7 h 329"/>
                  <a:gd name="T60" fmla="*/ 171 w 211"/>
                  <a:gd name="T61" fmla="*/ 124 h 329"/>
                  <a:gd name="T62" fmla="*/ 125 w 211"/>
                  <a:gd name="T63" fmla="*/ 18 h 329"/>
                  <a:gd name="T64" fmla="*/ 158 w 211"/>
                  <a:gd name="T65" fmla="*/ 7 h 329"/>
                  <a:gd name="T66" fmla="*/ 211 w 211"/>
                  <a:gd name="T67" fmla="*/ 119 h 329"/>
                  <a:gd name="T68" fmla="*/ 191 w 211"/>
                  <a:gd name="T69" fmla="*/ 120 h 329"/>
                  <a:gd name="T70" fmla="*/ 193 w 211"/>
                  <a:gd name="T71" fmla="*/ 1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11" h="329">
                    <a:moveTo>
                      <a:pt x="62" y="300"/>
                    </a:moveTo>
                    <a:cubicBezTo>
                      <a:pt x="63" y="304"/>
                      <a:pt x="63" y="307"/>
                      <a:pt x="64" y="310"/>
                    </a:cubicBezTo>
                    <a:cubicBezTo>
                      <a:pt x="65" y="313"/>
                      <a:pt x="66" y="316"/>
                      <a:pt x="67" y="319"/>
                    </a:cubicBezTo>
                    <a:cubicBezTo>
                      <a:pt x="36" y="329"/>
                      <a:pt x="36" y="329"/>
                      <a:pt x="36" y="329"/>
                    </a:cubicBezTo>
                    <a:cubicBezTo>
                      <a:pt x="34" y="326"/>
                      <a:pt x="31" y="323"/>
                      <a:pt x="29" y="319"/>
                    </a:cubicBezTo>
                    <a:cubicBezTo>
                      <a:pt x="27" y="315"/>
                      <a:pt x="25" y="312"/>
                      <a:pt x="23" y="308"/>
                    </a:cubicBezTo>
                    <a:cubicBezTo>
                      <a:pt x="62" y="300"/>
                      <a:pt x="62" y="300"/>
                      <a:pt x="62" y="300"/>
                    </a:cubicBezTo>
                    <a:cubicBezTo>
                      <a:pt x="62" y="300"/>
                      <a:pt x="62" y="300"/>
                      <a:pt x="62" y="300"/>
                    </a:cubicBezTo>
                    <a:close/>
                    <a:moveTo>
                      <a:pt x="8" y="271"/>
                    </a:moveTo>
                    <a:cubicBezTo>
                      <a:pt x="60" y="271"/>
                      <a:pt x="60" y="271"/>
                      <a:pt x="60" y="271"/>
                    </a:cubicBezTo>
                    <a:cubicBezTo>
                      <a:pt x="60" y="273"/>
                      <a:pt x="60" y="277"/>
                      <a:pt x="60" y="280"/>
                    </a:cubicBezTo>
                    <a:cubicBezTo>
                      <a:pt x="60" y="284"/>
                      <a:pt x="60" y="286"/>
                      <a:pt x="61" y="290"/>
                    </a:cubicBezTo>
                    <a:cubicBezTo>
                      <a:pt x="18" y="296"/>
                      <a:pt x="18" y="296"/>
                      <a:pt x="18" y="296"/>
                    </a:cubicBezTo>
                    <a:cubicBezTo>
                      <a:pt x="15" y="292"/>
                      <a:pt x="14" y="288"/>
                      <a:pt x="13" y="284"/>
                    </a:cubicBezTo>
                    <a:cubicBezTo>
                      <a:pt x="11" y="279"/>
                      <a:pt x="9" y="275"/>
                      <a:pt x="8" y="271"/>
                    </a:cubicBezTo>
                    <a:close/>
                    <a:moveTo>
                      <a:pt x="1" y="229"/>
                    </a:moveTo>
                    <a:cubicBezTo>
                      <a:pt x="62" y="241"/>
                      <a:pt x="62" y="241"/>
                      <a:pt x="62" y="241"/>
                    </a:cubicBezTo>
                    <a:cubicBezTo>
                      <a:pt x="62" y="244"/>
                      <a:pt x="61" y="247"/>
                      <a:pt x="60" y="250"/>
                    </a:cubicBezTo>
                    <a:cubicBezTo>
                      <a:pt x="60" y="254"/>
                      <a:pt x="60" y="257"/>
                      <a:pt x="60" y="260"/>
                    </a:cubicBezTo>
                    <a:cubicBezTo>
                      <a:pt x="5" y="256"/>
                      <a:pt x="5" y="256"/>
                      <a:pt x="5" y="256"/>
                    </a:cubicBezTo>
                    <a:cubicBezTo>
                      <a:pt x="4" y="252"/>
                      <a:pt x="3" y="248"/>
                      <a:pt x="2" y="243"/>
                    </a:cubicBezTo>
                    <a:cubicBezTo>
                      <a:pt x="1" y="238"/>
                      <a:pt x="1" y="234"/>
                      <a:pt x="1" y="229"/>
                    </a:cubicBezTo>
                    <a:close/>
                    <a:moveTo>
                      <a:pt x="1" y="184"/>
                    </a:moveTo>
                    <a:cubicBezTo>
                      <a:pt x="71" y="212"/>
                      <a:pt x="71" y="212"/>
                      <a:pt x="71" y="212"/>
                    </a:cubicBezTo>
                    <a:cubicBezTo>
                      <a:pt x="69" y="215"/>
                      <a:pt x="68" y="218"/>
                      <a:pt x="67" y="221"/>
                    </a:cubicBezTo>
                    <a:cubicBezTo>
                      <a:pt x="66" y="225"/>
                      <a:pt x="65" y="227"/>
                      <a:pt x="64" y="231"/>
                    </a:cubicBezTo>
                    <a:cubicBezTo>
                      <a:pt x="0" y="214"/>
                      <a:pt x="0" y="214"/>
                      <a:pt x="0" y="214"/>
                    </a:cubicBezTo>
                    <a:cubicBezTo>
                      <a:pt x="0" y="211"/>
                      <a:pt x="0" y="211"/>
                      <a:pt x="0" y="211"/>
                    </a:cubicBezTo>
                    <a:cubicBezTo>
                      <a:pt x="0" y="199"/>
                      <a:pt x="0" y="199"/>
                      <a:pt x="0" y="199"/>
                    </a:cubicBezTo>
                    <a:cubicBezTo>
                      <a:pt x="1" y="194"/>
                      <a:pt x="1" y="189"/>
                      <a:pt x="1" y="184"/>
                    </a:cubicBezTo>
                    <a:close/>
                    <a:moveTo>
                      <a:pt x="13" y="138"/>
                    </a:moveTo>
                    <a:cubicBezTo>
                      <a:pt x="84" y="186"/>
                      <a:pt x="84" y="186"/>
                      <a:pt x="84" y="186"/>
                    </a:cubicBezTo>
                    <a:cubicBezTo>
                      <a:pt x="83" y="188"/>
                      <a:pt x="81" y="191"/>
                      <a:pt x="79" y="194"/>
                    </a:cubicBezTo>
                    <a:cubicBezTo>
                      <a:pt x="77" y="197"/>
                      <a:pt x="76" y="200"/>
                      <a:pt x="75" y="203"/>
                    </a:cubicBezTo>
                    <a:cubicBezTo>
                      <a:pt x="4" y="168"/>
                      <a:pt x="4" y="168"/>
                      <a:pt x="4" y="168"/>
                    </a:cubicBezTo>
                    <a:cubicBezTo>
                      <a:pt x="5" y="163"/>
                      <a:pt x="6" y="159"/>
                      <a:pt x="7" y="153"/>
                    </a:cubicBezTo>
                    <a:cubicBezTo>
                      <a:pt x="13" y="138"/>
                      <a:pt x="13" y="138"/>
                      <a:pt x="13" y="138"/>
                    </a:cubicBezTo>
                    <a:cubicBezTo>
                      <a:pt x="13" y="138"/>
                      <a:pt x="13" y="138"/>
                      <a:pt x="13" y="138"/>
                    </a:cubicBezTo>
                    <a:close/>
                    <a:moveTo>
                      <a:pt x="35" y="95"/>
                    </a:moveTo>
                    <a:cubicBezTo>
                      <a:pt x="103" y="163"/>
                      <a:pt x="103" y="163"/>
                      <a:pt x="103" y="163"/>
                    </a:cubicBezTo>
                    <a:cubicBezTo>
                      <a:pt x="101" y="166"/>
                      <a:pt x="99" y="168"/>
                      <a:pt x="97" y="170"/>
                    </a:cubicBezTo>
                    <a:cubicBezTo>
                      <a:pt x="91" y="178"/>
                      <a:pt x="91" y="178"/>
                      <a:pt x="91" y="178"/>
                    </a:cubicBezTo>
                    <a:cubicBezTo>
                      <a:pt x="19" y="123"/>
                      <a:pt x="19" y="123"/>
                      <a:pt x="19" y="123"/>
                    </a:cubicBezTo>
                    <a:cubicBezTo>
                      <a:pt x="22" y="119"/>
                      <a:pt x="24" y="114"/>
                      <a:pt x="27" y="109"/>
                    </a:cubicBezTo>
                    <a:cubicBezTo>
                      <a:pt x="29" y="104"/>
                      <a:pt x="32" y="100"/>
                      <a:pt x="35" y="95"/>
                    </a:cubicBezTo>
                    <a:close/>
                    <a:moveTo>
                      <a:pt x="67" y="56"/>
                    </a:moveTo>
                    <a:cubicBezTo>
                      <a:pt x="127" y="145"/>
                      <a:pt x="127" y="145"/>
                      <a:pt x="127" y="145"/>
                    </a:cubicBezTo>
                    <a:cubicBezTo>
                      <a:pt x="119" y="151"/>
                      <a:pt x="119" y="151"/>
                      <a:pt x="119" y="151"/>
                    </a:cubicBezTo>
                    <a:cubicBezTo>
                      <a:pt x="116" y="153"/>
                      <a:pt x="113" y="155"/>
                      <a:pt x="111" y="157"/>
                    </a:cubicBezTo>
                    <a:cubicBezTo>
                      <a:pt x="45" y="82"/>
                      <a:pt x="45" y="82"/>
                      <a:pt x="45" y="82"/>
                    </a:cubicBezTo>
                    <a:cubicBezTo>
                      <a:pt x="48" y="77"/>
                      <a:pt x="52" y="73"/>
                      <a:pt x="56" y="69"/>
                    </a:cubicBezTo>
                    <a:cubicBezTo>
                      <a:pt x="60" y="65"/>
                      <a:pt x="63" y="60"/>
                      <a:pt x="67" y="56"/>
                    </a:cubicBezTo>
                    <a:close/>
                    <a:moveTo>
                      <a:pt x="109" y="26"/>
                    </a:moveTo>
                    <a:cubicBezTo>
                      <a:pt x="152" y="131"/>
                      <a:pt x="152" y="131"/>
                      <a:pt x="152" y="131"/>
                    </a:cubicBezTo>
                    <a:cubicBezTo>
                      <a:pt x="144" y="135"/>
                      <a:pt x="144" y="135"/>
                      <a:pt x="144" y="135"/>
                    </a:cubicBezTo>
                    <a:cubicBezTo>
                      <a:pt x="141" y="136"/>
                      <a:pt x="137" y="138"/>
                      <a:pt x="135" y="140"/>
                    </a:cubicBezTo>
                    <a:cubicBezTo>
                      <a:pt x="80" y="45"/>
                      <a:pt x="80" y="45"/>
                      <a:pt x="80" y="45"/>
                    </a:cubicBezTo>
                    <a:cubicBezTo>
                      <a:pt x="85" y="42"/>
                      <a:pt x="90" y="38"/>
                      <a:pt x="94" y="35"/>
                    </a:cubicBezTo>
                    <a:cubicBezTo>
                      <a:pt x="99" y="32"/>
                      <a:pt x="104" y="29"/>
                      <a:pt x="109" y="26"/>
                    </a:cubicBezTo>
                    <a:close/>
                    <a:moveTo>
                      <a:pt x="158" y="7"/>
                    </a:moveTo>
                    <a:cubicBezTo>
                      <a:pt x="181" y="122"/>
                      <a:pt x="181" y="122"/>
                      <a:pt x="181" y="122"/>
                    </a:cubicBezTo>
                    <a:cubicBezTo>
                      <a:pt x="178" y="122"/>
                      <a:pt x="174" y="123"/>
                      <a:pt x="171" y="124"/>
                    </a:cubicBezTo>
                    <a:cubicBezTo>
                      <a:pt x="168" y="125"/>
                      <a:pt x="165" y="126"/>
                      <a:pt x="162" y="127"/>
                    </a:cubicBezTo>
                    <a:cubicBezTo>
                      <a:pt x="125" y="18"/>
                      <a:pt x="125" y="18"/>
                      <a:pt x="125" y="18"/>
                    </a:cubicBezTo>
                    <a:cubicBezTo>
                      <a:pt x="141" y="12"/>
                      <a:pt x="141" y="12"/>
                      <a:pt x="141" y="12"/>
                    </a:cubicBezTo>
                    <a:cubicBezTo>
                      <a:pt x="147" y="10"/>
                      <a:pt x="152" y="8"/>
                      <a:pt x="158" y="7"/>
                    </a:cubicBezTo>
                    <a:close/>
                    <a:moveTo>
                      <a:pt x="211" y="0"/>
                    </a:moveTo>
                    <a:cubicBezTo>
                      <a:pt x="211" y="119"/>
                      <a:pt x="211" y="119"/>
                      <a:pt x="211" y="119"/>
                    </a:cubicBezTo>
                    <a:cubicBezTo>
                      <a:pt x="201" y="119"/>
                      <a:pt x="201" y="119"/>
                      <a:pt x="201" y="119"/>
                    </a:cubicBezTo>
                    <a:cubicBezTo>
                      <a:pt x="197" y="119"/>
                      <a:pt x="195" y="120"/>
                      <a:pt x="191" y="120"/>
                    </a:cubicBezTo>
                    <a:cubicBezTo>
                      <a:pt x="176" y="3"/>
                      <a:pt x="176" y="3"/>
                      <a:pt x="176" y="3"/>
                    </a:cubicBezTo>
                    <a:cubicBezTo>
                      <a:pt x="193" y="1"/>
                      <a:pt x="193" y="1"/>
                      <a:pt x="193" y="1"/>
                    </a:cubicBezTo>
                    <a:cubicBezTo>
                      <a:pt x="199" y="1"/>
                      <a:pt x="205" y="0"/>
                      <a:pt x="211" y="0"/>
                    </a:cubicBezTo>
                    <a:close/>
                  </a:path>
                </a:pathLst>
              </a:custGeom>
              <a:solidFill>
                <a:srgbClr val="08AA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495" tIns="34248" rIns="68495" bIns="34248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9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503" name="Freeform 94"/>
              <p:cNvSpPr>
                <a:spLocks noEditPoints="1"/>
              </p:cNvSpPr>
              <p:nvPr/>
            </p:nvSpPr>
            <p:spPr bwMode="auto">
              <a:xfrm>
                <a:off x="8828082" y="2563817"/>
                <a:ext cx="512763" cy="696914"/>
              </a:xfrm>
              <a:custGeom>
                <a:avLst/>
                <a:gdLst>
                  <a:gd name="T0" fmla="*/ 220 w 233"/>
                  <a:gd name="T1" fmla="*/ 284 h 316"/>
                  <a:gd name="T2" fmla="*/ 205 w 233"/>
                  <a:gd name="T3" fmla="*/ 316 h 316"/>
                  <a:gd name="T4" fmla="*/ 105 w 233"/>
                  <a:gd name="T5" fmla="*/ 248 h 316"/>
                  <a:gd name="T6" fmla="*/ 118 w 233"/>
                  <a:gd name="T7" fmla="*/ 211 h 316"/>
                  <a:gd name="T8" fmla="*/ 229 w 233"/>
                  <a:gd name="T9" fmla="*/ 251 h 316"/>
                  <a:gd name="T10" fmla="*/ 113 w 233"/>
                  <a:gd name="T11" fmla="*/ 230 h 316"/>
                  <a:gd name="T12" fmla="*/ 118 w 233"/>
                  <a:gd name="T13" fmla="*/ 211 h 316"/>
                  <a:gd name="T14" fmla="*/ 231 w 233"/>
                  <a:gd name="T15" fmla="*/ 181 h 316"/>
                  <a:gd name="T16" fmla="*/ 233 w 233"/>
                  <a:gd name="T17" fmla="*/ 210 h 316"/>
                  <a:gd name="T18" fmla="*/ 121 w 233"/>
                  <a:gd name="T19" fmla="*/ 200 h 316"/>
                  <a:gd name="T20" fmla="*/ 122 w 233"/>
                  <a:gd name="T21" fmla="*/ 181 h 316"/>
                  <a:gd name="T22" fmla="*/ 224 w 233"/>
                  <a:gd name="T23" fmla="*/ 147 h 316"/>
                  <a:gd name="T24" fmla="*/ 121 w 233"/>
                  <a:gd name="T25" fmla="*/ 170 h 316"/>
                  <a:gd name="T26" fmla="*/ 119 w 233"/>
                  <a:gd name="T27" fmla="*/ 151 h 316"/>
                  <a:gd name="T28" fmla="*/ 195 w 233"/>
                  <a:gd name="T29" fmla="*/ 88 h 316"/>
                  <a:gd name="T30" fmla="*/ 212 w 233"/>
                  <a:gd name="T31" fmla="*/ 116 h 316"/>
                  <a:gd name="T32" fmla="*/ 114 w 233"/>
                  <a:gd name="T33" fmla="*/ 132 h 316"/>
                  <a:gd name="T34" fmla="*/ 195 w 233"/>
                  <a:gd name="T35" fmla="*/ 88 h 316"/>
                  <a:gd name="T36" fmla="*/ 173 w 233"/>
                  <a:gd name="T37" fmla="*/ 63 h 316"/>
                  <a:gd name="T38" fmla="*/ 105 w 233"/>
                  <a:gd name="T39" fmla="*/ 114 h 316"/>
                  <a:gd name="T40" fmla="*/ 96 w 233"/>
                  <a:gd name="T41" fmla="*/ 97 h 316"/>
                  <a:gd name="T42" fmla="*/ 125 w 233"/>
                  <a:gd name="T43" fmla="*/ 26 h 316"/>
                  <a:gd name="T44" fmla="*/ 151 w 233"/>
                  <a:gd name="T45" fmla="*/ 42 h 316"/>
                  <a:gd name="T46" fmla="*/ 84 w 233"/>
                  <a:gd name="T47" fmla="*/ 81 h 316"/>
                  <a:gd name="T48" fmla="*/ 125 w 233"/>
                  <a:gd name="T49" fmla="*/ 26 h 316"/>
                  <a:gd name="T50" fmla="*/ 98 w 233"/>
                  <a:gd name="T51" fmla="*/ 13 h 316"/>
                  <a:gd name="T52" fmla="*/ 71 w 233"/>
                  <a:gd name="T53" fmla="*/ 67 h 316"/>
                  <a:gd name="T54" fmla="*/ 55 w 233"/>
                  <a:gd name="T55" fmla="*/ 55 h 316"/>
                  <a:gd name="T56" fmla="*/ 45 w 233"/>
                  <a:gd name="T57" fmla="*/ 1 h 316"/>
                  <a:gd name="T58" fmla="*/ 72 w 233"/>
                  <a:gd name="T59" fmla="*/ 6 h 316"/>
                  <a:gd name="T60" fmla="*/ 37 w 233"/>
                  <a:gd name="T61" fmla="*/ 45 h 316"/>
                  <a:gd name="T62" fmla="*/ 45 w 233"/>
                  <a:gd name="T63" fmla="*/ 1 h 316"/>
                  <a:gd name="T64" fmla="*/ 23 w 233"/>
                  <a:gd name="T65" fmla="*/ 0 h 316"/>
                  <a:gd name="T66" fmla="*/ 19 w 233"/>
                  <a:gd name="T67" fmla="*/ 37 h 316"/>
                  <a:gd name="T68" fmla="*/ 0 w 233"/>
                  <a:gd name="T69" fmla="*/ 32 h 316"/>
                  <a:gd name="T70" fmla="*/ 19 w 233"/>
                  <a:gd name="T71" fmla="*/ 0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33" h="316">
                    <a:moveTo>
                      <a:pt x="110" y="239"/>
                    </a:moveTo>
                    <a:cubicBezTo>
                      <a:pt x="220" y="284"/>
                      <a:pt x="220" y="284"/>
                      <a:pt x="220" y="284"/>
                    </a:cubicBezTo>
                    <a:cubicBezTo>
                      <a:pt x="218" y="290"/>
                      <a:pt x="216" y="295"/>
                      <a:pt x="213" y="301"/>
                    </a:cubicBezTo>
                    <a:cubicBezTo>
                      <a:pt x="211" y="306"/>
                      <a:pt x="208" y="311"/>
                      <a:pt x="205" y="316"/>
                    </a:cubicBezTo>
                    <a:cubicBezTo>
                      <a:pt x="101" y="256"/>
                      <a:pt x="101" y="256"/>
                      <a:pt x="101" y="256"/>
                    </a:cubicBezTo>
                    <a:cubicBezTo>
                      <a:pt x="103" y="253"/>
                      <a:pt x="104" y="250"/>
                      <a:pt x="105" y="248"/>
                    </a:cubicBezTo>
                    <a:cubicBezTo>
                      <a:pt x="108" y="244"/>
                      <a:pt x="109" y="241"/>
                      <a:pt x="110" y="239"/>
                    </a:cubicBezTo>
                    <a:close/>
                    <a:moveTo>
                      <a:pt x="118" y="211"/>
                    </a:moveTo>
                    <a:cubicBezTo>
                      <a:pt x="232" y="233"/>
                      <a:pt x="232" y="233"/>
                      <a:pt x="232" y="233"/>
                    </a:cubicBezTo>
                    <a:cubicBezTo>
                      <a:pt x="231" y="239"/>
                      <a:pt x="230" y="244"/>
                      <a:pt x="229" y="251"/>
                    </a:cubicBezTo>
                    <a:cubicBezTo>
                      <a:pt x="228" y="256"/>
                      <a:pt x="227" y="262"/>
                      <a:pt x="225" y="268"/>
                    </a:cubicBezTo>
                    <a:cubicBezTo>
                      <a:pt x="113" y="230"/>
                      <a:pt x="113" y="230"/>
                      <a:pt x="113" y="230"/>
                    </a:cubicBezTo>
                    <a:cubicBezTo>
                      <a:pt x="114" y="226"/>
                      <a:pt x="115" y="223"/>
                      <a:pt x="116" y="220"/>
                    </a:cubicBezTo>
                    <a:cubicBezTo>
                      <a:pt x="117" y="217"/>
                      <a:pt x="118" y="214"/>
                      <a:pt x="118" y="211"/>
                    </a:cubicBezTo>
                    <a:close/>
                    <a:moveTo>
                      <a:pt x="122" y="181"/>
                    </a:moveTo>
                    <a:cubicBezTo>
                      <a:pt x="231" y="181"/>
                      <a:pt x="231" y="181"/>
                      <a:pt x="231" y="181"/>
                    </a:cubicBezTo>
                    <a:cubicBezTo>
                      <a:pt x="232" y="186"/>
                      <a:pt x="233" y="192"/>
                      <a:pt x="233" y="198"/>
                    </a:cubicBezTo>
                    <a:cubicBezTo>
                      <a:pt x="233" y="210"/>
                      <a:pt x="233" y="210"/>
                      <a:pt x="233" y="210"/>
                    </a:cubicBezTo>
                    <a:cubicBezTo>
                      <a:pt x="233" y="215"/>
                      <a:pt x="233" y="215"/>
                      <a:pt x="233" y="215"/>
                    </a:cubicBezTo>
                    <a:cubicBezTo>
                      <a:pt x="121" y="200"/>
                      <a:pt x="121" y="200"/>
                      <a:pt x="121" y="200"/>
                    </a:cubicBezTo>
                    <a:cubicBezTo>
                      <a:pt x="121" y="197"/>
                      <a:pt x="121" y="194"/>
                      <a:pt x="121" y="190"/>
                    </a:cubicBezTo>
                    <a:cubicBezTo>
                      <a:pt x="122" y="187"/>
                      <a:pt x="122" y="184"/>
                      <a:pt x="122" y="181"/>
                    </a:cubicBezTo>
                    <a:close/>
                    <a:moveTo>
                      <a:pt x="218" y="131"/>
                    </a:moveTo>
                    <a:cubicBezTo>
                      <a:pt x="220" y="136"/>
                      <a:pt x="222" y="141"/>
                      <a:pt x="224" y="147"/>
                    </a:cubicBezTo>
                    <a:cubicBezTo>
                      <a:pt x="226" y="152"/>
                      <a:pt x="227" y="158"/>
                      <a:pt x="228" y="163"/>
                    </a:cubicBezTo>
                    <a:cubicBezTo>
                      <a:pt x="121" y="170"/>
                      <a:pt x="121" y="170"/>
                      <a:pt x="121" y="170"/>
                    </a:cubicBezTo>
                    <a:cubicBezTo>
                      <a:pt x="121" y="167"/>
                      <a:pt x="121" y="164"/>
                      <a:pt x="121" y="160"/>
                    </a:cubicBezTo>
                    <a:cubicBezTo>
                      <a:pt x="120" y="157"/>
                      <a:pt x="119" y="154"/>
                      <a:pt x="119" y="151"/>
                    </a:cubicBezTo>
                    <a:lnTo>
                      <a:pt x="218" y="131"/>
                    </a:lnTo>
                    <a:close/>
                    <a:moveTo>
                      <a:pt x="195" y="88"/>
                    </a:moveTo>
                    <a:cubicBezTo>
                      <a:pt x="198" y="93"/>
                      <a:pt x="201" y="97"/>
                      <a:pt x="203" y="101"/>
                    </a:cubicBezTo>
                    <a:cubicBezTo>
                      <a:pt x="207" y="106"/>
                      <a:pt x="209" y="111"/>
                      <a:pt x="212" y="116"/>
                    </a:cubicBezTo>
                    <a:cubicBezTo>
                      <a:pt x="116" y="142"/>
                      <a:pt x="116" y="142"/>
                      <a:pt x="116" y="142"/>
                    </a:cubicBezTo>
                    <a:cubicBezTo>
                      <a:pt x="116" y="138"/>
                      <a:pt x="114" y="135"/>
                      <a:pt x="114" y="132"/>
                    </a:cubicBezTo>
                    <a:cubicBezTo>
                      <a:pt x="112" y="129"/>
                      <a:pt x="111" y="125"/>
                      <a:pt x="110" y="123"/>
                    </a:cubicBezTo>
                    <a:lnTo>
                      <a:pt x="195" y="88"/>
                    </a:lnTo>
                    <a:close/>
                    <a:moveTo>
                      <a:pt x="162" y="53"/>
                    </a:moveTo>
                    <a:cubicBezTo>
                      <a:pt x="166" y="56"/>
                      <a:pt x="170" y="59"/>
                      <a:pt x="173" y="63"/>
                    </a:cubicBezTo>
                    <a:cubicBezTo>
                      <a:pt x="177" y="67"/>
                      <a:pt x="181" y="71"/>
                      <a:pt x="184" y="75"/>
                    </a:cubicBezTo>
                    <a:cubicBezTo>
                      <a:pt x="105" y="114"/>
                      <a:pt x="105" y="114"/>
                      <a:pt x="105" y="114"/>
                    </a:cubicBezTo>
                    <a:cubicBezTo>
                      <a:pt x="104" y="110"/>
                      <a:pt x="103" y="107"/>
                      <a:pt x="101" y="105"/>
                    </a:cubicBezTo>
                    <a:cubicBezTo>
                      <a:pt x="99" y="102"/>
                      <a:pt x="97" y="99"/>
                      <a:pt x="96" y="97"/>
                    </a:cubicBezTo>
                    <a:lnTo>
                      <a:pt x="162" y="53"/>
                    </a:lnTo>
                    <a:close/>
                    <a:moveTo>
                      <a:pt x="125" y="26"/>
                    </a:moveTo>
                    <a:cubicBezTo>
                      <a:pt x="129" y="28"/>
                      <a:pt x="134" y="31"/>
                      <a:pt x="138" y="34"/>
                    </a:cubicBezTo>
                    <a:cubicBezTo>
                      <a:pt x="142" y="36"/>
                      <a:pt x="146" y="39"/>
                      <a:pt x="151" y="42"/>
                    </a:cubicBezTo>
                    <a:cubicBezTo>
                      <a:pt x="90" y="89"/>
                      <a:pt x="90" y="89"/>
                      <a:pt x="90" y="89"/>
                    </a:cubicBezTo>
                    <a:cubicBezTo>
                      <a:pt x="84" y="81"/>
                      <a:pt x="84" y="81"/>
                      <a:pt x="84" y="81"/>
                    </a:cubicBezTo>
                    <a:cubicBezTo>
                      <a:pt x="82" y="78"/>
                      <a:pt x="80" y="76"/>
                      <a:pt x="77" y="73"/>
                    </a:cubicBezTo>
                    <a:lnTo>
                      <a:pt x="125" y="26"/>
                    </a:lnTo>
                    <a:close/>
                    <a:moveTo>
                      <a:pt x="86" y="8"/>
                    </a:moveTo>
                    <a:cubicBezTo>
                      <a:pt x="90" y="10"/>
                      <a:pt x="94" y="12"/>
                      <a:pt x="98" y="13"/>
                    </a:cubicBezTo>
                    <a:cubicBezTo>
                      <a:pt x="103" y="15"/>
                      <a:pt x="107" y="17"/>
                      <a:pt x="112" y="19"/>
                    </a:cubicBezTo>
                    <a:cubicBezTo>
                      <a:pt x="71" y="67"/>
                      <a:pt x="71" y="67"/>
                      <a:pt x="71" y="67"/>
                    </a:cubicBezTo>
                    <a:cubicBezTo>
                      <a:pt x="68" y="64"/>
                      <a:pt x="65" y="62"/>
                      <a:pt x="62" y="60"/>
                    </a:cubicBezTo>
                    <a:cubicBezTo>
                      <a:pt x="60" y="58"/>
                      <a:pt x="57" y="56"/>
                      <a:pt x="55" y="55"/>
                    </a:cubicBezTo>
                    <a:lnTo>
                      <a:pt x="86" y="8"/>
                    </a:lnTo>
                    <a:close/>
                    <a:moveTo>
                      <a:pt x="45" y="1"/>
                    </a:moveTo>
                    <a:cubicBezTo>
                      <a:pt x="49" y="1"/>
                      <a:pt x="54" y="2"/>
                      <a:pt x="58" y="3"/>
                    </a:cubicBezTo>
                    <a:cubicBezTo>
                      <a:pt x="62" y="3"/>
                      <a:pt x="67" y="5"/>
                      <a:pt x="72" y="6"/>
                    </a:cubicBezTo>
                    <a:cubicBezTo>
                      <a:pt x="46" y="50"/>
                      <a:pt x="46" y="50"/>
                      <a:pt x="46" y="50"/>
                    </a:cubicBezTo>
                    <a:cubicBezTo>
                      <a:pt x="43" y="48"/>
                      <a:pt x="41" y="47"/>
                      <a:pt x="37" y="45"/>
                    </a:cubicBezTo>
                    <a:cubicBezTo>
                      <a:pt x="28" y="41"/>
                      <a:pt x="28" y="41"/>
                      <a:pt x="28" y="41"/>
                    </a:cubicBezTo>
                    <a:cubicBezTo>
                      <a:pt x="45" y="1"/>
                      <a:pt x="45" y="1"/>
                      <a:pt x="45" y="1"/>
                    </a:cubicBezTo>
                    <a:close/>
                    <a:moveTo>
                      <a:pt x="19" y="0"/>
                    </a:moveTo>
                    <a:cubicBezTo>
                      <a:pt x="19" y="0"/>
                      <a:pt x="19" y="0"/>
                      <a:pt x="23" y="0"/>
                    </a:cubicBezTo>
                    <a:cubicBezTo>
                      <a:pt x="26" y="0"/>
                      <a:pt x="29" y="0"/>
                      <a:pt x="32" y="0"/>
                    </a:cubicBezTo>
                    <a:cubicBezTo>
                      <a:pt x="32" y="0"/>
                      <a:pt x="32" y="0"/>
                      <a:pt x="19" y="37"/>
                    </a:cubicBezTo>
                    <a:cubicBezTo>
                      <a:pt x="16" y="36"/>
                      <a:pt x="13" y="35"/>
                      <a:pt x="10" y="35"/>
                    </a:cubicBezTo>
                    <a:cubicBezTo>
                      <a:pt x="6" y="33"/>
                      <a:pt x="3" y="33"/>
                      <a:pt x="0" y="32"/>
                    </a:cubicBezTo>
                    <a:cubicBezTo>
                      <a:pt x="0" y="32"/>
                      <a:pt x="0" y="32"/>
                      <a:pt x="6" y="0"/>
                    </a:cubicBezTo>
                    <a:cubicBezTo>
                      <a:pt x="11" y="0"/>
                      <a:pt x="15" y="0"/>
                      <a:pt x="19" y="0"/>
                    </a:cubicBezTo>
                    <a:close/>
                  </a:path>
                </a:pathLst>
              </a:custGeom>
              <a:solidFill>
                <a:srgbClr val="F16A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495" tIns="34248" rIns="68495" bIns="34248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9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504" name="Freeform 95"/>
              <p:cNvSpPr>
                <a:spLocks noEditPoints="1"/>
              </p:cNvSpPr>
              <p:nvPr/>
            </p:nvSpPr>
            <p:spPr bwMode="auto">
              <a:xfrm>
                <a:off x="8247062" y="3127375"/>
                <a:ext cx="817563" cy="363538"/>
              </a:xfrm>
              <a:custGeom>
                <a:avLst/>
                <a:gdLst>
                  <a:gd name="T0" fmla="*/ 235 w 372"/>
                  <a:gd name="T1" fmla="*/ 76 h 165"/>
                  <a:gd name="T2" fmla="*/ 250 w 372"/>
                  <a:gd name="T3" fmla="*/ 155 h 165"/>
                  <a:gd name="T4" fmla="*/ 219 w 372"/>
                  <a:gd name="T5" fmla="*/ 162 h 165"/>
                  <a:gd name="T6" fmla="*/ 224 w 372"/>
                  <a:gd name="T7" fmla="*/ 76 h 165"/>
                  <a:gd name="T8" fmla="*/ 290 w 372"/>
                  <a:gd name="T9" fmla="*/ 135 h 165"/>
                  <a:gd name="T10" fmla="*/ 264 w 372"/>
                  <a:gd name="T11" fmla="*/ 149 h 165"/>
                  <a:gd name="T12" fmla="*/ 264 w 372"/>
                  <a:gd name="T13" fmla="*/ 73 h 165"/>
                  <a:gd name="T14" fmla="*/ 195 w 372"/>
                  <a:gd name="T15" fmla="*/ 70 h 165"/>
                  <a:gd name="T16" fmla="*/ 214 w 372"/>
                  <a:gd name="T17" fmla="*/ 74 h 165"/>
                  <a:gd name="T18" fmla="*/ 186 w 372"/>
                  <a:gd name="T19" fmla="*/ 165 h 165"/>
                  <a:gd name="T20" fmla="*/ 169 w 372"/>
                  <a:gd name="T21" fmla="*/ 165 h 165"/>
                  <a:gd name="T22" fmla="*/ 195 w 372"/>
                  <a:gd name="T23" fmla="*/ 70 h 165"/>
                  <a:gd name="T24" fmla="*/ 325 w 372"/>
                  <a:gd name="T25" fmla="*/ 109 h 165"/>
                  <a:gd name="T26" fmla="*/ 303 w 372"/>
                  <a:gd name="T27" fmla="*/ 127 h 165"/>
                  <a:gd name="T28" fmla="*/ 293 w 372"/>
                  <a:gd name="T29" fmla="*/ 65 h 165"/>
                  <a:gd name="T30" fmla="*/ 301 w 372"/>
                  <a:gd name="T31" fmla="*/ 61 h 165"/>
                  <a:gd name="T32" fmla="*/ 177 w 372"/>
                  <a:gd name="T33" fmla="*/ 65 h 165"/>
                  <a:gd name="T34" fmla="*/ 153 w 372"/>
                  <a:gd name="T35" fmla="*/ 164 h 165"/>
                  <a:gd name="T36" fmla="*/ 120 w 372"/>
                  <a:gd name="T37" fmla="*/ 156 h 165"/>
                  <a:gd name="T38" fmla="*/ 168 w 372"/>
                  <a:gd name="T39" fmla="*/ 61 h 165"/>
                  <a:gd name="T40" fmla="*/ 352 w 372"/>
                  <a:gd name="T41" fmla="*/ 79 h 165"/>
                  <a:gd name="T42" fmla="*/ 335 w 372"/>
                  <a:gd name="T43" fmla="*/ 99 h 165"/>
                  <a:gd name="T44" fmla="*/ 319 w 372"/>
                  <a:gd name="T45" fmla="*/ 50 h 165"/>
                  <a:gd name="T46" fmla="*/ 142 w 372"/>
                  <a:gd name="T47" fmla="*/ 45 h 165"/>
                  <a:gd name="T48" fmla="*/ 159 w 372"/>
                  <a:gd name="T49" fmla="*/ 56 h 165"/>
                  <a:gd name="T50" fmla="*/ 88 w 372"/>
                  <a:gd name="T51" fmla="*/ 143 h 165"/>
                  <a:gd name="T52" fmla="*/ 142 w 372"/>
                  <a:gd name="T53" fmla="*/ 45 h 165"/>
                  <a:gd name="T54" fmla="*/ 348 w 372"/>
                  <a:gd name="T55" fmla="*/ 24 h 165"/>
                  <a:gd name="T56" fmla="*/ 366 w 372"/>
                  <a:gd name="T57" fmla="*/ 56 h 165"/>
                  <a:gd name="T58" fmla="*/ 335 w 372"/>
                  <a:gd name="T59" fmla="*/ 39 h 165"/>
                  <a:gd name="T60" fmla="*/ 348 w 372"/>
                  <a:gd name="T61" fmla="*/ 24 h 165"/>
                  <a:gd name="T62" fmla="*/ 127 w 372"/>
                  <a:gd name="T63" fmla="*/ 32 h 165"/>
                  <a:gd name="T64" fmla="*/ 59 w 372"/>
                  <a:gd name="T65" fmla="*/ 125 h 165"/>
                  <a:gd name="T66" fmla="*/ 32 w 372"/>
                  <a:gd name="T67" fmla="*/ 103 h 165"/>
                  <a:gd name="T68" fmla="*/ 120 w 372"/>
                  <a:gd name="T69" fmla="*/ 24 h 165"/>
                  <a:gd name="T70" fmla="*/ 109 w 372"/>
                  <a:gd name="T71" fmla="*/ 9 h 165"/>
                  <a:gd name="T72" fmla="*/ 20 w 372"/>
                  <a:gd name="T73" fmla="*/ 89 h 165"/>
                  <a:gd name="T74" fmla="*/ 0 w 372"/>
                  <a:gd name="T75" fmla="*/ 60 h 165"/>
                  <a:gd name="T76" fmla="*/ 103 w 372"/>
                  <a:gd name="T77" fmla="*/ 0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72" h="165">
                    <a:moveTo>
                      <a:pt x="224" y="76"/>
                    </a:moveTo>
                    <a:cubicBezTo>
                      <a:pt x="235" y="76"/>
                      <a:pt x="235" y="76"/>
                      <a:pt x="235" y="76"/>
                    </a:cubicBezTo>
                    <a:cubicBezTo>
                      <a:pt x="244" y="76"/>
                      <a:pt x="244" y="76"/>
                      <a:pt x="244" y="76"/>
                    </a:cubicBezTo>
                    <a:cubicBezTo>
                      <a:pt x="250" y="155"/>
                      <a:pt x="250" y="155"/>
                      <a:pt x="250" y="155"/>
                    </a:cubicBezTo>
                    <a:cubicBezTo>
                      <a:pt x="244" y="156"/>
                      <a:pt x="239" y="157"/>
                      <a:pt x="235" y="159"/>
                    </a:cubicBezTo>
                    <a:cubicBezTo>
                      <a:pt x="229" y="160"/>
                      <a:pt x="224" y="161"/>
                      <a:pt x="219" y="162"/>
                    </a:cubicBezTo>
                    <a:cubicBezTo>
                      <a:pt x="224" y="76"/>
                      <a:pt x="224" y="76"/>
                      <a:pt x="224" y="76"/>
                    </a:cubicBezTo>
                    <a:cubicBezTo>
                      <a:pt x="224" y="76"/>
                      <a:pt x="224" y="76"/>
                      <a:pt x="224" y="76"/>
                    </a:cubicBezTo>
                    <a:close/>
                    <a:moveTo>
                      <a:pt x="273" y="71"/>
                    </a:moveTo>
                    <a:cubicBezTo>
                      <a:pt x="290" y="135"/>
                      <a:pt x="290" y="135"/>
                      <a:pt x="290" y="135"/>
                    </a:cubicBezTo>
                    <a:cubicBezTo>
                      <a:pt x="286" y="138"/>
                      <a:pt x="282" y="140"/>
                      <a:pt x="277" y="142"/>
                    </a:cubicBezTo>
                    <a:cubicBezTo>
                      <a:pt x="273" y="145"/>
                      <a:pt x="269" y="147"/>
                      <a:pt x="264" y="149"/>
                    </a:cubicBezTo>
                    <a:cubicBezTo>
                      <a:pt x="254" y="75"/>
                      <a:pt x="254" y="75"/>
                      <a:pt x="254" y="75"/>
                    </a:cubicBezTo>
                    <a:cubicBezTo>
                      <a:pt x="264" y="73"/>
                      <a:pt x="264" y="73"/>
                      <a:pt x="264" y="73"/>
                    </a:cubicBezTo>
                    <a:cubicBezTo>
                      <a:pt x="267" y="73"/>
                      <a:pt x="271" y="72"/>
                      <a:pt x="273" y="71"/>
                    </a:cubicBezTo>
                    <a:close/>
                    <a:moveTo>
                      <a:pt x="195" y="70"/>
                    </a:moveTo>
                    <a:cubicBezTo>
                      <a:pt x="199" y="72"/>
                      <a:pt x="201" y="72"/>
                      <a:pt x="205" y="73"/>
                    </a:cubicBezTo>
                    <a:cubicBezTo>
                      <a:pt x="208" y="74"/>
                      <a:pt x="211" y="74"/>
                      <a:pt x="214" y="74"/>
                    </a:cubicBezTo>
                    <a:cubicBezTo>
                      <a:pt x="203" y="164"/>
                      <a:pt x="203" y="164"/>
                      <a:pt x="203" y="164"/>
                    </a:cubicBezTo>
                    <a:cubicBezTo>
                      <a:pt x="197" y="165"/>
                      <a:pt x="192" y="165"/>
                      <a:pt x="186" y="165"/>
                    </a:cubicBezTo>
                    <a:cubicBezTo>
                      <a:pt x="182" y="165"/>
                      <a:pt x="182" y="165"/>
                      <a:pt x="182" y="165"/>
                    </a:cubicBezTo>
                    <a:cubicBezTo>
                      <a:pt x="169" y="165"/>
                      <a:pt x="169" y="165"/>
                      <a:pt x="169" y="165"/>
                    </a:cubicBezTo>
                    <a:cubicBezTo>
                      <a:pt x="195" y="70"/>
                      <a:pt x="195" y="70"/>
                      <a:pt x="195" y="70"/>
                    </a:cubicBezTo>
                    <a:cubicBezTo>
                      <a:pt x="195" y="70"/>
                      <a:pt x="195" y="70"/>
                      <a:pt x="195" y="70"/>
                    </a:cubicBezTo>
                    <a:close/>
                    <a:moveTo>
                      <a:pt x="301" y="61"/>
                    </a:moveTo>
                    <a:cubicBezTo>
                      <a:pt x="325" y="109"/>
                      <a:pt x="325" y="109"/>
                      <a:pt x="325" y="109"/>
                    </a:cubicBezTo>
                    <a:cubicBezTo>
                      <a:pt x="321" y="112"/>
                      <a:pt x="318" y="115"/>
                      <a:pt x="314" y="119"/>
                    </a:cubicBezTo>
                    <a:cubicBezTo>
                      <a:pt x="311" y="121"/>
                      <a:pt x="307" y="125"/>
                      <a:pt x="303" y="127"/>
                    </a:cubicBezTo>
                    <a:cubicBezTo>
                      <a:pt x="283" y="68"/>
                      <a:pt x="283" y="68"/>
                      <a:pt x="283" y="68"/>
                    </a:cubicBezTo>
                    <a:cubicBezTo>
                      <a:pt x="287" y="68"/>
                      <a:pt x="289" y="66"/>
                      <a:pt x="293" y="65"/>
                    </a:cubicBezTo>
                    <a:cubicBezTo>
                      <a:pt x="301" y="61"/>
                      <a:pt x="301" y="61"/>
                      <a:pt x="301" y="61"/>
                    </a:cubicBezTo>
                    <a:cubicBezTo>
                      <a:pt x="301" y="61"/>
                      <a:pt x="301" y="61"/>
                      <a:pt x="301" y="61"/>
                    </a:cubicBezTo>
                    <a:close/>
                    <a:moveTo>
                      <a:pt x="168" y="61"/>
                    </a:moveTo>
                    <a:cubicBezTo>
                      <a:pt x="177" y="65"/>
                      <a:pt x="177" y="65"/>
                      <a:pt x="177" y="65"/>
                    </a:cubicBezTo>
                    <a:cubicBezTo>
                      <a:pt x="180" y="66"/>
                      <a:pt x="183" y="67"/>
                      <a:pt x="186" y="69"/>
                    </a:cubicBezTo>
                    <a:cubicBezTo>
                      <a:pt x="153" y="164"/>
                      <a:pt x="153" y="164"/>
                      <a:pt x="153" y="164"/>
                    </a:cubicBezTo>
                    <a:cubicBezTo>
                      <a:pt x="148" y="162"/>
                      <a:pt x="142" y="162"/>
                      <a:pt x="137" y="160"/>
                    </a:cubicBezTo>
                    <a:cubicBezTo>
                      <a:pt x="131" y="159"/>
                      <a:pt x="126" y="158"/>
                      <a:pt x="120" y="156"/>
                    </a:cubicBezTo>
                    <a:cubicBezTo>
                      <a:pt x="168" y="61"/>
                      <a:pt x="168" y="61"/>
                      <a:pt x="168" y="61"/>
                    </a:cubicBezTo>
                    <a:cubicBezTo>
                      <a:pt x="168" y="61"/>
                      <a:pt x="168" y="61"/>
                      <a:pt x="168" y="61"/>
                    </a:cubicBezTo>
                    <a:close/>
                    <a:moveTo>
                      <a:pt x="327" y="45"/>
                    </a:moveTo>
                    <a:cubicBezTo>
                      <a:pt x="352" y="79"/>
                      <a:pt x="352" y="79"/>
                      <a:pt x="352" y="79"/>
                    </a:cubicBezTo>
                    <a:cubicBezTo>
                      <a:pt x="350" y="82"/>
                      <a:pt x="347" y="86"/>
                      <a:pt x="344" y="89"/>
                    </a:cubicBezTo>
                    <a:cubicBezTo>
                      <a:pt x="335" y="99"/>
                      <a:pt x="335" y="99"/>
                      <a:pt x="335" y="99"/>
                    </a:cubicBezTo>
                    <a:cubicBezTo>
                      <a:pt x="311" y="56"/>
                      <a:pt x="311" y="56"/>
                      <a:pt x="311" y="56"/>
                    </a:cubicBezTo>
                    <a:cubicBezTo>
                      <a:pt x="314" y="54"/>
                      <a:pt x="317" y="52"/>
                      <a:pt x="319" y="50"/>
                    </a:cubicBezTo>
                    <a:cubicBezTo>
                      <a:pt x="321" y="49"/>
                      <a:pt x="324" y="47"/>
                      <a:pt x="327" y="45"/>
                    </a:cubicBezTo>
                    <a:close/>
                    <a:moveTo>
                      <a:pt x="142" y="45"/>
                    </a:moveTo>
                    <a:cubicBezTo>
                      <a:pt x="145" y="47"/>
                      <a:pt x="148" y="49"/>
                      <a:pt x="151" y="50"/>
                    </a:cubicBezTo>
                    <a:cubicBezTo>
                      <a:pt x="153" y="52"/>
                      <a:pt x="156" y="54"/>
                      <a:pt x="159" y="56"/>
                    </a:cubicBezTo>
                    <a:cubicBezTo>
                      <a:pt x="104" y="150"/>
                      <a:pt x="104" y="150"/>
                      <a:pt x="104" y="150"/>
                    </a:cubicBezTo>
                    <a:cubicBezTo>
                      <a:pt x="99" y="148"/>
                      <a:pt x="93" y="146"/>
                      <a:pt x="88" y="143"/>
                    </a:cubicBezTo>
                    <a:cubicBezTo>
                      <a:pt x="83" y="141"/>
                      <a:pt x="78" y="138"/>
                      <a:pt x="73" y="134"/>
                    </a:cubicBezTo>
                    <a:cubicBezTo>
                      <a:pt x="142" y="45"/>
                      <a:pt x="142" y="45"/>
                      <a:pt x="142" y="45"/>
                    </a:cubicBezTo>
                    <a:cubicBezTo>
                      <a:pt x="142" y="45"/>
                      <a:pt x="142" y="45"/>
                      <a:pt x="142" y="45"/>
                    </a:cubicBezTo>
                    <a:close/>
                    <a:moveTo>
                      <a:pt x="348" y="24"/>
                    </a:moveTo>
                    <a:cubicBezTo>
                      <a:pt x="372" y="45"/>
                      <a:pt x="372" y="45"/>
                      <a:pt x="372" y="45"/>
                    </a:cubicBezTo>
                    <a:cubicBezTo>
                      <a:pt x="370" y="49"/>
                      <a:pt x="368" y="52"/>
                      <a:pt x="366" y="56"/>
                    </a:cubicBezTo>
                    <a:cubicBezTo>
                      <a:pt x="364" y="60"/>
                      <a:pt x="362" y="64"/>
                      <a:pt x="360" y="67"/>
                    </a:cubicBezTo>
                    <a:cubicBezTo>
                      <a:pt x="335" y="39"/>
                      <a:pt x="335" y="39"/>
                      <a:pt x="335" y="39"/>
                    </a:cubicBezTo>
                    <a:cubicBezTo>
                      <a:pt x="341" y="32"/>
                      <a:pt x="341" y="32"/>
                      <a:pt x="341" y="32"/>
                    </a:cubicBezTo>
                    <a:cubicBezTo>
                      <a:pt x="344" y="30"/>
                      <a:pt x="346" y="27"/>
                      <a:pt x="348" y="24"/>
                    </a:cubicBezTo>
                    <a:close/>
                    <a:moveTo>
                      <a:pt x="120" y="24"/>
                    </a:moveTo>
                    <a:cubicBezTo>
                      <a:pt x="123" y="27"/>
                      <a:pt x="125" y="29"/>
                      <a:pt x="127" y="32"/>
                    </a:cubicBezTo>
                    <a:cubicBezTo>
                      <a:pt x="129" y="34"/>
                      <a:pt x="132" y="37"/>
                      <a:pt x="135" y="39"/>
                    </a:cubicBezTo>
                    <a:cubicBezTo>
                      <a:pt x="59" y="125"/>
                      <a:pt x="59" y="125"/>
                      <a:pt x="59" y="125"/>
                    </a:cubicBezTo>
                    <a:cubicBezTo>
                      <a:pt x="54" y="122"/>
                      <a:pt x="49" y="118"/>
                      <a:pt x="45" y="115"/>
                    </a:cubicBezTo>
                    <a:cubicBezTo>
                      <a:pt x="40" y="111"/>
                      <a:pt x="36" y="107"/>
                      <a:pt x="32" y="103"/>
                    </a:cubicBezTo>
                    <a:cubicBezTo>
                      <a:pt x="120" y="24"/>
                      <a:pt x="120" y="24"/>
                      <a:pt x="120" y="24"/>
                    </a:cubicBezTo>
                    <a:cubicBezTo>
                      <a:pt x="120" y="24"/>
                      <a:pt x="120" y="24"/>
                      <a:pt x="120" y="24"/>
                    </a:cubicBezTo>
                    <a:close/>
                    <a:moveTo>
                      <a:pt x="103" y="0"/>
                    </a:moveTo>
                    <a:cubicBezTo>
                      <a:pt x="105" y="3"/>
                      <a:pt x="107" y="6"/>
                      <a:pt x="109" y="9"/>
                    </a:cubicBezTo>
                    <a:cubicBezTo>
                      <a:pt x="115" y="17"/>
                      <a:pt x="115" y="17"/>
                      <a:pt x="115" y="17"/>
                    </a:cubicBezTo>
                    <a:cubicBezTo>
                      <a:pt x="20" y="89"/>
                      <a:pt x="20" y="89"/>
                      <a:pt x="20" y="89"/>
                    </a:cubicBezTo>
                    <a:cubicBezTo>
                      <a:pt x="16" y="85"/>
                      <a:pt x="13" y="80"/>
                      <a:pt x="9" y="75"/>
                    </a:cubicBezTo>
                    <a:cubicBezTo>
                      <a:pt x="6" y="71"/>
                      <a:pt x="3" y="65"/>
                      <a:pt x="0" y="60"/>
                    </a:cubicBezTo>
                    <a:cubicBezTo>
                      <a:pt x="103" y="0"/>
                      <a:pt x="103" y="0"/>
                      <a:pt x="103" y="0"/>
                    </a:cubicBezTo>
                    <a:cubicBezTo>
                      <a:pt x="103" y="0"/>
                      <a:pt x="103" y="0"/>
                      <a:pt x="103" y="0"/>
                    </a:cubicBezTo>
                    <a:close/>
                  </a:path>
                </a:pathLst>
              </a:custGeom>
              <a:solidFill>
                <a:srgbClr val="2F39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495" tIns="34248" rIns="68495" bIns="34248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9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</p:grpSp>
      <p:grpSp>
        <p:nvGrpSpPr>
          <p:cNvPr id="557" name="Group 556"/>
          <p:cNvGrpSpPr/>
          <p:nvPr/>
        </p:nvGrpSpPr>
        <p:grpSpPr>
          <a:xfrm>
            <a:off x="5525539" y="3307481"/>
            <a:ext cx="3210943" cy="993315"/>
            <a:chOff x="7732271" y="3161670"/>
            <a:chExt cx="4286543" cy="1326054"/>
          </a:xfrm>
        </p:grpSpPr>
        <p:sp>
          <p:nvSpPr>
            <p:cNvPr id="540" name="Text Placeholder 140"/>
            <p:cNvSpPr txBox="1">
              <a:spLocks/>
            </p:cNvSpPr>
            <p:nvPr/>
          </p:nvSpPr>
          <p:spPr>
            <a:xfrm>
              <a:off x="7732271" y="3161670"/>
              <a:ext cx="1533248" cy="1326054"/>
            </a:xfrm>
            <a:prstGeom prst="rect">
              <a:avLst/>
            </a:prstGeom>
            <a:noFill/>
          </p:spPr>
          <p:txBody>
            <a:bodyPr vert="horz" lIns="0" tIns="0" rIns="0" bIns="0" rtlCol="0">
              <a:noAutofit/>
            </a:bodyPr>
            <a:lstStyle>
              <a:defPPr>
                <a:defRPr lang="pt-BR"/>
              </a:defPPr>
              <a:lvl1pPr inden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cap="all" baseline="0">
                  <a:latin typeface="Arial Black" panose="020B0A04020102020204" pitchFamily="34" charset="0"/>
                </a:defRPr>
              </a:lvl1pPr>
              <a:lvl2pPr marL="0" lvl="1" indent="0">
                <a:lnSpc>
                  <a:spcPct val="100000"/>
                </a:lnSpc>
                <a:spcBef>
                  <a:spcPts val="5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1600">
                  <a:solidFill>
                    <a:srgbClr val="034EA2"/>
                  </a:solidFill>
                  <a:latin typeface="Arial Narrow" panose="020B0606020202030204" pitchFamily="34" charset="0"/>
                </a:defRPr>
              </a:lvl2pPr>
              <a:lvl3pPr marL="177800" indent="-177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Arial Narrow" panose="020B0606020202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>
                  <a:latin typeface="Arial Narrow" panose="020B0606020202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>
                  <a:latin typeface="Arial Narrow" panose="020B0606020202030204" pitchFamily="34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lvl="1"/>
              <a:r>
                <a:rPr lang="pt-BR" sz="90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De direito privado, sem fins lucrativos, responsável pelos programas de reparação.</a:t>
              </a:r>
            </a:p>
          </p:txBody>
        </p:sp>
        <p:sp>
          <p:nvSpPr>
            <p:cNvPr id="541" name="Text Placeholder 141"/>
            <p:cNvSpPr txBox="1">
              <a:spLocks/>
            </p:cNvSpPr>
            <p:nvPr/>
          </p:nvSpPr>
          <p:spPr>
            <a:xfrm>
              <a:off x="9325898" y="3161670"/>
              <a:ext cx="1305347" cy="1326054"/>
            </a:xfrm>
            <a:prstGeom prst="rect">
              <a:avLst/>
            </a:prstGeom>
            <a:noFill/>
          </p:spPr>
          <p:txBody>
            <a:bodyPr vert="horz" lIns="0" tIns="0" rIns="0" bIns="0" rtlCol="0">
              <a:noAutofit/>
            </a:bodyPr>
            <a:lstStyle>
              <a:defPPr>
                <a:defRPr lang="pt-BR"/>
              </a:defPPr>
              <a:lvl1pPr inden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cap="all" baseline="0">
                  <a:latin typeface="Arial Black" panose="020B0A04020102020204" pitchFamily="34" charset="0"/>
                </a:defRPr>
              </a:lvl1pPr>
              <a:lvl2pPr marL="0" lvl="1" indent="0">
                <a:lnSpc>
                  <a:spcPct val="100000"/>
                </a:lnSpc>
                <a:spcBef>
                  <a:spcPts val="5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1600">
                  <a:solidFill>
                    <a:srgbClr val="034EA2"/>
                  </a:solidFill>
                  <a:latin typeface="Arial Narrow" panose="020B0606020202030204" pitchFamily="34" charset="0"/>
                </a:defRPr>
              </a:lvl2pPr>
              <a:lvl3pPr marL="177800" indent="-177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Arial Narrow" panose="020B0606020202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>
                  <a:latin typeface="Arial Narrow" panose="020B0606020202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>
                  <a:latin typeface="Arial Narrow" panose="020B0606020202030204" pitchFamily="34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lvl="1"/>
              <a:r>
                <a:rPr lang="pt-BR" sz="90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Regida por leis e </a:t>
              </a:r>
              <a:r>
                <a:rPr lang="pt-BR" sz="900" dirty="0" smtClean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supervisionada </a:t>
              </a:r>
              <a:r>
                <a:rPr lang="pt-BR" sz="90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pelo Ministério Público.</a:t>
              </a:r>
            </a:p>
          </p:txBody>
        </p:sp>
        <p:sp>
          <p:nvSpPr>
            <p:cNvPr id="542" name="Text Placeholder 142"/>
            <p:cNvSpPr txBox="1">
              <a:spLocks/>
            </p:cNvSpPr>
            <p:nvPr/>
          </p:nvSpPr>
          <p:spPr>
            <a:xfrm>
              <a:off x="10770576" y="3161670"/>
              <a:ext cx="1248238" cy="1326054"/>
            </a:xfrm>
            <a:prstGeom prst="rect">
              <a:avLst/>
            </a:prstGeom>
            <a:noFill/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 cap="all" baseline="0">
                  <a:solidFill>
                    <a:schemeClr val="tx1"/>
                  </a:solidFill>
                  <a:latin typeface="Arial Black" panose="020B0A04020102020204" pitchFamily="34" charset="0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lvl2pPr>
              <a:lvl3pPr marL="177800" indent="-1778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1"/>
              <a:r>
                <a:rPr lang="pt-BR" sz="9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Autonomia administrativa, patrimonial, financeira e Operacional.</a:t>
              </a:r>
            </a:p>
          </p:txBody>
        </p:sp>
      </p:grpSp>
      <p:grpSp>
        <p:nvGrpSpPr>
          <p:cNvPr id="553" name="Group 9"/>
          <p:cNvGrpSpPr>
            <a:grpSpLocks noChangeAspect="1"/>
          </p:cNvGrpSpPr>
          <p:nvPr/>
        </p:nvGrpSpPr>
        <p:grpSpPr bwMode="auto">
          <a:xfrm>
            <a:off x="4942936" y="2257930"/>
            <a:ext cx="489932" cy="2101241"/>
            <a:chOff x="1124" y="1109"/>
            <a:chExt cx="412" cy="1767"/>
          </a:xfrm>
        </p:grpSpPr>
        <p:sp>
          <p:nvSpPr>
            <p:cNvPr id="554" name="Freeform 10"/>
            <p:cNvSpPr>
              <a:spLocks/>
            </p:cNvSpPr>
            <p:nvPr/>
          </p:nvSpPr>
          <p:spPr bwMode="auto">
            <a:xfrm>
              <a:off x="1124" y="1109"/>
              <a:ext cx="344" cy="1767"/>
            </a:xfrm>
            <a:custGeom>
              <a:avLst/>
              <a:gdLst>
                <a:gd name="T0" fmla="*/ 0 w 329"/>
                <a:gd name="T1" fmla="*/ 1700 h 1700"/>
                <a:gd name="T2" fmla="*/ 221 w 329"/>
                <a:gd name="T3" fmla="*/ 1700 h 1700"/>
                <a:gd name="T4" fmla="*/ 263 w 329"/>
                <a:gd name="T5" fmla="*/ 1658 h 1700"/>
                <a:gd name="T6" fmla="*/ 263 w 329"/>
                <a:gd name="T7" fmla="*/ 929 h 1700"/>
                <a:gd name="T8" fmla="*/ 291 w 329"/>
                <a:gd name="T9" fmla="*/ 889 h 1700"/>
                <a:gd name="T10" fmla="*/ 291 w 329"/>
                <a:gd name="T11" fmla="*/ 889 h 1700"/>
                <a:gd name="T12" fmla="*/ 291 w 329"/>
                <a:gd name="T13" fmla="*/ 810 h 1700"/>
                <a:gd name="T14" fmla="*/ 291 w 329"/>
                <a:gd name="T15" fmla="*/ 810 h 1700"/>
                <a:gd name="T16" fmla="*/ 263 w 329"/>
                <a:gd name="T17" fmla="*/ 771 h 1700"/>
                <a:gd name="T18" fmla="*/ 263 w 329"/>
                <a:gd name="T19" fmla="*/ 42 h 1700"/>
                <a:gd name="T20" fmla="*/ 221 w 329"/>
                <a:gd name="T21" fmla="*/ 0 h 1700"/>
                <a:gd name="T22" fmla="*/ 0 w 329"/>
                <a:gd name="T23" fmla="*/ 0 h 1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9" h="1700">
                  <a:moveTo>
                    <a:pt x="0" y="1700"/>
                  </a:moveTo>
                  <a:cubicBezTo>
                    <a:pt x="221" y="1700"/>
                    <a:pt x="221" y="1700"/>
                    <a:pt x="221" y="1700"/>
                  </a:cubicBezTo>
                  <a:cubicBezTo>
                    <a:pt x="244" y="1700"/>
                    <a:pt x="263" y="1681"/>
                    <a:pt x="263" y="1658"/>
                  </a:cubicBezTo>
                  <a:cubicBezTo>
                    <a:pt x="263" y="929"/>
                    <a:pt x="263" y="929"/>
                    <a:pt x="263" y="929"/>
                  </a:cubicBezTo>
                  <a:cubicBezTo>
                    <a:pt x="263" y="911"/>
                    <a:pt x="274" y="895"/>
                    <a:pt x="291" y="889"/>
                  </a:cubicBezTo>
                  <a:cubicBezTo>
                    <a:pt x="291" y="889"/>
                    <a:pt x="291" y="889"/>
                    <a:pt x="291" y="889"/>
                  </a:cubicBezTo>
                  <a:cubicBezTo>
                    <a:pt x="329" y="877"/>
                    <a:pt x="329" y="823"/>
                    <a:pt x="291" y="810"/>
                  </a:cubicBezTo>
                  <a:cubicBezTo>
                    <a:pt x="291" y="810"/>
                    <a:pt x="291" y="810"/>
                    <a:pt x="291" y="810"/>
                  </a:cubicBezTo>
                  <a:cubicBezTo>
                    <a:pt x="274" y="805"/>
                    <a:pt x="263" y="789"/>
                    <a:pt x="263" y="771"/>
                  </a:cubicBezTo>
                  <a:cubicBezTo>
                    <a:pt x="263" y="42"/>
                    <a:pt x="263" y="42"/>
                    <a:pt x="263" y="42"/>
                  </a:cubicBezTo>
                  <a:cubicBezTo>
                    <a:pt x="263" y="19"/>
                    <a:pt x="244" y="0"/>
                    <a:pt x="2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7938" cap="flat">
              <a:solidFill>
                <a:srgbClr val="2F369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495" tIns="34248" rIns="68495" bIns="34248" numCol="1" anchor="t" anchorCtr="0" compatLnSpc="1">
              <a:prstTxWarp prst="textNoShape">
                <a:avLst/>
              </a:prstTxWarp>
            </a:bodyPr>
            <a:lstStyle/>
            <a:p>
              <a:endParaRPr lang="pt-BR"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55" name="Oval 11"/>
            <p:cNvSpPr>
              <a:spLocks noChangeArrowheads="1"/>
            </p:cNvSpPr>
            <p:nvPr/>
          </p:nvSpPr>
          <p:spPr bwMode="auto">
            <a:xfrm>
              <a:off x="1275" y="1870"/>
              <a:ext cx="261" cy="260"/>
            </a:xfrm>
            <a:prstGeom prst="ellipse">
              <a:avLst/>
            </a:prstGeom>
            <a:solidFill>
              <a:srgbClr val="2F36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495" tIns="34248" rIns="68495" bIns="34248" numCol="1" anchor="t" anchorCtr="0" compatLnSpc="1">
              <a:prstTxWarp prst="textNoShape">
                <a:avLst/>
              </a:prstTxWarp>
            </a:bodyPr>
            <a:lstStyle/>
            <a:p>
              <a:endParaRPr lang="pt-BR"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56" name="Freeform 12"/>
            <p:cNvSpPr>
              <a:spLocks/>
            </p:cNvSpPr>
            <p:nvPr/>
          </p:nvSpPr>
          <p:spPr bwMode="auto">
            <a:xfrm>
              <a:off x="1357" y="1916"/>
              <a:ext cx="110" cy="165"/>
            </a:xfrm>
            <a:custGeom>
              <a:avLst/>
              <a:gdLst>
                <a:gd name="T0" fmla="*/ 25 w 110"/>
                <a:gd name="T1" fmla="*/ 165 h 165"/>
                <a:gd name="T2" fmla="*/ 0 w 110"/>
                <a:gd name="T3" fmla="*/ 140 h 165"/>
                <a:gd name="T4" fmla="*/ 60 w 110"/>
                <a:gd name="T5" fmla="*/ 82 h 165"/>
                <a:gd name="T6" fmla="*/ 0 w 110"/>
                <a:gd name="T7" fmla="*/ 25 h 165"/>
                <a:gd name="T8" fmla="*/ 25 w 110"/>
                <a:gd name="T9" fmla="*/ 0 h 165"/>
                <a:gd name="T10" fmla="*/ 110 w 110"/>
                <a:gd name="T11" fmla="*/ 82 h 165"/>
                <a:gd name="T12" fmla="*/ 25 w 110"/>
                <a:gd name="T13" fmla="*/ 16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165">
                  <a:moveTo>
                    <a:pt x="25" y="165"/>
                  </a:moveTo>
                  <a:lnTo>
                    <a:pt x="0" y="140"/>
                  </a:lnTo>
                  <a:lnTo>
                    <a:pt x="60" y="82"/>
                  </a:lnTo>
                  <a:lnTo>
                    <a:pt x="0" y="25"/>
                  </a:lnTo>
                  <a:lnTo>
                    <a:pt x="25" y="0"/>
                  </a:lnTo>
                  <a:lnTo>
                    <a:pt x="110" y="82"/>
                  </a:lnTo>
                  <a:lnTo>
                    <a:pt x="25" y="1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495" tIns="34248" rIns="68495" bIns="34248" numCol="1" anchor="t" anchorCtr="0" compatLnSpc="1">
              <a:prstTxWarp prst="textNoShape">
                <a:avLst/>
              </a:prstTxWarp>
            </a:bodyPr>
            <a:lstStyle/>
            <a:p>
              <a:endParaRPr lang="pt-BR"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563" name="Picture 56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507" y="688126"/>
            <a:ext cx="1281236" cy="1281236"/>
          </a:xfrm>
          <a:prstGeom prst="rect">
            <a:avLst/>
          </a:prstGeom>
        </p:spPr>
      </p:pic>
      <p:pic>
        <p:nvPicPr>
          <p:cNvPr id="564" name="Picture 56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9827" y="482456"/>
            <a:ext cx="2743934" cy="1311149"/>
          </a:xfrm>
          <a:prstGeom prst="rect">
            <a:avLst/>
          </a:prstGeom>
        </p:spPr>
      </p:pic>
      <p:sp>
        <p:nvSpPr>
          <p:cNvPr id="538" name="Text Placeholder 23"/>
          <p:cNvSpPr txBox="1">
            <a:spLocks/>
          </p:cNvSpPr>
          <p:nvPr/>
        </p:nvSpPr>
        <p:spPr>
          <a:xfrm>
            <a:off x="1548903" y="2835065"/>
            <a:ext cx="2414249" cy="1206822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 cap="all" baseline="0">
                <a:solidFill>
                  <a:srgbClr val="2F3690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000" kern="1200" cap="all" baseline="0">
                <a:solidFill>
                  <a:srgbClr val="2F3690"/>
                </a:solidFill>
                <a:latin typeface="Arial Black" panose="020B0A04020102020204" pitchFamily="34" charset="0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2F3690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9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COMPROMISSO</a:t>
            </a:r>
          </a:p>
          <a:p>
            <a:pPr lvl="1"/>
            <a:r>
              <a:rPr lang="pt-BR" sz="9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JUDICIAL</a:t>
            </a:r>
          </a:p>
          <a:p>
            <a:pPr lvl="2"/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[FIRMADO A PARTIR DO TTAC</a:t>
            </a:r>
            <a:br>
              <a:rPr lang="pt-BR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ASSINADO EM MARÇO/2016]</a:t>
            </a:r>
          </a:p>
        </p:txBody>
      </p:sp>
      <p:grpSp>
        <p:nvGrpSpPr>
          <p:cNvPr id="544" name="Group 9"/>
          <p:cNvGrpSpPr>
            <a:grpSpLocks noChangeAspect="1"/>
          </p:cNvGrpSpPr>
          <p:nvPr/>
        </p:nvGrpSpPr>
        <p:grpSpPr bwMode="auto">
          <a:xfrm>
            <a:off x="1342250" y="2257930"/>
            <a:ext cx="489932" cy="2101241"/>
            <a:chOff x="1124" y="1109"/>
            <a:chExt cx="412" cy="1767"/>
          </a:xfrm>
        </p:grpSpPr>
        <p:sp>
          <p:nvSpPr>
            <p:cNvPr id="546" name="Freeform 10"/>
            <p:cNvSpPr>
              <a:spLocks/>
            </p:cNvSpPr>
            <p:nvPr/>
          </p:nvSpPr>
          <p:spPr bwMode="auto">
            <a:xfrm>
              <a:off x="1124" y="1109"/>
              <a:ext cx="344" cy="1767"/>
            </a:xfrm>
            <a:custGeom>
              <a:avLst/>
              <a:gdLst>
                <a:gd name="T0" fmla="*/ 0 w 329"/>
                <a:gd name="T1" fmla="*/ 1700 h 1700"/>
                <a:gd name="T2" fmla="*/ 221 w 329"/>
                <a:gd name="T3" fmla="*/ 1700 h 1700"/>
                <a:gd name="T4" fmla="*/ 263 w 329"/>
                <a:gd name="T5" fmla="*/ 1658 h 1700"/>
                <a:gd name="T6" fmla="*/ 263 w 329"/>
                <a:gd name="T7" fmla="*/ 929 h 1700"/>
                <a:gd name="T8" fmla="*/ 291 w 329"/>
                <a:gd name="T9" fmla="*/ 889 h 1700"/>
                <a:gd name="T10" fmla="*/ 291 w 329"/>
                <a:gd name="T11" fmla="*/ 889 h 1700"/>
                <a:gd name="T12" fmla="*/ 291 w 329"/>
                <a:gd name="T13" fmla="*/ 810 h 1700"/>
                <a:gd name="T14" fmla="*/ 291 w 329"/>
                <a:gd name="T15" fmla="*/ 810 h 1700"/>
                <a:gd name="T16" fmla="*/ 263 w 329"/>
                <a:gd name="T17" fmla="*/ 771 h 1700"/>
                <a:gd name="T18" fmla="*/ 263 w 329"/>
                <a:gd name="T19" fmla="*/ 42 h 1700"/>
                <a:gd name="T20" fmla="*/ 221 w 329"/>
                <a:gd name="T21" fmla="*/ 0 h 1700"/>
                <a:gd name="T22" fmla="*/ 0 w 329"/>
                <a:gd name="T23" fmla="*/ 0 h 1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9" h="1700">
                  <a:moveTo>
                    <a:pt x="0" y="1700"/>
                  </a:moveTo>
                  <a:cubicBezTo>
                    <a:pt x="221" y="1700"/>
                    <a:pt x="221" y="1700"/>
                    <a:pt x="221" y="1700"/>
                  </a:cubicBezTo>
                  <a:cubicBezTo>
                    <a:pt x="244" y="1700"/>
                    <a:pt x="263" y="1681"/>
                    <a:pt x="263" y="1658"/>
                  </a:cubicBezTo>
                  <a:cubicBezTo>
                    <a:pt x="263" y="929"/>
                    <a:pt x="263" y="929"/>
                    <a:pt x="263" y="929"/>
                  </a:cubicBezTo>
                  <a:cubicBezTo>
                    <a:pt x="263" y="911"/>
                    <a:pt x="274" y="895"/>
                    <a:pt x="291" y="889"/>
                  </a:cubicBezTo>
                  <a:cubicBezTo>
                    <a:pt x="291" y="889"/>
                    <a:pt x="291" y="889"/>
                    <a:pt x="291" y="889"/>
                  </a:cubicBezTo>
                  <a:cubicBezTo>
                    <a:pt x="329" y="877"/>
                    <a:pt x="329" y="823"/>
                    <a:pt x="291" y="810"/>
                  </a:cubicBezTo>
                  <a:cubicBezTo>
                    <a:pt x="291" y="810"/>
                    <a:pt x="291" y="810"/>
                    <a:pt x="291" y="810"/>
                  </a:cubicBezTo>
                  <a:cubicBezTo>
                    <a:pt x="274" y="805"/>
                    <a:pt x="263" y="789"/>
                    <a:pt x="263" y="771"/>
                  </a:cubicBezTo>
                  <a:cubicBezTo>
                    <a:pt x="263" y="42"/>
                    <a:pt x="263" y="42"/>
                    <a:pt x="263" y="42"/>
                  </a:cubicBezTo>
                  <a:cubicBezTo>
                    <a:pt x="263" y="19"/>
                    <a:pt x="244" y="0"/>
                    <a:pt x="2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7938" cap="flat">
              <a:solidFill>
                <a:srgbClr val="2F369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495" tIns="34248" rIns="68495" bIns="34248" numCol="1" anchor="t" anchorCtr="0" compatLnSpc="1">
              <a:prstTxWarp prst="textNoShape">
                <a:avLst/>
              </a:prstTxWarp>
            </a:bodyPr>
            <a:lstStyle/>
            <a:p>
              <a:endParaRPr lang="pt-BR"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47" name="Oval 11"/>
            <p:cNvSpPr>
              <a:spLocks noChangeArrowheads="1"/>
            </p:cNvSpPr>
            <p:nvPr/>
          </p:nvSpPr>
          <p:spPr bwMode="auto">
            <a:xfrm>
              <a:off x="1275" y="1870"/>
              <a:ext cx="261" cy="260"/>
            </a:xfrm>
            <a:prstGeom prst="ellipse">
              <a:avLst/>
            </a:prstGeom>
            <a:solidFill>
              <a:srgbClr val="2F36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495" tIns="34248" rIns="68495" bIns="34248" numCol="1" anchor="t" anchorCtr="0" compatLnSpc="1">
              <a:prstTxWarp prst="textNoShape">
                <a:avLst/>
              </a:prstTxWarp>
            </a:bodyPr>
            <a:lstStyle/>
            <a:p>
              <a:endParaRPr lang="pt-BR"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48" name="Freeform 12"/>
            <p:cNvSpPr>
              <a:spLocks/>
            </p:cNvSpPr>
            <p:nvPr/>
          </p:nvSpPr>
          <p:spPr bwMode="auto">
            <a:xfrm>
              <a:off x="1357" y="1916"/>
              <a:ext cx="110" cy="165"/>
            </a:xfrm>
            <a:custGeom>
              <a:avLst/>
              <a:gdLst>
                <a:gd name="T0" fmla="*/ 25 w 110"/>
                <a:gd name="T1" fmla="*/ 165 h 165"/>
                <a:gd name="T2" fmla="*/ 0 w 110"/>
                <a:gd name="T3" fmla="*/ 140 h 165"/>
                <a:gd name="T4" fmla="*/ 60 w 110"/>
                <a:gd name="T5" fmla="*/ 82 h 165"/>
                <a:gd name="T6" fmla="*/ 0 w 110"/>
                <a:gd name="T7" fmla="*/ 25 h 165"/>
                <a:gd name="T8" fmla="*/ 25 w 110"/>
                <a:gd name="T9" fmla="*/ 0 h 165"/>
                <a:gd name="T10" fmla="*/ 110 w 110"/>
                <a:gd name="T11" fmla="*/ 82 h 165"/>
                <a:gd name="T12" fmla="*/ 25 w 110"/>
                <a:gd name="T13" fmla="*/ 16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165">
                  <a:moveTo>
                    <a:pt x="25" y="165"/>
                  </a:moveTo>
                  <a:lnTo>
                    <a:pt x="0" y="140"/>
                  </a:lnTo>
                  <a:lnTo>
                    <a:pt x="60" y="82"/>
                  </a:lnTo>
                  <a:lnTo>
                    <a:pt x="0" y="25"/>
                  </a:lnTo>
                  <a:lnTo>
                    <a:pt x="25" y="0"/>
                  </a:lnTo>
                  <a:lnTo>
                    <a:pt x="110" y="82"/>
                  </a:lnTo>
                  <a:lnTo>
                    <a:pt x="25" y="1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495" tIns="34248" rIns="68495" bIns="34248" numCol="1" anchor="t" anchorCtr="0" compatLnSpc="1">
              <a:prstTxWarp prst="textNoShape">
                <a:avLst/>
              </a:prstTxWarp>
            </a:bodyPr>
            <a:lstStyle/>
            <a:p>
              <a:endParaRPr lang="pt-BR"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549" name="Group 9"/>
          <p:cNvGrpSpPr>
            <a:grpSpLocks noChangeAspect="1"/>
          </p:cNvGrpSpPr>
          <p:nvPr/>
        </p:nvGrpSpPr>
        <p:grpSpPr bwMode="auto">
          <a:xfrm>
            <a:off x="3473221" y="2257930"/>
            <a:ext cx="489932" cy="2101241"/>
            <a:chOff x="1124" y="1109"/>
            <a:chExt cx="412" cy="1767"/>
          </a:xfrm>
        </p:grpSpPr>
        <p:sp>
          <p:nvSpPr>
            <p:cNvPr id="550" name="Freeform 10"/>
            <p:cNvSpPr>
              <a:spLocks/>
            </p:cNvSpPr>
            <p:nvPr/>
          </p:nvSpPr>
          <p:spPr bwMode="auto">
            <a:xfrm>
              <a:off x="1124" y="1109"/>
              <a:ext cx="344" cy="1767"/>
            </a:xfrm>
            <a:custGeom>
              <a:avLst/>
              <a:gdLst>
                <a:gd name="T0" fmla="*/ 0 w 329"/>
                <a:gd name="T1" fmla="*/ 1700 h 1700"/>
                <a:gd name="T2" fmla="*/ 221 w 329"/>
                <a:gd name="T3" fmla="*/ 1700 h 1700"/>
                <a:gd name="T4" fmla="*/ 263 w 329"/>
                <a:gd name="T5" fmla="*/ 1658 h 1700"/>
                <a:gd name="T6" fmla="*/ 263 w 329"/>
                <a:gd name="T7" fmla="*/ 929 h 1700"/>
                <a:gd name="T8" fmla="*/ 291 w 329"/>
                <a:gd name="T9" fmla="*/ 889 h 1700"/>
                <a:gd name="T10" fmla="*/ 291 w 329"/>
                <a:gd name="T11" fmla="*/ 889 h 1700"/>
                <a:gd name="T12" fmla="*/ 291 w 329"/>
                <a:gd name="T13" fmla="*/ 810 h 1700"/>
                <a:gd name="T14" fmla="*/ 291 w 329"/>
                <a:gd name="T15" fmla="*/ 810 h 1700"/>
                <a:gd name="T16" fmla="*/ 263 w 329"/>
                <a:gd name="T17" fmla="*/ 771 h 1700"/>
                <a:gd name="T18" fmla="*/ 263 w 329"/>
                <a:gd name="T19" fmla="*/ 42 h 1700"/>
                <a:gd name="T20" fmla="*/ 221 w 329"/>
                <a:gd name="T21" fmla="*/ 0 h 1700"/>
                <a:gd name="T22" fmla="*/ 0 w 329"/>
                <a:gd name="T23" fmla="*/ 0 h 1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9" h="1700">
                  <a:moveTo>
                    <a:pt x="0" y="1700"/>
                  </a:moveTo>
                  <a:cubicBezTo>
                    <a:pt x="221" y="1700"/>
                    <a:pt x="221" y="1700"/>
                    <a:pt x="221" y="1700"/>
                  </a:cubicBezTo>
                  <a:cubicBezTo>
                    <a:pt x="244" y="1700"/>
                    <a:pt x="263" y="1681"/>
                    <a:pt x="263" y="1658"/>
                  </a:cubicBezTo>
                  <a:cubicBezTo>
                    <a:pt x="263" y="929"/>
                    <a:pt x="263" y="929"/>
                    <a:pt x="263" y="929"/>
                  </a:cubicBezTo>
                  <a:cubicBezTo>
                    <a:pt x="263" y="911"/>
                    <a:pt x="274" y="895"/>
                    <a:pt x="291" y="889"/>
                  </a:cubicBezTo>
                  <a:cubicBezTo>
                    <a:pt x="291" y="889"/>
                    <a:pt x="291" y="889"/>
                    <a:pt x="291" y="889"/>
                  </a:cubicBezTo>
                  <a:cubicBezTo>
                    <a:pt x="329" y="877"/>
                    <a:pt x="329" y="823"/>
                    <a:pt x="291" y="810"/>
                  </a:cubicBezTo>
                  <a:cubicBezTo>
                    <a:pt x="291" y="810"/>
                    <a:pt x="291" y="810"/>
                    <a:pt x="291" y="810"/>
                  </a:cubicBezTo>
                  <a:cubicBezTo>
                    <a:pt x="274" y="805"/>
                    <a:pt x="263" y="789"/>
                    <a:pt x="263" y="771"/>
                  </a:cubicBezTo>
                  <a:cubicBezTo>
                    <a:pt x="263" y="42"/>
                    <a:pt x="263" y="42"/>
                    <a:pt x="263" y="42"/>
                  </a:cubicBezTo>
                  <a:cubicBezTo>
                    <a:pt x="263" y="19"/>
                    <a:pt x="244" y="0"/>
                    <a:pt x="2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7938" cap="flat">
              <a:solidFill>
                <a:srgbClr val="2F369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495" tIns="34248" rIns="68495" bIns="34248" numCol="1" anchor="t" anchorCtr="0" compatLnSpc="1">
              <a:prstTxWarp prst="textNoShape">
                <a:avLst/>
              </a:prstTxWarp>
            </a:bodyPr>
            <a:lstStyle/>
            <a:p>
              <a:endParaRPr lang="pt-BR"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51" name="Oval 11"/>
            <p:cNvSpPr>
              <a:spLocks noChangeArrowheads="1"/>
            </p:cNvSpPr>
            <p:nvPr/>
          </p:nvSpPr>
          <p:spPr bwMode="auto">
            <a:xfrm>
              <a:off x="1275" y="1870"/>
              <a:ext cx="261" cy="260"/>
            </a:xfrm>
            <a:prstGeom prst="ellipse">
              <a:avLst/>
            </a:prstGeom>
            <a:solidFill>
              <a:srgbClr val="2F36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495" tIns="34248" rIns="68495" bIns="34248" numCol="1" anchor="t" anchorCtr="0" compatLnSpc="1">
              <a:prstTxWarp prst="textNoShape">
                <a:avLst/>
              </a:prstTxWarp>
            </a:bodyPr>
            <a:lstStyle/>
            <a:p>
              <a:endParaRPr lang="pt-BR"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52" name="Freeform 12"/>
            <p:cNvSpPr>
              <a:spLocks/>
            </p:cNvSpPr>
            <p:nvPr/>
          </p:nvSpPr>
          <p:spPr bwMode="auto">
            <a:xfrm>
              <a:off x="1357" y="1916"/>
              <a:ext cx="110" cy="165"/>
            </a:xfrm>
            <a:custGeom>
              <a:avLst/>
              <a:gdLst>
                <a:gd name="T0" fmla="*/ 25 w 110"/>
                <a:gd name="T1" fmla="*/ 165 h 165"/>
                <a:gd name="T2" fmla="*/ 0 w 110"/>
                <a:gd name="T3" fmla="*/ 140 h 165"/>
                <a:gd name="T4" fmla="*/ 60 w 110"/>
                <a:gd name="T5" fmla="*/ 82 h 165"/>
                <a:gd name="T6" fmla="*/ 0 w 110"/>
                <a:gd name="T7" fmla="*/ 25 h 165"/>
                <a:gd name="T8" fmla="*/ 25 w 110"/>
                <a:gd name="T9" fmla="*/ 0 h 165"/>
                <a:gd name="T10" fmla="*/ 110 w 110"/>
                <a:gd name="T11" fmla="*/ 82 h 165"/>
                <a:gd name="T12" fmla="*/ 25 w 110"/>
                <a:gd name="T13" fmla="*/ 16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165">
                  <a:moveTo>
                    <a:pt x="25" y="165"/>
                  </a:moveTo>
                  <a:lnTo>
                    <a:pt x="0" y="140"/>
                  </a:lnTo>
                  <a:lnTo>
                    <a:pt x="60" y="82"/>
                  </a:lnTo>
                  <a:lnTo>
                    <a:pt x="0" y="25"/>
                  </a:lnTo>
                  <a:lnTo>
                    <a:pt x="25" y="0"/>
                  </a:lnTo>
                  <a:lnTo>
                    <a:pt x="110" y="82"/>
                  </a:lnTo>
                  <a:lnTo>
                    <a:pt x="25" y="1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495" tIns="34248" rIns="68495" bIns="34248" numCol="1" anchor="t" anchorCtr="0" compatLnSpc="1">
              <a:prstTxWarp prst="textNoShape">
                <a:avLst/>
              </a:prstTxWarp>
            </a:bodyPr>
            <a:lstStyle/>
            <a:p>
              <a:endParaRPr lang="pt-BR"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507" name="Group 506"/>
          <p:cNvGrpSpPr/>
          <p:nvPr/>
        </p:nvGrpSpPr>
        <p:grpSpPr>
          <a:xfrm>
            <a:off x="412968" y="2568636"/>
            <a:ext cx="1084460" cy="920552"/>
            <a:chOff x="3969555" y="801497"/>
            <a:chExt cx="1447732" cy="1228918"/>
          </a:xfrm>
        </p:grpSpPr>
        <p:grpSp>
          <p:nvGrpSpPr>
            <p:cNvPr id="508" name="Group 507"/>
            <p:cNvGrpSpPr/>
            <p:nvPr/>
          </p:nvGrpSpPr>
          <p:grpSpPr>
            <a:xfrm>
              <a:off x="4225763" y="1577889"/>
              <a:ext cx="921688" cy="452526"/>
              <a:chOff x="1163637" y="2603500"/>
              <a:chExt cx="1319213" cy="647700"/>
            </a:xfrm>
          </p:grpSpPr>
          <p:sp>
            <p:nvSpPr>
              <p:cNvPr id="532" name="Freeform 7"/>
              <p:cNvSpPr>
                <a:spLocks/>
              </p:cNvSpPr>
              <p:nvPr/>
            </p:nvSpPr>
            <p:spPr bwMode="auto">
              <a:xfrm>
                <a:off x="1839912" y="3005138"/>
                <a:ext cx="173038" cy="173038"/>
              </a:xfrm>
              <a:custGeom>
                <a:avLst/>
                <a:gdLst>
                  <a:gd name="T0" fmla="*/ 0 w 79"/>
                  <a:gd name="T1" fmla="*/ 0 h 79"/>
                  <a:gd name="T2" fmla="*/ 18 w 79"/>
                  <a:gd name="T3" fmla="*/ 0 h 79"/>
                  <a:gd name="T4" fmla="*/ 41 w 79"/>
                  <a:gd name="T5" fmla="*/ 59 h 79"/>
                  <a:gd name="T6" fmla="*/ 63 w 79"/>
                  <a:gd name="T7" fmla="*/ 0 h 79"/>
                  <a:gd name="T8" fmla="*/ 79 w 79"/>
                  <a:gd name="T9" fmla="*/ 0 h 79"/>
                  <a:gd name="T10" fmla="*/ 47 w 79"/>
                  <a:gd name="T11" fmla="*/ 79 h 79"/>
                  <a:gd name="T12" fmla="*/ 40 w 79"/>
                  <a:gd name="T13" fmla="*/ 79 h 79"/>
                  <a:gd name="T14" fmla="*/ 29 w 79"/>
                  <a:gd name="T15" fmla="*/ 69 h 79"/>
                  <a:gd name="T16" fmla="*/ 0 w 79"/>
                  <a:gd name="T17" fmla="*/ 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9" h="79">
                    <a:moveTo>
                      <a:pt x="0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41" y="59"/>
                      <a:pt x="41" y="59"/>
                      <a:pt x="41" y="59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47" y="79"/>
                      <a:pt x="47" y="79"/>
                      <a:pt x="47" y="79"/>
                    </a:cubicBezTo>
                    <a:cubicBezTo>
                      <a:pt x="40" y="79"/>
                      <a:pt x="40" y="79"/>
                      <a:pt x="40" y="79"/>
                    </a:cubicBezTo>
                    <a:cubicBezTo>
                      <a:pt x="33" y="79"/>
                      <a:pt x="30" y="71"/>
                      <a:pt x="29" y="69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59A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495" tIns="34248" rIns="68495" bIns="34248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9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533" name="Freeform 8"/>
              <p:cNvSpPr>
                <a:spLocks noEditPoints="1"/>
              </p:cNvSpPr>
              <p:nvPr/>
            </p:nvSpPr>
            <p:spPr bwMode="auto">
              <a:xfrm>
                <a:off x="2019300" y="3005138"/>
                <a:ext cx="168275" cy="173038"/>
              </a:xfrm>
              <a:custGeom>
                <a:avLst/>
                <a:gdLst>
                  <a:gd name="T0" fmla="*/ 45 w 106"/>
                  <a:gd name="T1" fmla="*/ 0 h 109"/>
                  <a:gd name="T2" fmla="*/ 61 w 106"/>
                  <a:gd name="T3" fmla="*/ 0 h 109"/>
                  <a:gd name="T4" fmla="*/ 106 w 106"/>
                  <a:gd name="T5" fmla="*/ 109 h 109"/>
                  <a:gd name="T6" fmla="*/ 85 w 106"/>
                  <a:gd name="T7" fmla="*/ 109 h 109"/>
                  <a:gd name="T8" fmla="*/ 74 w 106"/>
                  <a:gd name="T9" fmla="*/ 82 h 109"/>
                  <a:gd name="T10" fmla="*/ 32 w 106"/>
                  <a:gd name="T11" fmla="*/ 82 h 109"/>
                  <a:gd name="T12" fmla="*/ 21 w 106"/>
                  <a:gd name="T13" fmla="*/ 109 h 109"/>
                  <a:gd name="T14" fmla="*/ 0 w 106"/>
                  <a:gd name="T15" fmla="*/ 109 h 109"/>
                  <a:gd name="T16" fmla="*/ 45 w 106"/>
                  <a:gd name="T17" fmla="*/ 0 h 109"/>
                  <a:gd name="T18" fmla="*/ 67 w 106"/>
                  <a:gd name="T19" fmla="*/ 66 h 109"/>
                  <a:gd name="T20" fmla="*/ 53 w 106"/>
                  <a:gd name="T21" fmla="*/ 27 h 109"/>
                  <a:gd name="T22" fmla="*/ 39 w 106"/>
                  <a:gd name="T23" fmla="*/ 66 h 109"/>
                  <a:gd name="T24" fmla="*/ 67 w 106"/>
                  <a:gd name="T25" fmla="*/ 66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6" h="109">
                    <a:moveTo>
                      <a:pt x="45" y="0"/>
                    </a:moveTo>
                    <a:lnTo>
                      <a:pt x="61" y="0"/>
                    </a:lnTo>
                    <a:lnTo>
                      <a:pt x="106" y="109"/>
                    </a:lnTo>
                    <a:lnTo>
                      <a:pt x="85" y="109"/>
                    </a:lnTo>
                    <a:lnTo>
                      <a:pt x="74" y="82"/>
                    </a:lnTo>
                    <a:lnTo>
                      <a:pt x="32" y="82"/>
                    </a:lnTo>
                    <a:lnTo>
                      <a:pt x="21" y="109"/>
                    </a:lnTo>
                    <a:lnTo>
                      <a:pt x="0" y="109"/>
                    </a:lnTo>
                    <a:lnTo>
                      <a:pt x="45" y="0"/>
                    </a:lnTo>
                    <a:close/>
                    <a:moveTo>
                      <a:pt x="67" y="66"/>
                    </a:moveTo>
                    <a:lnTo>
                      <a:pt x="53" y="27"/>
                    </a:lnTo>
                    <a:lnTo>
                      <a:pt x="39" y="66"/>
                    </a:lnTo>
                    <a:lnTo>
                      <a:pt x="67" y="66"/>
                    </a:lnTo>
                    <a:close/>
                  </a:path>
                </a:pathLst>
              </a:custGeom>
              <a:solidFill>
                <a:srgbClr val="959A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495" tIns="34248" rIns="68495" bIns="34248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9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534" name="Freeform 9"/>
              <p:cNvSpPr>
                <a:spLocks/>
              </p:cNvSpPr>
              <p:nvPr/>
            </p:nvSpPr>
            <p:spPr bwMode="auto">
              <a:xfrm>
                <a:off x="2227262" y="3005138"/>
                <a:ext cx="109538" cy="173038"/>
              </a:xfrm>
              <a:custGeom>
                <a:avLst/>
                <a:gdLst>
                  <a:gd name="T0" fmla="*/ 0 w 69"/>
                  <a:gd name="T1" fmla="*/ 0 h 109"/>
                  <a:gd name="T2" fmla="*/ 21 w 69"/>
                  <a:gd name="T3" fmla="*/ 0 h 109"/>
                  <a:gd name="T4" fmla="*/ 21 w 69"/>
                  <a:gd name="T5" fmla="*/ 93 h 109"/>
                  <a:gd name="T6" fmla="*/ 69 w 69"/>
                  <a:gd name="T7" fmla="*/ 93 h 109"/>
                  <a:gd name="T8" fmla="*/ 69 w 69"/>
                  <a:gd name="T9" fmla="*/ 109 h 109"/>
                  <a:gd name="T10" fmla="*/ 0 w 69"/>
                  <a:gd name="T11" fmla="*/ 109 h 109"/>
                  <a:gd name="T12" fmla="*/ 0 w 69"/>
                  <a:gd name="T13" fmla="*/ 0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9" h="109">
                    <a:moveTo>
                      <a:pt x="0" y="0"/>
                    </a:moveTo>
                    <a:lnTo>
                      <a:pt x="21" y="0"/>
                    </a:lnTo>
                    <a:lnTo>
                      <a:pt x="21" y="93"/>
                    </a:lnTo>
                    <a:lnTo>
                      <a:pt x="69" y="93"/>
                    </a:lnTo>
                    <a:lnTo>
                      <a:pt x="69" y="109"/>
                    </a:lnTo>
                    <a:lnTo>
                      <a:pt x="0" y="10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59A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495" tIns="34248" rIns="68495" bIns="34248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9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535" name="Freeform 10"/>
              <p:cNvSpPr>
                <a:spLocks/>
              </p:cNvSpPr>
              <p:nvPr/>
            </p:nvSpPr>
            <p:spPr bwMode="auto">
              <a:xfrm>
                <a:off x="2374900" y="3005138"/>
                <a:ext cx="107950" cy="173038"/>
              </a:xfrm>
              <a:custGeom>
                <a:avLst/>
                <a:gdLst>
                  <a:gd name="T0" fmla="*/ 0 w 49"/>
                  <a:gd name="T1" fmla="*/ 0 h 79"/>
                  <a:gd name="T2" fmla="*/ 49 w 49"/>
                  <a:gd name="T3" fmla="*/ 0 h 79"/>
                  <a:gd name="T4" fmla="*/ 38 w 49"/>
                  <a:gd name="T5" fmla="*/ 12 h 79"/>
                  <a:gd name="T6" fmla="*/ 14 w 49"/>
                  <a:gd name="T7" fmla="*/ 12 h 79"/>
                  <a:gd name="T8" fmla="*/ 14 w 49"/>
                  <a:gd name="T9" fmla="*/ 32 h 79"/>
                  <a:gd name="T10" fmla="*/ 42 w 49"/>
                  <a:gd name="T11" fmla="*/ 32 h 79"/>
                  <a:gd name="T12" fmla="*/ 42 w 49"/>
                  <a:gd name="T13" fmla="*/ 44 h 79"/>
                  <a:gd name="T14" fmla="*/ 14 w 49"/>
                  <a:gd name="T15" fmla="*/ 44 h 79"/>
                  <a:gd name="T16" fmla="*/ 14 w 49"/>
                  <a:gd name="T17" fmla="*/ 67 h 79"/>
                  <a:gd name="T18" fmla="*/ 47 w 49"/>
                  <a:gd name="T19" fmla="*/ 67 h 79"/>
                  <a:gd name="T20" fmla="*/ 47 w 49"/>
                  <a:gd name="T21" fmla="*/ 79 h 79"/>
                  <a:gd name="T22" fmla="*/ 0 w 49"/>
                  <a:gd name="T23" fmla="*/ 79 h 79"/>
                  <a:gd name="T24" fmla="*/ 0 w 49"/>
                  <a:gd name="T25" fmla="*/ 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9" h="79">
                    <a:moveTo>
                      <a:pt x="0" y="0"/>
                    </a:moveTo>
                    <a:cubicBezTo>
                      <a:pt x="49" y="0"/>
                      <a:pt x="49" y="0"/>
                      <a:pt x="49" y="0"/>
                    </a:cubicBezTo>
                    <a:cubicBezTo>
                      <a:pt x="49" y="4"/>
                      <a:pt x="45" y="12"/>
                      <a:pt x="38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42" y="32"/>
                      <a:pt x="42" y="32"/>
                      <a:pt x="42" y="32"/>
                    </a:cubicBezTo>
                    <a:cubicBezTo>
                      <a:pt x="42" y="44"/>
                      <a:pt x="42" y="44"/>
                      <a:pt x="42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67"/>
                      <a:pt x="14" y="67"/>
                      <a:pt x="14" y="67"/>
                    </a:cubicBezTo>
                    <a:cubicBezTo>
                      <a:pt x="47" y="67"/>
                      <a:pt x="47" y="67"/>
                      <a:pt x="47" y="67"/>
                    </a:cubicBezTo>
                    <a:cubicBezTo>
                      <a:pt x="47" y="79"/>
                      <a:pt x="47" y="79"/>
                      <a:pt x="47" y="79"/>
                    </a:cubicBezTo>
                    <a:cubicBezTo>
                      <a:pt x="0" y="79"/>
                      <a:pt x="0" y="79"/>
                      <a:pt x="0" y="79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59A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495" tIns="34248" rIns="68495" bIns="34248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9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536" name="Freeform 11"/>
              <p:cNvSpPr>
                <a:spLocks/>
              </p:cNvSpPr>
              <p:nvPr/>
            </p:nvSpPr>
            <p:spPr bwMode="auto">
              <a:xfrm>
                <a:off x="1528762" y="2713038"/>
                <a:ext cx="317500" cy="303213"/>
              </a:xfrm>
              <a:custGeom>
                <a:avLst/>
                <a:gdLst>
                  <a:gd name="T0" fmla="*/ 68 w 144"/>
                  <a:gd name="T1" fmla="*/ 137 h 137"/>
                  <a:gd name="T2" fmla="*/ 0 w 144"/>
                  <a:gd name="T3" fmla="*/ 72 h 137"/>
                  <a:gd name="T4" fmla="*/ 144 w 144"/>
                  <a:gd name="T5" fmla="*/ 37 h 137"/>
                  <a:gd name="T6" fmla="*/ 68 w 144"/>
                  <a:gd name="T7" fmla="*/ 137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4" h="137">
                    <a:moveTo>
                      <a:pt x="68" y="137"/>
                    </a:moveTo>
                    <a:cubicBezTo>
                      <a:pt x="0" y="72"/>
                      <a:pt x="0" y="72"/>
                      <a:pt x="0" y="72"/>
                    </a:cubicBezTo>
                    <a:cubicBezTo>
                      <a:pt x="51" y="64"/>
                      <a:pt x="97" y="0"/>
                      <a:pt x="144" y="37"/>
                    </a:cubicBezTo>
                    <a:lnTo>
                      <a:pt x="68" y="137"/>
                    </a:lnTo>
                    <a:close/>
                  </a:path>
                </a:pathLst>
              </a:custGeom>
              <a:solidFill>
                <a:srgbClr val="EBB6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495" tIns="34248" rIns="68495" bIns="34248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9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537" name="Freeform 12"/>
              <p:cNvSpPr>
                <a:spLocks/>
              </p:cNvSpPr>
              <p:nvPr/>
            </p:nvSpPr>
            <p:spPr bwMode="auto">
              <a:xfrm>
                <a:off x="1163637" y="2603500"/>
                <a:ext cx="603250" cy="647700"/>
              </a:xfrm>
              <a:custGeom>
                <a:avLst/>
                <a:gdLst>
                  <a:gd name="T0" fmla="*/ 274 w 274"/>
                  <a:gd name="T1" fmla="*/ 135 h 294"/>
                  <a:gd name="T2" fmla="*/ 0 w 274"/>
                  <a:gd name="T3" fmla="*/ 89 h 294"/>
                  <a:gd name="T4" fmla="*/ 153 w 274"/>
                  <a:gd name="T5" fmla="*/ 294 h 294"/>
                  <a:gd name="T6" fmla="*/ 274 w 274"/>
                  <a:gd name="T7" fmla="*/ 135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4" h="294">
                    <a:moveTo>
                      <a:pt x="274" y="135"/>
                    </a:moveTo>
                    <a:cubicBezTo>
                      <a:pt x="172" y="214"/>
                      <a:pt x="138" y="0"/>
                      <a:pt x="0" y="89"/>
                    </a:cubicBezTo>
                    <a:cubicBezTo>
                      <a:pt x="153" y="294"/>
                      <a:pt x="153" y="294"/>
                      <a:pt x="153" y="294"/>
                    </a:cubicBezTo>
                    <a:lnTo>
                      <a:pt x="274" y="135"/>
                    </a:lnTo>
                    <a:close/>
                  </a:path>
                </a:pathLst>
              </a:custGeom>
              <a:solidFill>
                <a:srgbClr val="0A7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495" tIns="34248" rIns="68495" bIns="34248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9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grpSp>
          <p:nvGrpSpPr>
            <p:cNvPr id="509" name="Group 508"/>
            <p:cNvGrpSpPr/>
            <p:nvPr/>
          </p:nvGrpSpPr>
          <p:grpSpPr>
            <a:xfrm>
              <a:off x="3969555" y="801497"/>
              <a:ext cx="1436325" cy="214063"/>
              <a:chOff x="796925" y="1492250"/>
              <a:chExt cx="2055813" cy="306388"/>
            </a:xfrm>
          </p:grpSpPr>
          <p:sp>
            <p:nvSpPr>
              <p:cNvPr id="517" name="Oval 13"/>
              <p:cNvSpPr>
                <a:spLocks noChangeArrowheads="1"/>
              </p:cNvSpPr>
              <p:nvPr/>
            </p:nvSpPr>
            <p:spPr bwMode="auto">
              <a:xfrm>
                <a:off x="2676525" y="1684338"/>
                <a:ext cx="92075" cy="92075"/>
              </a:xfrm>
              <a:prstGeom prst="ellipse">
                <a:avLst/>
              </a:prstGeom>
              <a:solidFill>
                <a:srgbClr val="144A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495" tIns="34248" rIns="68495" bIns="34248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9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518" name="Freeform 14"/>
              <p:cNvSpPr>
                <a:spLocks/>
              </p:cNvSpPr>
              <p:nvPr/>
            </p:nvSpPr>
            <p:spPr bwMode="auto">
              <a:xfrm>
                <a:off x="2187575" y="1598613"/>
                <a:ext cx="82550" cy="96838"/>
              </a:xfrm>
              <a:custGeom>
                <a:avLst/>
                <a:gdLst>
                  <a:gd name="T0" fmla="*/ 20 w 38"/>
                  <a:gd name="T1" fmla="*/ 0 h 44"/>
                  <a:gd name="T2" fmla="*/ 0 w 38"/>
                  <a:gd name="T3" fmla="*/ 21 h 44"/>
                  <a:gd name="T4" fmla="*/ 20 w 38"/>
                  <a:gd name="T5" fmla="*/ 44 h 44"/>
                  <a:gd name="T6" fmla="*/ 38 w 38"/>
                  <a:gd name="T7" fmla="*/ 21 h 44"/>
                  <a:gd name="T8" fmla="*/ 20 w 38"/>
                  <a:gd name="T9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44">
                    <a:moveTo>
                      <a:pt x="20" y="0"/>
                    </a:moveTo>
                    <a:cubicBezTo>
                      <a:pt x="9" y="0"/>
                      <a:pt x="0" y="10"/>
                      <a:pt x="0" y="21"/>
                    </a:cubicBezTo>
                    <a:cubicBezTo>
                      <a:pt x="0" y="34"/>
                      <a:pt x="9" y="44"/>
                      <a:pt x="20" y="44"/>
                    </a:cubicBezTo>
                    <a:cubicBezTo>
                      <a:pt x="30" y="44"/>
                      <a:pt x="38" y="34"/>
                      <a:pt x="38" y="21"/>
                    </a:cubicBezTo>
                    <a:cubicBezTo>
                      <a:pt x="38" y="10"/>
                      <a:pt x="30" y="0"/>
                      <a:pt x="20" y="0"/>
                    </a:cubicBezTo>
                    <a:close/>
                  </a:path>
                </a:pathLst>
              </a:custGeom>
              <a:solidFill>
                <a:srgbClr val="144A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495" tIns="34248" rIns="68495" bIns="34248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9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519" name="Freeform 15"/>
              <p:cNvSpPr>
                <a:spLocks/>
              </p:cNvSpPr>
              <p:nvPr/>
            </p:nvSpPr>
            <p:spPr bwMode="auto">
              <a:xfrm>
                <a:off x="1374775" y="1614488"/>
                <a:ext cx="33338" cy="53975"/>
              </a:xfrm>
              <a:custGeom>
                <a:avLst/>
                <a:gdLst>
                  <a:gd name="T0" fmla="*/ 0 w 21"/>
                  <a:gd name="T1" fmla="*/ 34 h 34"/>
                  <a:gd name="T2" fmla="*/ 21 w 21"/>
                  <a:gd name="T3" fmla="*/ 34 h 34"/>
                  <a:gd name="T4" fmla="*/ 10 w 21"/>
                  <a:gd name="T5" fmla="*/ 0 h 34"/>
                  <a:gd name="T6" fmla="*/ 0 w 21"/>
                  <a:gd name="T7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34">
                    <a:moveTo>
                      <a:pt x="0" y="34"/>
                    </a:moveTo>
                    <a:lnTo>
                      <a:pt x="21" y="34"/>
                    </a:lnTo>
                    <a:lnTo>
                      <a:pt x="10" y="0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144A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495" tIns="34248" rIns="68495" bIns="34248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9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520" name="Freeform 16"/>
              <p:cNvSpPr>
                <a:spLocks noEditPoints="1"/>
              </p:cNvSpPr>
              <p:nvPr/>
            </p:nvSpPr>
            <p:spPr bwMode="auto">
              <a:xfrm>
                <a:off x="796925" y="1495425"/>
                <a:ext cx="1711325" cy="303213"/>
              </a:xfrm>
              <a:custGeom>
                <a:avLst/>
                <a:gdLst>
                  <a:gd name="T0" fmla="*/ 751 w 778"/>
                  <a:gd name="T1" fmla="*/ 96 h 138"/>
                  <a:gd name="T2" fmla="*/ 750 w 778"/>
                  <a:gd name="T3" fmla="*/ 43 h 138"/>
                  <a:gd name="T4" fmla="*/ 778 w 778"/>
                  <a:gd name="T5" fmla="*/ 0 h 138"/>
                  <a:gd name="T6" fmla="*/ 0 w 778"/>
                  <a:gd name="T7" fmla="*/ 138 h 138"/>
                  <a:gd name="T8" fmla="*/ 750 w 778"/>
                  <a:gd name="T9" fmla="*/ 111 h 138"/>
                  <a:gd name="T10" fmla="*/ 204 w 778"/>
                  <a:gd name="T11" fmla="*/ 110 h 138"/>
                  <a:gd name="T12" fmla="*/ 188 w 778"/>
                  <a:gd name="T13" fmla="*/ 85 h 138"/>
                  <a:gd name="T14" fmla="*/ 211 w 778"/>
                  <a:gd name="T15" fmla="*/ 85 h 138"/>
                  <a:gd name="T16" fmla="*/ 183 w 778"/>
                  <a:gd name="T17" fmla="*/ 54 h 138"/>
                  <a:gd name="T18" fmla="*/ 227 w 778"/>
                  <a:gd name="T19" fmla="*/ 35 h 138"/>
                  <a:gd name="T20" fmla="*/ 208 w 778"/>
                  <a:gd name="T21" fmla="*/ 45 h 138"/>
                  <a:gd name="T22" fmla="*/ 208 w 778"/>
                  <a:gd name="T23" fmla="*/ 59 h 138"/>
                  <a:gd name="T24" fmla="*/ 229 w 778"/>
                  <a:gd name="T25" fmla="*/ 81 h 138"/>
                  <a:gd name="T26" fmla="*/ 287 w 778"/>
                  <a:gd name="T27" fmla="*/ 108 h 138"/>
                  <a:gd name="T28" fmla="*/ 258 w 778"/>
                  <a:gd name="T29" fmla="*/ 94 h 138"/>
                  <a:gd name="T30" fmla="*/ 235 w 778"/>
                  <a:gd name="T31" fmla="*/ 108 h 138"/>
                  <a:gd name="T32" fmla="*/ 280 w 778"/>
                  <a:gd name="T33" fmla="*/ 30 h 138"/>
                  <a:gd name="T34" fmla="*/ 287 w 778"/>
                  <a:gd name="T35" fmla="*/ 108 h 138"/>
                  <a:gd name="T36" fmla="*/ 376 w 778"/>
                  <a:gd name="T37" fmla="*/ 63 h 138"/>
                  <a:gd name="T38" fmla="*/ 353 w 778"/>
                  <a:gd name="T39" fmla="*/ 108 h 138"/>
                  <a:gd name="T40" fmla="*/ 332 w 778"/>
                  <a:gd name="T41" fmla="*/ 108 h 138"/>
                  <a:gd name="T42" fmla="*/ 326 w 778"/>
                  <a:gd name="T43" fmla="*/ 30 h 138"/>
                  <a:gd name="T44" fmla="*/ 357 w 778"/>
                  <a:gd name="T45" fmla="*/ 72 h 138"/>
                  <a:gd name="T46" fmla="*/ 388 w 778"/>
                  <a:gd name="T47" fmla="*/ 30 h 138"/>
                  <a:gd name="T48" fmla="*/ 381 w 778"/>
                  <a:gd name="T49" fmla="*/ 108 h 138"/>
                  <a:gd name="T50" fmla="*/ 455 w 778"/>
                  <a:gd name="T51" fmla="*/ 94 h 138"/>
                  <a:gd name="T52" fmla="*/ 426 w 778"/>
                  <a:gd name="T53" fmla="*/ 108 h 138"/>
                  <a:gd name="T54" fmla="*/ 433 w 778"/>
                  <a:gd name="T55" fmla="*/ 30 h 138"/>
                  <a:gd name="T56" fmla="*/ 477 w 778"/>
                  <a:gd name="T57" fmla="*/ 108 h 138"/>
                  <a:gd name="T58" fmla="*/ 522 w 778"/>
                  <a:gd name="T59" fmla="*/ 108 h 138"/>
                  <a:gd name="T60" fmla="*/ 505 w 778"/>
                  <a:gd name="T61" fmla="*/ 78 h 138"/>
                  <a:gd name="T62" fmla="*/ 488 w 778"/>
                  <a:gd name="T63" fmla="*/ 108 h 138"/>
                  <a:gd name="T64" fmla="*/ 514 w 778"/>
                  <a:gd name="T65" fmla="*/ 30 h 138"/>
                  <a:gd name="T66" fmla="*/ 523 w 778"/>
                  <a:gd name="T67" fmla="*/ 76 h 138"/>
                  <a:gd name="T68" fmla="*/ 522 w 778"/>
                  <a:gd name="T69" fmla="*/ 108 h 138"/>
                  <a:gd name="T70" fmla="*/ 586 w 778"/>
                  <a:gd name="T71" fmla="*/ 48 h 138"/>
                  <a:gd name="T72" fmla="*/ 586 w 778"/>
                  <a:gd name="T73" fmla="*/ 90 h 138"/>
                  <a:gd name="T74" fmla="*/ 601 w 778"/>
                  <a:gd name="T75" fmla="*/ 106 h 138"/>
                  <a:gd name="T76" fmla="*/ 560 w 778"/>
                  <a:gd name="T77" fmla="*/ 98 h 138"/>
                  <a:gd name="T78" fmla="*/ 560 w 778"/>
                  <a:gd name="T79" fmla="*/ 41 h 138"/>
                  <a:gd name="T80" fmla="*/ 601 w 778"/>
                  <a:gd name="T81" fmla="*/ 32 h 138"/>
                  <a:gd name="T82" fmla="*/ 652 w 778"/>
                  <a:gd name="T83" fmla="*/ 110 h 138"/>
                  <a:gd name="T84" fmla="*/ 652 w 778"/>
                  <a:gd name="T85" fmla="*/ 28 h 138"/>
                  <a:gd name="T86" fmla="*/ 652 w 778"/>
                  <a:gd name="T87" fmla="*/ 11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778" h="138">
                    <a:moveTo>
                      <a:pt x="750" y="111"/>
                    </a:moveTo>
                    <a:cubicBezTo>
                      <a:pt x="751" y="96"/>
                      <a:pt x="751" y="96"/>
                      <a:pt x="751" y="96"/>
                    </a:cubicBezTo>
                    <a:cubicBezTo>
                      <a:pt x="765" y="96"/>
                      <a:pt x="777" y="84"/>
                      <a:pt x="777" y="69"/>
                    </a:cubicBezTo>
                    <a:cubicBezTo>
                      <a:pt x="777" y="55"/>
                      <a:pt x="765" y="43"/>
                      <a:pt x="750" y="43"/>
                    </a:cubicBezTo>
                    <a:cubicBezTo>
                      <a:pt x="751" y="27"/>
                      <a:pt x="751" y="27"/>
                      <a:pt x="751" y="27"/>
                    </a:cubicBezTo>
                    <a:cubicBezTo>
                      <a:pt x="768" y="27"/>
                      <a:pt x="778" y="13"/>
                      <a:pt x="77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38"/>
                      <a:pt x="0" y="138"/>
                      <a:pt x="0" y="138"/>
                    </a:cubicBezTo>
                    <a:cubicBezTo>
                      <a:pt x="778" y="138"/>
                      <a:pt x="778" y="138"/>
                      <a:pt x="778" y="138"/>
                    </a:cubicBezTo>
                    <a:cubicBezTo>
                      <a:pt x="778" y="125"/>
                      <a:pt x="769" y="111"/>
                      <a:pt x="750" y="111"/>
                    </a:cubicBezTo>
                    <a:close/>
                    <a:moveTo>
                      <a:pt x="223" y="102"/>
                    </a:moveTo>
                    <a:cubicBezTo>
                      <a:pt x="217" y="107"/>
                      <a:pt x="210" y="110"/>
                      <a:pt x="204" y="110"/>
                    </a:cubicBezTo>
                    <a:cubicBezTo>
                      <a:pt x="195" y="110"/>
                      <a:pt x="187" y="106"/>
                      <a:pt x="180" y="101"/>
                    </a:cubicBezTo>
                    <a:cubicBezTo>
                      <a:pt x="188" y="85"/>
                      <a:pt x="188" y="85"/>
                      <a:pt x="188" y="85"/>
                    </a:cubicBezTo>
                    <a:cubicBezTo>
                      <a:pt x="192" y="89"/>
                      <a:pt x="197" y="93"/>
                      <a:pt x="203" y="93"/>
                    </a:cubicBezTo>
                    <a:cubicBezTo>
                      <a:pt x="207" y="93"/>
                      <a:pt x="211" y="90"/>
                      <a:pt x="211" y="85"/>
                    </a:cubicBezTo>
                    <a:cubicBezTo>
                      <a:pt x="211" y="79"/>
                      <a:pt x="204" y="77"/>
                      <a:pt x="201" y="76"/>
                    </a:cubicBezTo>
                    <a:cubicBezTo>
                      <a:pt x="190" y="72"/>
                      <a:pt x="183" y="69"/>
                      <a:pt x="183" y="54"/>
                    </a:cubicBezTo>
                    <a:cubicBezTo>
                      <a:pt x="183" y="38"/>
                      <a:pt x="193" y="28"/>
                      <a:pt x="206" y="28"/>
                    </a:cubicBezTo>
                    <a:cubicBezTo>
                      <a:pt x="212" y="28"/>
                      <a:pt x="221" y="31"/>
                      <a:pt x="227" y="35"/>
                    </a:cubicBezTo>
                    <a:cubicBezTo>
                      <a:pt x="220" y="50"/>
                      <a:pt x="220" y="50"/>
                      <a:pt x="220" y="50"/>
                    </a:cubicBezTo>
                    <a:cubicBezTo>
                      <a:pt x="217" y="47"/>
                      <a:pt x="212" y="45"/>
                      <a:pt x="208" y="45"/>
                    </a:cubicBezTo>
                    <a:cubicBezTo>
                      <a:pt x="205" y="45"/>
                      <a:pt x="201" y="47"/>
                      <a:pt x="201" y="51"/>
                    </a:cubicBezTo>
                    <a:cubicBezTo>
                      <a:pt x="201" y="56"/>
                      <a:pt x="205" y="58"/>
                      <a:pt x="208" y="59"/>
                    </a:cubicBezTo>
                    <a:cubicBezTo>
                      <a:pt x="213" y="60"/>
                      <a:pt x="213" y="60"/>
                      <a:pt x="213" y="60"/>
                    </a:cubicBezTo>
                    <a:cubicBezTo>
                      <a:pt x="222" y="64"/>
                      <a:pt x="229" y="69"/>
                      <a:pt x="229" y="81"/>
                    </a:cubicBezTo>
                    <a:cubicBezTo>
                      <a:pt x="229" y="89"/>
                      <a:pt x="228" y="97"/>
                      <a:pt x="223" y="102"/>
                    </a:cubicBezTo>
                    <a:close/>
                    <a:moveTo>
                      <a:pt x="287" y="108"/>
                    </a:moveTo>
                    <a:cubicBezTo>
                      <a:pt x="282" y="94"/>
                      <a:pt x="282" y="94"/>
                      <a:pt x="282" y="94"/>
                    </a:cubicBezTo>
                    <a:cubicBezTo>
                      <a:pt x="258" y="94"/>
                      <a:pt x="258" y="94"/>
                      <a:pt x="258" y="94"/>
                    </a:cubicBezTo>
                    <a:cubicBezTo>
                      <a:pt x="254" y="108"/>
                      <a:pt x="254" y="108"/>
                      <a:pt x="254" y="108"/>
                    </a:cubicBezTo>
                    <a:cubicBezTo>
                      <a:pt x="235" y="108"/>
                      <a:pt x="235" y="108"/>
                      <a:pt x="235" y="108"/>
                    </a:cubicBezTo>
                    <a:cubicBezTo>
                      <a:pt x="261" y="30"/>
                      <a:pt x="261" y="30"/>
                      <a:pt x="261" y="30"/>
                    </a:cubicBezTo>
                    <a:cubicBezTo>
                      <a:pt x="280" y="30"/>
                      <a:pt x="280" y="30"/>
                      <a:pt x="280" y="30"/>
                    </a:cubicBezTo>
                    <a:cubicBezTo>
                      <a:pt x="305" y="108"/>
                      <a:pt x="305" y="108"/>
                      <a:pt x="305" y="108"/>
                    </a:cubicBezTo>
                    <a:lnTo>
                      <a:pt x="287" y="108"/>
                    </a:lnTo>
                    <a:close/>
                    <a:moveTo>
                      <a:pt x="381" y="108"/>
                    </a:moveTo>
                    <a:cubicBezTo>
                      <a:pt x="376" y="63"/>
                      <a:pt x="376" y="63"/>
                      <a:pt x="376" y="63"/>
                    </a:cubicBezTo>
                    <a:cubicBezTo>
                      <a:pt x="360" y="108"/>
                      <a:pt x="360" y="108"/>
                      <a:pt x="360" y="108"/>
                    </a:cubicBezTo>
                    <a:cubicBezTo>
                      <a:pt x="353" y="108"/>
                      <a:pt x="353" y="108"/>
                      <a:pt x="353" y="108"/>
                    </a:cubicBezTo>
                    <a:cubicBezTo>
                      <a:pt x="338" y="63"/>
                      <a:pt x="338" y="63"/>
                      <a:pt x="338" y="63"/>
                    </a:cubicBezTo>
                    <a:cubicBezTo>
                      <a:pt x="332" y="108"/>
                      <a:pt x="332" y="108"/>
                      <a:pt x="332" y="108"/>
                    </a:cubicBezTo>
                    <a:cubicBezTo>
                      <a:pt x="315" y="108"/>
                      <a:pt x="315" y="108"/>
                      <a:pt x="315" y="108"/>
                    </a:cubicBezTo>
                    <a:cubicBezTo>
                      <a:pt x="326" y="30"/>
                      <a:pt x="326" y="30"/>
                      <a:pt x="326" y="30"/>
                    </a:cubicBezTo>
                    <a:cubicBezTo>
                      <a:pt x="343" y="30"/>
                      <a:pt x="343" y="30"/>
                      <a:pt x="343" y="30"/>
                    </a:cubicBezTo>
                    <a:cubicBezTo>
                      <a:pt x="357" y="72"/>
                      <a:pt x="357" y="72"/>
                      <a:pt x="357" y="72"/>
                    </a:cubicBezTo>
                    <a:cubicBezTo>
                      <a:pt x="371" y="30"/>
                      <a:pt x="371" y="30"/>
                      <a:pt x="371" y="30"/>
                    </a:cubicBezTo>
                    <a:cubicBezTo>
                      <a:pt x="388" y="30"/>
                      <a:pt x="388" y="30"/>
                      <a:pt x="388" y="30"/>
                    </a:cubicBezTo>
                    <a:cubicBezTo>
                      <a:pt x="398" y="108"/>
                      <a:pt x="398" y="108"/>
                      <a:pt x="398" y="108"/>
                    </a:cubicBezTo>
                    <a:lnTo>
                      <a:pt x="381" y="108"/>
                    </a:lnTo>
                    <a:close/>
                    <a:moveTo>
                      <a:pt x="459" y="108"/>
                    </a:moveTo>
                    <a:cubicBezTo>
                      <a:pt x="455" y="94"/>
                      <a:pt x="455" y="94"/>
                      <a:pt x="455" y="94"/>
                    </a:cubicBezTo>
                    <a:cubicBezTo>
                      <a:pt x="431" y="94"/>
                      <a:pt x="431" y="94"/>
                      <a:pt x="431" y="94"/>
                    </a:cubicBezTo>
                    <a:cubicBezTo>
                      <a:pt x="426" y="108"/>
                      <a:pt x="426" y="108"/>
                      <a:pt x="426" y="108"/>
                    </a:cubicBezTo>
                    <a:cubicBezTo>
                      <a:pt x="408" y="108"/>
                      <a:pt x="408" y="108"/>
                      <a:pt x="408" y="108"/>
                    </a:cubicBezTo>
                    <a:cubicBezTo>
                      <a:pt x="433" y="30"/>
                      <a:pt x="433" y="30"/>
                      <a:pt x="433" y="30"/>
                    </a:cubicBezTo>
                    <a:cubicBezTo>
                      <a:pt x="452" y="30"/>
                      <a:pt x="452" y="30"/>
                      <a:pt x="452" y="30"/>
                    </a:cubicBezTo>
                    <a:cubicBezTo>
                      <a:pt x="477" y="108"/>
                      <a:pt x="477" y="108"/>
                      <a:pt x="477" y="108"/>
                    </a:cubicBezTo>
                    <a:lnTo>
                      <a:pt x="459" y="108"/>
                    </a:lnTo>
                    <a:close/>
                    <a:moveTo>
                      <a:pt x="522" y="108"/>
                    </a:moveTo>
                    <a:cubicBezTo>
                      <a:pt x="512" y="90"/>
                      <a:pt x="512" y="90"/>
                      <a:pt x="512" y="90"/>
                    </a:cubicBezTo>
                    <a:cubicBezTo>
                      <a:pt x="505" y="78"/>
                      <a:pt x="505" y="78"/>
                      <a:pt x="505" y="78"/>
                    </a:cubicBezTo>
                    <a:cubicBezTo>
                      <a:pt x="505" y="108"/>
                      <a:pt x="505" y="108"/>
                      <a:pt x="505" y="108"/>
                    </a:cubicBezTo>
                    <a:cubicBezTo>
                      <a:pt x="488" y="108"/>
                      <a:pt x="488" y="108"/>
                      <a:pt x="488" y="108"/>
                    </a:cubicBezTo>
                    <a:cubicBezTo>
                      <a:pt x="488" y="30"/>
                      <a:pt x="488" y="30"/>
                      <a:pt x="488" y="30"/>
                    </a:cubicBezTo>
                    <a:cubicBezTo>
                      <a:pt x="514" y="30"/>
                      <a:pt x="514" y="30"/>
                      <a:pt x="514" y="30"/>
                    </a:cubicBezTo>
                    <a:cubicBezTo>
                      <a:pt x="527" y="30"/>
                      <a:pt x="537" y="38"/>
                      <a:pt x="537" y="54"/>
                    </a:cubicBezTo>
                    <a:cubicBezTo>
                      <a:pt x="537" y="65"/>
                      <a:pt x="532" y="74"/>
                      <a:pt x="523" y="76"/>
                    </a:cubicBezTo>
                    <a:cubicBezTo>
                      <a:pt x="544" y="108"/>
                      <a:pt x="544" y="108"/>
                      <a:pt x="544" y="108"/>
                    </a:cubicBezTo>
                    <a:lnTo>
                      <a:pt x="522" y="108"/>
                    </a:lnTo>
                    <a:close/>
                    <a:moveTo>
                      <a:pt x="601" y="56"/>
                    </a:moveTo>
                    <a:cubicBezTo>
                      <a:pt x="597" y="51"/>
                      <a:pt x="592" y="48"/>
                      <a:pt x="586" y="48"/>
                    </a:cubicBezTo>
                    <a:cubicBezTo>
                      <a:pt x="575" y="48"/>
                      <a:pt x="568" y="57"/>
                      <a:pt x="568" y="69"/>
                    </a:cubicBezTo>
                    <a:cubicBezTo>
                      <a:pt x="568" y="81"/>
                      <a:pt x="575" y="90"/>
                      <a:pt x="586" y="90"/>
                    </a:cubicBezTo>
                    <a:cubicBezTo>
                      <a:pt x="592" y="90"/>
                      <a:pt x="597" y="87"/>
                      <a:pt x="601" y="82"/>
                    </a:cubicBezTo>
                    <a:cubicBezTo>
                      <a:pt x="601" y="106"/>
                      <a:pt x="601" y="106"/>
                      <a:pt x="601" y="106"/>
                    </a:cubicBezTo>
                    <a:cubicBezTo>
                      <a:pt x="595" y="108"/>
                      <a:pt x="591" y="110"/>
                      <a:pt x="586" y="110"/>
                    </a:cubicBezTo>
                    <a:cubicBezTo>
                      <a:pt x="576" y="110"/>
                      <a:pt x="567" y="105"/>
                      <a:pt x="560" y="98"/>
                    </a:cubicBezTo>
                    <a:cubicBezTo>
                      <a:pt x="553" y="91"/>
                      <a:pt x="550" y="81"/>
                      <a:pt x="550" y="69"/>
                    </a:cubicBezTo>
                    <a:cubicBezTo>
                      <a:pt x="550" y="59"/>
                      <a:pt x="553" y="48"/>
                      <a:pt x="560" y="41"/>
                    </a:cubicBezTo>
                    <a:cubicBezTo>
                      <a:pt x="566" y="33"/>
                      <a:pt x="575" y="28"/>
                      <a:pt x="585" y="28"/>
                    </a:cubicBezTo>
                    <a:cubicBezTo>
                      <a:pt x="590" y="28"/>
                      <a:pt x="596" y="30"/>
                      <a:pt x="601" y="32"/>
                    </a:cubicBezTo>
                    <a:lnTo>
                      <a:pt x="601" y="56"/>
                    </a:lnTo>
                    <a:close/>
                    <a:moveTo>
                      <a:pt x="652" y="110"/>
                    </a:moveTo>
                    <a:cubicBezTo>
                      <a:pt x="630" y="110"/>
                      <a:pt x="615" y="92"/>
                      <a:pt x="615" y="67"/>
                    </a:cubicBezTo>
                    <a:cubicBezTo>
                      <a:pt x="615" y="44"/>
                      <a:pt x="632" y="28"/>
                      <a:pt x="652" y="28"/>
                    </a:cubicBezTo>
                    <a:cubicBezTo>
                      <a:pt x="671" y="28"/>
                      <a:pt x="688" y="44"/>
                      <a:pt x="688" y="67"/>
                    </a:cubicBezTo>
                    <a:cubicBezTo>
                      <a:pt x="688" y="92"/>
                      <a:pt x="673" y="110"/>
                      <a:pt x="652" y="110"/>
                    </a:cubicBezTo>
                    <a:close/>
                  </a:path>
                </a:pathLst>
              </a:custGeom>
              <a:solidFill>
                <a:srgbClr val="144A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495" tIns="34248" rIns="68495" bIns="34248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9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521" name="Freeform 17"/>
              <p:cNvSpPr>
                <a:spLocks/>
              </p:cNvSpPr>
              <p:nvPr/>
            </p:nvSpPr>
            <p:spPr bwMode="auto">
              <a:xfrm>
                <a:off x="1755775" y="1614488"/>
                <a:ext cx="30163" cy="53975"/>
              </a:xfrm>
              <a:custGeom>
                <a:avLst/>
                <a:gdLst>
                  <a:gd name="T0" fmla="*/ 0 w 19"/>
                  <a:gd name="T1" fmla="*/ 34 h 34"/>
                  <a:gd name="T2" fmla="*/ 19 w 19"/>
                  <a:gd name="T3" fmla="*/ 34 h 34"/>
                  <a:gd name="T4" fmla="*/ 10 w 19"/>
                  <a:gd name="T5" fmla="*/ 0 h 34"/>
                  <a:gd name="T6" fmla="*/ 0 w 19"/>
                  <a:gd name="T7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34">
                    <a:moveTo>
                      <a:pt x="0" y="34"/>
                    </a:moveTo>
                    <a:lnTo>
                      <a:pt x="19" y="34"/>
                    </a:lnTo>
                    <a:lnTo>
                      <a:pt x="10" y="0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144A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495" tIns="34248" rIns="68495" bIns="34248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9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522" name="Freeform 18"/>
              <p:cNvSpPr>
                <a:spLocks/>
              </p:cNvSpPr>
              <p:nvPr/>
            </p:nvSpPr>
            <p:spPr bwMode="auto">
              <a:xfrm>
                <a:off x="1908175" y="1595438"/>
                <a:ext cx="30163" cy="42863"/>
              </a:xfrm>
              <a:custGeom>
                <a:avLst/>
                <a:gdLst>
                  <a:gd name="T0" fmla="*/ 7 w 14"/>
                  <a:gd name="T1" fmla="*/ 0 h 19"/>
                  <a:gd name="T2" fmla="*/ 2 w 14"/>
                  <a:gd name="T3" fmla="*/ 0 h 19"/>
                  <a:gd name="T4" fmla="*/ 0 w 14"/>
                  <a:gd name="T5" fmla="*/ 0 h 19"/>
                  <a:gd name="T6" fmla="*/ 0 w 14"/>
                  <a:gd name="T7" fmla="*/ 19 h 19"/>
                  <a:gd name="T8" fmla="*/ 2 w 14"/>
                  <a:gd name="T9" fmla="*/ 19 h 19"/>
                  <a:gd name="T10" fmla="*/ 7 w 14"/>
                  <a:gd name="T11" fmla="*/ 18 h 19"/>
                  <a:gd name="T12" fmla="*/ 14 w 14"/>
                  <a:gd name="T13" fmla="*/ 9 h 19"/>
                  <a:gd name="T14" fmla="*/ 7 w 14"/>
                  <a:gd name="T1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" h="19">
                    <a:moveTo>
                      <a:pt x="7" y="0"/>
                    </a:moveTo>
                    <a:cubicBezTo>
                      <a:pt x="6" y="0"/>
                      <a:pt x="4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4" y="19"/>
                      <a:pt x="6" y="19"/>
                      <a:pt x="7" y="18"/>
                    </a:cubicBezTo>
                    <a:cubicBezTo>
                      <a:pt x="11" y="18"/>
                      <a:pt x="14" y="15"/>
                      <a:pt x="14" y="9"/>
                    </a:cubicBezTo>
                    <a:cubicBezTo>
                      <a:pt x="14" y="4"/>
                      <a:pt x="11" y="1"/>
                      <a:pt x="7" y="0"/>
                    </a:cubicBezTo>
                    <a:close/>
                  </a:path>
                </a:pathLst>
              </a:custGeom>
              <a:solidFill>
                <a:srgbClr val="144A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495" tIns="34248" rIns="68495" bIns="34248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9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523" name="Freeform 19"/>
              <p:cNvSpPr>
                <a:spLocks/>
              </p:cNvSpPr>
              <p:nvPr/>
            </p:nvSpPr>
            <p:spPr bwMode="auto">
              <a:xfrm>
                <a:off x="2765425" y="1757363"/>
                <a:ext cx="87313" cy="41275"/>
              </a:xfrm>
              <a:custGeom>
                <a:avLst/>
                <a:gdLst>
                  <a:gd name="T0" fmla="*/ 19 w 39"/>
                  <a:gd name="T1" fmla="*/ 0 h 19"/>
                  <a:gd name="T2" fmla="*/ 0 w 39"/>
                  <a:gd name="T3" fmla="*/ 19 h 19"/>
                  <a:gd name="T4" fmla="*/ 39 w 39"/>
                  <a:gd name="T5" fmla="*/ 19 h 19"/>
                  <a:gd name="T6" fmla="*/ 19 w 39"/>
                  <a:gd name="T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19">
                    <a:moveTo>
                      <a:pt x="19" y="0"/>
                    </a:moveTo>
                    <a:cubicBezTo>
                      <a:pt x="7" y="0"/>
                      <a:pt x="0" y="10"/>
                      <a:pt x="0" y="19"/>
                    </a:cubicBezTo>
                    <a:cubicBezTo>
                      <a:pt x="39" y="19"/>
                      <a:pt x="39" y="19"/>
                      <a:pt x="39" y="19"/>
                    </a:cubicBezTo>
                    <a:cubicBezTo>
                      <a:pt x="39" y="10"/>
                      <a:pt x="32" y="0"/>
                      <a:pt x="19" y="0"/>
                    </a:cubicBezTo>
                    <a:close/>
                  </a:path>
                </a:pathLst>
              </a:custGeom>
              <a:solidFill>
                <a:srgbClr val="144A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495" tIns="34248" rIns="68495" bIns="34248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9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524" name="Freeform 20"/>
              <p:cNvSpPr>
                <a:spLocks/>
              </p:cNvSpPr>
              <p:nvPr/>
            </p:nvSpPr>
            <p:spPr bwMode="auto">
              <a:xfrm>
                <a:off x="2765425" y="1495425"/>
                <a:ext cx="87313" cy="41275"/>
              </a:xfrm>
              <a:custGeom>
                <a:avLst/>
                <a:gdLst>
                  <a:gd name="T0" fmla="*/ 19 w 39"/>
                  <a:gd name="T1" fmla="*/ 19 h 19"/>
                  <a:gd name="T2" fmla="*/ 39 w 39"/>
                  <a:gd name="T3" fmla="*/ 0 h 19"/>
                  <a:gd name="T4" fmla="*/ 0 w 39"/>
                  <a:gd name="T5" fmla="*/ 0 h 19"/>
                  <a:gd name="T6" fmla="*/ 19 w 39"/>
                  <a:gd name="T7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19">
                    <a:moveTo>
                      <a:pt x="19" y="19"/>
                    </a:moveTo>
                    <a:cubicBezTo>
                      <a:pt x="32" y="19"/>
                      <a:pt x="39" y="9"/>
                      <a:pt x="3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6" y="19"/>
                      <a:pt x="19" y="19"/>
                    </a:cubicBezTo>
                    <a:close/>
                  </a:path>
                </a:pathLst>
              </a:custGeom>
              <a:solidFill>
                <a:srgbClr val="144A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495" tIns="34248" rIns="68495" bIns="34248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9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525" name="Oval 21"/>
              <p:cNvSpPr>
                <a:spLocks noChangeArrowheads="1"/>
              </p:cNvSpPr>
              <p:nvPr/>
            </p:nvSpPr>
            <p:spPr bwMode="auto">
              <a:xfrm>
                <a:off x="2765425" y="1604963"/>
                <a:ext cx="87313" cy="84138"/>
              </a:xfrm>
              <a:prstGeom prst="ellipse">
                <a:avLst/>
              </a:prstGeom>
              <a:solidFill>
                <a:srgbClr val="144A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495" tIns="34248" rIns="68495" bIns="34248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9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526" name="Oval 22"/>
              <p:cNvSpPr>
                <a:spLocks noChangeArrowheads="1"/>
              </p:cNvSpPr>
              <p:nvPr/>
            </p:nvSpPr>
            <p:spPr bwMode="auto">
              <a:xfrm>
                <a:off x="2579687" y="1592263"/>
                <a:ext cx="107950" cy="109538"/>
              </a:xfrm>
              <a:prstGeom prst="ellipse">
                <a:avLst/>
              </a:prstGeom>
              <a:solidFill>
                <a:srgbClr val="144A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495" tIns="34248" rIns="68495" bIns="34248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9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527" name="Oval 23"/>
              <p:cNvSpPr>
                <a:spLocks noChangeArrowheads="1"/>
              </p:cNvSpPr>
              <p:nvPr/>
            </p:nvSpPr>
            <p:spPr bwMode="auto">
              <a:xfrm>
                <a:off x="2484437" y="1514475"/>
                <a:ext cx="112713" cy="112713"/>
              </a:xfrm>
              <a:prstGeom prst="ellipse">
                <a:avLst/>
              </a:prstGeom>
              <a:solidFill>
                <a:srgbClr val="144A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495" tIns="34248" rIns="68495" bIns="34248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9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528" name="Oval 24"/>
              <p:cNvSpPr>
                <a:spLocks noChangeArrowheads="1"/>
              </p:cNvSpPr>
              <p:nvPr/>
            </p:nvSpPr>
            <p:spPr bwMode="auto">
              <a:xfrm>
                <a:off x="2484437" y="1663700"/>
                <a:ext cx="112713" cy="112713"/>
              </a:xfrm>
              <a:prstGeom prst="ellipse">
                <a:avLst/>
              </a:prstGeom>
              <a:solidFill>
                <a:srgbClr val="144A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495" tIns="34248" rIns="68495" bIns="34248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9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529" name="Oval 25"/>
              <p:cNvSpPr>
                <a:spLocks noChangeArrowheads="1"/>
              </p:cNvSpPr>
              <p:nvPr/>
            </p:nvSpPr>
            <p:spPr bwMode="auto">
              <a:xfrm>
                <a:off x="2676525" y="1524000"/>
                <a:ext cx="92075" cy="92075"/>
              </a:xfrm>
              <a:prstGeom prst="ellipse">
                <a:avLst/>
              </a:prstGeom>
              <a:solidFill>
                <a:srgbClr val="144A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495" tIns="34248" rIns="68495" bIns="34248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9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530" name="Freeform 26"/>
              <p:cNvSpPr>
                <a:spLocks/>
              </p:cNvSpPr>
              <p:nvPr/>
            </p:nvSpPr>
            <p:spPr bwMode="auto">
              <a:xfrm>
                <a:off x="2579687" y="1751013"/>
                <a:ext cx="107950" cy="47625"/>
              </a:xfrm>
              <a:custGeom>
                <a:avLst/>
                <a:gdLst>
                  <a:gd name="T0" fmla="*/ 25 w 49"/>
                  <a:gd name="T1" fmla="*/ 0 h 22"/>
                  <a:gd name="T2" fmla="*/ 0 w 49"/>
                  <a:gd name="T3" fmla="*/ 22 h 22"/>
                  <a:gd name="T4" fmla="*/ 49 w 49"/>
                  <a:gd name="T5" fmla="*/ 22 h 22"/>
                  <a:gd name="T6" fmla="*/ 25 w 49"/>
                  <a:gd name="T7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9" h="22">
                    <a:moveTo>
                      <a:pt x="25" y="0"/>
                    </a:moveTo>
                    <a:cubicBezTo>
                      <a:pt x="12" y="0"/>
                      <a:pt x="1" y="10"/>
                      <a:pt x="0" y="22"/>
                    </a:cubicBezTo>
                    <a:cubicBezTo>
                      <a:pt x="49" y="22"/>
                      <a:pt x="49" y="22"/>
                      <a:pt x="49" y="22"/>
                    </a:cubicBezTo>
                    <a:cubicBezTo>
                      <a:pt x="48" y="10"/>
                      <a:pt x="37" y="0"/>
                      <a:pt x="25" y="0"/>
                    </a:cubicBezTo>
                    <a:close/>
                  </a:path>
                </a:pathLst>
              </a:custGeom>
              <a:solidFill>
                <a:srgbClr val="144A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495" tIns="34248" rIns="68495" bIns="34248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9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531" name="Freeform 27"/>
              <p:cNvSpPr>
                <a:spLocks/>
              </p:cNvSpPr>
              <p:nvPr/>
            </p:nvSpPr>
            <p:spPr bwMode="auto">
              <a:xfrm>
                <a:off x="2579687" y="1492250"/>
                <a:ext cx="107950" cy="49213"/>
              </a:xfrm>
              <a:custGeom>
                <a:avLst/>
                <a:gdLst>
                  <a:gd name="T0" fmla="*/ 25 w 49"/>
                  <a:gd name="T1" fmla="*/ 22 h 22"/>
                  <a:gd name="T2" fmla="*/ 49 w 49"/>
                  <a:gd name="T3" fmla="*/ 0 h 22"/>
                  <a:gd name="T4" fmla="*/ 0 w 49"/>
                  <a:gd name="T5" fmla="*/ 0 h 22"/>
                  <a:gd name="T6" fmla="*/ 25 w 49"/>
                  <a:gd name="T7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9" h="22">
                    <a:moveTo>
                      <a:pt x="25" y="22"/>
                    </a:moveTo>
                    <a:cubicBezTo>
                      <a:pt x="37" y="22"/>
                      <a:pt x="48" y="13"/>
                      <a:pt x="4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3"/>
                      <a:pt x="12" y="22"/>
                      <a:pt x="25" y="22"/>
                    </a:cubicBezTo>
                    <a:close/>
                  </a:path>
                </a:pathLst>
              </a:custGeom>
              <a:solidFill>
                <a:srgbClr val="144A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495" tIns="34248" rIns="68495" bIns="34248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9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sp>
          <p:nvSpPr>
            <p:cNvPr id="512" name="Line 99"/>
            <p:cNvSpPr>
              <a:spLocks noChangeShapeType="1"/>
            </p:cNvSpPr>
            <p:nvPr/>
          </p:nvSpPr>
          <p:spPr bwMode="auto">
            <a:xfrm flipV="1">
              <a:off x="3969555" y="1360299"/>
              <a:ext cx="1447732" cy="172"/>
            </a:xfrm>
            <a:prstGeom prst="line">
              <a:avLst/>
            </a:prstGeom>
            <a:noFill/>
            <a:ln w="12700" cap="flat">
              <a:solidFill>
                <a:srgbClr val="939598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495" tIns="34248" rIns="68495" bIns="34248" numCol="1" anchor="t" anchorCtr="0" compatLnSpc="1">
              <a:prstTxWarp prst="textNoShape">
                <a:avLst/>
              </a:prstTxWarp>
            </a:bodyPr>
            <a:lstStyle/>
            <a:p>
              <a:endParaRPr lang="pt-BR"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24" name="Line 99"/>
          <p:cNvSpPr>
            <a:spLocks noChangeShapeType="1"/>
          </p:cNvSpPr>
          <p:nvPr/>
        </p:nvSpPr>
        <p:spPr bwMode="auto">
          <a:xfrm flipV="1">
            <a:off x="416586" y="3772040"/>
            <a:ext cx="1084460" cy="129"/>
          </a:xfrm>
          <a:prstGeom prst="line">
            <a:avLst/>
          </a:prstGeom>
          <a:noFill/>
          <a:ln w="12700" cap="flat">
            <a:solidFill>
              <a:srgbClr val="939598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495" tIns="34248" rIns="68495" bIns="34248" numCol="1" anchor="t" anchorCtr="0" compatLnSpc="1">
            <a:prstTxWarp prst="textNoShape">
              <a:avLst/>
            </a:prstTxWarp>
          </a:bodyPr>
          <a:lstStyle/>
          <a:p>
            <a:endParaRPr lang="pt-BR" sz="9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E4588401-202D-414B-82C7-BBEB4E5D6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45438" y="3919201"/>
            <a:ext cx="615950" cy="34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28F8E7F7-8350-452A-96EC-C78A75CC59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8501" y="-5640"/>
            <a:ext cx="2129741" cy="158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788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Espaço Reservado para Texto 5">
            <a:extLst>
              <a:ext uri="{FF2B5EF4-FFF2-40B4-BE49-F238E27FC236}">
                <a16:creationId xmlns:a16="http://schemas.microsoft.com/office/drawing/2014/main" xmlns="" id="{528B1B7E-AD84-4EBC-95FD-C74F569806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929" y="305242"/>
            <a:ext cx="6204884" cy="525452"/>
          </a:xfrm>
        </p:spPr>
        <p:txBody>
          <a:bodyPr/>
          <a:lstStyle/>
          <a:p>
            <a:r>
              <a:rPr lang="pt-BR" dirty="0"/>
              <a:t>INDENIZAÇÃO – PIM</a:t>
            </a:r>
          </a:p>
        </p:txBody>
      </p:sp>
      <p:sp>
        <p:nvSpPr>
          <p:cNvPr id="60" name="object 4">
            <a:extLst>
              <a:ext uri="{FF2B5EF4-FFF2-40B4-BE49-F238E27FC236}">
                <a16:creationId xmlns:a16="http://schemas.microsoft.com/office/drawing/2014/main" xmlns="" id="{B520AC18-DCC5-4140-8213-F5448DD5F174}"/>
              </a:ext>
            </a:extLst>
          </p:cNvPr>
          <p:cNvSpPr/>
          <p:nvPr/>
        </p:nvSpPr>
        <p:spPr>
          <a:xfrm>
            <a:off x="400308" y="1634253"/>
            <a:ext cx="3292137" cy="45719"/>
          </a:xfrm>
          <a:custGeom>
            <a:avLst/>
            <a:gdLst/>
            <a:ahLst/>
            <a:cxnLst/>
            <a:rect l="l" t="t" r="r" b="b"/>
            <a:pathLst>
              <a:path w="3737610">
                <a:moveTo>
                  <a:pt x="0" y="0"/>
                </a:moveTo>
                <a:lnTo>
                  <a:pt x="3737610" y="0"/>
                </a:lnTo>
              </a:path>
            </a:pathLst>
          </a:custGeom>
          <a:ln w="16510">
            <a:solidFill>
              <a:srgbClr val="CCC2C0"/>
            </a:solidFill>
          </a:ln>
        </p:spPr>
        <p:txBody>
          <a:bodyPr wrap="square" lIns="0" tIns="0" rIns="0" bIns="0" rtlCol="0"/>
          <a:lstStyle/>
          <a:p>
            <a:endParaRPr sz="16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2" name="object 73">
            <a:extLst>
              <a:ext uri="{FF2B5EF4-FFF2-40B4-BE49-F238E27FC236}">
                <a16:creationId xmlns:a16="http://schemas.microsoft.com/office/drawing/2014/main" xmlns="" id="{FDDB75C6-9632-40C1-869C-53A069621041}"/>
              </a:ext>
            </a:extLst>
          </p:cNvPr>
          <p:cNvSpPr txBox="1"/>
          <p:nvPr/>
        </p:nvSpPr>
        <p:spPr>
          <a:xfrm>
            <a:off x="433722" y="1637678"/>
            <a:ext cx="1507694" cy="1605552"/>
          </a:xfrm>
          <a:prstGeom prst="rect">
            <a:avLst/>
          </a:prstGeom>
        </p:spPr>
        <p:txBody>
          <a:bodyPr vert="horz" wrap="square" lIns="0" tIns="12684" rIns="0" bIns="0" rtlCol="0">
            <a:spAutoFit/>
          </a:bodyPr>
          <a:lstStyle/>
          <a:p>
            <a:pPr marL="12685">
              <a:lnSpc>
                <a:spcPct val="15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15A2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</a:t>
            </a:r>
            <a:r>
              <a:rPr lang="pt-BR" sz="2400" b="1" spc="-5" dirty="0">
                <a:solidFill>
                  <a:srgbClr val="F15A2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36</a:t>
            </a:r>
            <a:endParaRPr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>
              <a:lnSpc>
                <a:spcPct val="150000"/>
              </a:lnSpc>
            </a:pPr>
            <a:r>
              <a:rPr sz="11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profissionais</a:t>
            </a:r>
            <a:r>
              <a:rPr sz="1100" spc="-10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estão</a:t>
            </a:r>
            <a:r>
              <a:rPr lang="pt-BR"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envolvidos</a:t>
            </a:r>
            <a:r>
              <a:rPr sz="1100" spc="-9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nas</a:t>
            </a:r>
            <a:r>
              <a:rPr lang="pt-BR"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negociações</a:t>
            </a:r>
            <a:endParaRPr lang="en-US" sz="1100" spc="-10" dirty="0">
              <a:solidFill>
                <a:srgbClr val="231F2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 marR="275894">
              <a:lnSpc>
                <a:spcPct val="150000"/>
              </a:lnSpc>
            </a:pPr>
            <a:endParaRPr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3" name="object 74">
            <a:extLst>
              <a:ext uri="{FF2B5EF4-FFF2-40B4-BE49-F238E27FC236}">
                <a16:creationId xmlns:a16="http://schemas.microsoft.com/office/drawing/2014/main" xmlns="" id="{8E5EEA66-F26D-4356-838E-3D97010DDACE}"/>
              </a:ext>
            </a:extLst>
          </p:cNvPr>
          <p:cNvSpPr txBox="1"/>
          <p:nvPr/>
        </p:nvSpPr>
        <p:spPr>
          <a:xfrm>
            <a:off x="1974830" y="1637678"/>
            <a:ext cx="1660545" cy="1582468"/>
          </a:xfrm>
          <a:prstGeom prst="rect">
            <a:avLst/>
          </a:prstGeom>
        </p:spPr>
        <p:txBody>
          <a:bodyPr vert="horz" wrap="square" lIns="0" tIns="12684" rIns="0" bIns="0" rtlCol="0">
            <a:spAutoFit/>
          </a:bodyPr>
          <a:lstStyle/>
          <a:p>
            <a:pPr marL="12685">
              <a:lnSpc>
                <a:spcPct val="15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15A2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</a:t>
            </a:r>
            <a:endParaRPr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>
              <a:lnSpc>
                <a:spcPct val="150000"/>
              </a:lnSpc>
            </a:pP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escritórios</a:t>
            </a:r>
            <a:r>
              <a:rPr sz="1100" spc="-10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existentes</a:t>
            </a:r>
            <a:endParaRPr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 marR="255597">
              <a:lnSpc>
                <a:spcPct val="150000"/>
              </a:lnSpc>
            </a:pP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para</a:t>
            </a:r>
            <a:r>
              <a:rPr sz="1100" spc="-9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atendimento</a:t>
            </a:r>
            <a:r>
              <a:rPr lang="pt-BR"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</a:t>
            </a:r>
            <a:r>
              <a:rPr sz="1100" spc="-114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indenizações</a:t>
            </a:r>
            <a:endParaRPr lang="en-US" sz="1100" spc="-10" dirty="0">
              <a:solidFill>
                <a:srgbClr val="231F2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 marR="255597">
              <a:lnSpc>
                <a:spcPct val="150000"/>
              </a:lnSpc>
            </a:pPr>
            <a:endParaRPr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4" name="object 4">
            <a:extLst>
              <a:ext uri="{FF2B5EF4-FFF2-40B4-BE49-F238E27FC236}">
                <a16:creationId xmlns:a16="http://schemas.microsoft.com/office/drawing/2014/main" xmlns="" id="{856A53E1-3983-4BBB-A5BE-9AEA2F167206}"/>
              </a:ext>
            </a:extLst>
          </p:cNvPr>
          <p:cNvSpPr/>
          <p:nvPr/>
        </p:nvSpPr>
        <p:spPr>
          <a:xfrm>
            <a:off x="4705585" y="1617148"/>
            <a:ext cx="2279415" cy="45719"/>
          </a:xfrm>
          <a:custGeom>
            <a:avLst/>
            <a:gdLst/>
            <a:ahLst/>
            <a:cxnLst/>
            <a:rect l="l" t="t" r="r" b="b"/>
            <a:pathLst>
              <a:path w="3737610">
                <a:moveTo>
                  <a:pt x="0" y="0"/>
                </a:moveTo>
                <a:lnTo>
                  <a:pt x="3737610" y="0"/>
                </a:lnTo>
              </a:path>
            </a:pathLst>
          </a:custGeom>
          <a:ln w="16510">
            <a:solidFill>
              <a:srgbClr val="CCC2C0"/>
            </a:solidFill>
          </a:ln>
        </p:spPr>
        <p:txBody>
          <a:bodyPr wrap="square" lIns="0" tIns="0" rIns="0" bIns="0" rtlCol="0"/>
          <a:lstStyle/>
          <a:p>
            <a:endParaRPr sz="16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4" name="object 74">
            <a:extLst>
              <a:ext uri="{FF2B5EF4-FFF2-40B4-BE49-F238E27FC236}">
                <a16:creationId xmlns:a16="http://schemas.microsoft.com/office/drawing/2014/main" xmlns="" id="{76B1CE26-0CDE-4F51-B86B-2F9F05318994}"/>
              </a:ext>
            </a:extLst>
          </p:cNvPr>
          <p:cNvSpPr txBox="1"/>
          <p:nvPr/>
        </p:nvSpPr>
        <p:spPr>
          <a:xfrm>
            <a:off x="4698688" y="1747446"/>
            <a:ext cx="2086020" cy="889971"/>
          </a:xfrm>
          <a:prstGeom prst="rect">
            <a:avLst/>
          </a:prstGeom>
        </p:spPr>
        <p:txBody>
          <a:bodyPr vert="horz" wrap="square" lIns="0" tIns="12684" rIns="0" bIns="0" rtlCol="0">
            <a:spAutoFit/>
          </a:bodyPr>
          <a:lstStyle/>
          <a:p>
            <a:pPr marL="12685">
              <a:spcBef>
                <a:spcPts val="100"/>
              </a:spcBef>
            </a:pPr>
            <a:r>
              <a:rPr lang="pt-BR" sz="2400" b="1" spc="-5" dirty="0">
                <a:solidFill>
                  <a:srgbClr val="F15A2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193.283</a:t>
            </a:r>
            <a:endParaRPr sz="2400" b="1" spc="-5" dirty="0">
              <a:solidFill>
                <a:srgbClr val="F15A2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>
              <a:lnSpc>
                <a:spcPct val="150000"/>
              </a:lnSpc>
            </a:pPr>
            <a:r>
              <a:rPr lang="pt-BR"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propostas de indenizações aceitas</a:t>
            </a:r>
            <a:endParaRPr lang="en-US" sz="1100" spc="-10" dirty="0">
              <a:solidFill>
                <a:srgbClr val="231F2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5" name="object 74">
            <a:extLst>
              <a:ext uri="{FF2B5EF4-FFF2-40B4-BE49-F238E27FC236}">
                <a16:creationId xmlns:a16="http://schemas.microsoft.com/office/drawing/2014/main" xmlns="" id="{206E7EE0-A942-4283-AE90-8885DAAD6B41}"/>
              </a:ext>
            </a:extLst>
          </p:cNvPr>
          <p:cNvSpPr txBox="1"/>
          <p:nvPr/>
        </p:nvSpPr>
        <p:spPr>
          <a:xfrm>
            <a:off x="4705585" y="2889261"/>
            <a:ext cx="2180276" cy="659139"/>
          </a:xfrm>
          <a:prstGeom prst="rect">
            <a:avLst/>
          </a:prstGeom>
        </p:spPr>
        <p:txBody>
          <a:bodyPr vert="horz" wrap="square" lIns="0" tIns="12684" rIns="0" bIns="0" rtlCol="0">
            <a:spAutoFit/>
          </a:bodyPr>
          <a:lstStyle/>
          <a:p>
            <a:pPr marL="12685">
              <a:spcBef>
                <a:spcPts val="100"/>
              </a:spcBef>
            </a:pPr>
            <a:r>
              <a:rPr lang="pt-BR" sz="2400" b="1" spc="-5" dirty="0">
                <a:solidFill>
                  <a:srgbClr val="F15A2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87.722</a:t>
            </a:r>
            <a:endParaRPr sz="2400" b="1" spc="-5" dirty="0">
              <a:solidFill>
                <a:srgbClr val="F15A2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>
              <a:lnSpc>
                <a:spcPct val="150000"/>
              </a:lnSpc>
            </a:pPr>
            <a:r>
              <a:rPr lang="pt-BR"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pagamentos realizados</a:t>
            </a:r>
            <a:endParaRPr lang="en-US" sz="1100" spc="-10" dirty="0">
              <a:solidFill>
                <a:srgbClr val="231F2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6" name="object 50">
            <a:extLst>
              <a:ext uri="{FF2B5EF4-FFF2-40B4-BE49-F238E27FC236}">
                <a16:creationId xmlns:a16="http://schemas.microsoft.com/office/drawing/2014/main" xmlns="" id="{B017B978-23D9-4959-8D09-58D4779AA3F5}"/>
              </a:ext>
            </a:extLst>
          </p:cNvPr>
          <p:cNvSpPr txBox="1"/>
          <p:nvPr/>
        </p:nvSpPr>
        <p:spPr>
          <a:xfrm>
            <a:off x="4705584" y="1343400"/>
            <a:ext cx="2798079" cy="197474"/>
          </a:xfrm>
          <a:prstGeom prst="rect">
            <a:avLst/>
          </a:prstGeom>
        </p:spPr>
        <p:txBody>
          <a:bodyPr vert="horz" wrap="square" lIns="0" tIns="12684" rIns="0" bIns="0" rtlCol="0">
            <a:spAutoFit/>
          </a:bodyPr>
          <a:lstStyle/>
          <a:p>
            <a:pPr marL="12685">
              <a:spcBef>
                <a:spcPts val="100"/>
              </a:spcBef>
            </a:pPr>
            <a:r>
              <a:rPr lang="pt-BR" sz="1200" b="1" spc="25" dirty="0" smtClean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PIM - DANO </a:t>
            </a:r>
            <a:r>
              <a:rPr lang="pt-BR" sz="1200" b="1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ÁGUA</a:t>
            </a:r>
            <a:endParaRPr sz="1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3" name="object 67">
            <a:extLst>
              <a:ext uri="{FF2B5EF4-FFF2-40B4-BE49-F238E27FC236}">
                <a16:creationId xmlns:a16="http://schemas.microsoft.com/office/drawing/2014/main" xmlns="" id="{C43201F9-C2C4-4F47-9FA3-3FF2F7CDDE2D}"/>
              </a:ext>
            </a:extLst>
          </p:cNvPr>
          <p:cNvSpPr txBox="1"/>
          <p:nvPr/>
        </p:nvSpPr>
        <p:spPr>
          <a:xfrm>
            <a:off x="115442" y="3963411"/>
            <a:ext cx="3642943" cy="187170"/>
          </a:xfrm>
          <a:prstGeom prst="rect">
            <a:avLst/>
          </a:prstGeom>
        </p:spPr>
        <p:txBody>
          <a:bodyPr vert="horz" wrap="square" lIns="0" tIns="48200" rIns="0" bIns="0" rtlCol="0">
            <a:spAutoFit/>
          </a:bodyPr>
          <a:lstStyle/>
          <a:p>
            <a:pPr marL="315851">
              <a:spcBef>
                <a:spcPts val="380"/>
              </a:spcBef>
            </a:pPr>
            <a:r>
              <a:rPr lang="pt-BR" sz="900" b="1" spc="25" dirty="0" smtClean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*julho/2017</a:t>
            </a:r>
            <a:endParaRPr sz="900" b="1" dirty="0">
              <a:highlight>
                <a:srgbClr val="FFFF00"/>
              </a:highligh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387604" y="1363998"/>
            <a:ext cx="187095" cy="149041"/>
            <a:chOff x="387604" y="1386300"/>
            <a:chExt cx="187095" cy="149041"/>
          </a:xfrm>
        </p:grpSpPr>
        <p:sp>
          <p:nvSpPr>
            <p:cNvPr id="12" name="object 48">
              <a:extLst>
                <a:ext uri="{FF2B5EF4-FFF2-40B4-BE49-F238E27FC236}">
                  <a16:creationId xmlns:a16="http://schemas.microsoft.com/office/drawing/2014/main" xmlns="" id="{29B660E4-9803-456A-B85B-F132866DFBA4}"/>
                </a:ext>
              </a:extLst>
            </p:cNvPr>
            <p:cNvSpPr/>
            <p:nvPr/>
          </p:nvSpPr>
          <p:spPr>
            <a:xfrm>
              <a:off x="387605" y="1535341"/>
              <a:ext cx="187094" cy="0"/>
            </a:xfrm>
            <a:custGeom>
              <a:avLst/>
              <a:gdLst/>
              <a:ahLst/>
              <a:cxnLst/>
              <a:rect l="l" t="t" r="r" b="b"/>
              <a:pathLst>
                <a:path w="187325">
                  <a:moveTo>
                    <a:pt x="0" y="0"/>
                  </a:moveTo>
                  <a:lnTo>
                    <a:pt x="186791" y="0"/>
                  </a:lnTo>
                </a:path>
              </a:pathLst>
            </a:custGeom>
            <a:ln w="19050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3" name="object 49">
              <a:extLst>
                <a:ext uri="{FF2B5EF4-FFF2-40B4-BE49-F238E27FC236}">
                  <a16:creationId xmlns:a16="http://schemas.microsoft.com/office/drawing/2014/main" xmlns="" id="{F32DF1A7-AA3F-4644-8399-AD97679009AD}"/>
                </a:ext>
              </a:extLst>
            </p:cNvPr>
            <p:cNvSpPr/>
            <p:nvPr/>
          </p:nvSpPr>
          <p:spPr>
            <a:xfrm>
              <a:off x="387604" y="1516314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68" y="0"/>
                  </a:lnTo>
                </a:path>
              </a:pathLst>
            </a:custGeom>
            <a:ln w="19050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4" name="object 50">
              <a:extLst>
                <a:ext uri="{FF2B5EF4-FFF2-40B4-BE49-F238E27FC236}">
                  <a16:creationId xmlns:a16="http://schemas.microsoft.com/office/drawing/2014/main" xmlns="" id="{701652DB-FF61-4F89-8841-76F03CEEA426}"/>
                </a:ext>
              </a:extLst>
            </p:cNvPr>
            <p:cNvSpPr/>
            <p:nvPr/>
          </p:nvSpPr>
          <p:spPr>
            <a:xfrm>
              <a:off x="387605" y="1497922"/>
              <a:ext cx="112256" cy="0"/>
            </a:xfrm>
            <a:custGeom>
              <a:avLst/>
              <a:gdLst/>
              <a:ahLst/>
              <a:cxnLst/>
              <a:rect l="l" t="t" r="r" b="b"/>
              <a:pathLst>
                <a:path w="112395">
                  <a:moveTo>
                    <a:pt x="0" y="0"/>
                  </a:moveTo>
                  <a:lnTo>
                    <a:pt x="112077" y="0"/>
                  </a:lnTo>
                </a:path>
              </a:pathLst>
            </a:custGeom>
            <a:ln w="17780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object 51">
              <a:extLst>
                <a:ext uri="{FF2B5EF4-FFF2-40B4-BE49-F238E27FC236}">
                  <a16:creationId xmlns:a16="http://schemas.microsoft.com/office/drawing/2014/main" xmlns="" id="{CAE2FE57-A0B6-402B-A05A-BDED5625AA17}"/>
                </a:ext>
              </a:extLst>
            </p:cNvPr>
            <p:cNvSpPr/>
            <p:nvPr/>
          </p:nvSpPr>
          <p:spPr>
            <a:xfrm>
              <a:off x="387604" y="1470016"/>
              <a:ext cx="19027" cy="19027"/>
            </a:xfrm>
            <a:custGeom>
              <a:avLst/>
              <a:gdLst/>
              <a:ahLst/>
              <a:cxnLst/>
              <a:rect l="l" t="t" r="r" b="b"/>
              <a:pathLst>
                <a:path w="19050" h="19050">
                  <a:moveTo>
                    <a:pt x="0" y="19050"/>
                  </a:moveTo>
                  <a:lnTo>
                    <a:pt x="18668" y="19050"/>
                  </a:lnTo>
                  <a:lnTo>
                    <a:pt x="18668" y="0"/>
                  </a:lnTo>
                  <a:lnTo>
                    <a:pt x="0" y="0"/>
                  </a:lnTo>
                  <a:lnTo>
                    <a:pt x="0" y="19050"/>
                  </a:lnTo>
                  <a:close/>
                </a:path>
              </a:pathLst>
            </a:custGeom>
            <a:solidFill>
              <a:srgbClr val="020302"/>
            </a:solidFill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6" name="object 52">
              <a:extLst>
                <a:ext uri="{FF2B5EF4-FFF2-40B4-BE49-F238E27FC236}">
                  <a16:creationId xmlns:a16="http://schemas.microsoft.com/office/drawing/2014/main" xmlns="" id="{1FA57F72-94A8-4330-83A2-725E3398E8DE}"/>
                </a:ext>
              </a:extLst>
            </p:cNvPr>
            <p:cNvSpPr/>
            <p:nvPr/>
          </p:nvSpPr>
          <p:spPr>
            <a:xfrm>
              <a:off x="387605" y="1460503"/>
              <a:ext cx="112256" cy="0"/>
            </a:xfrm>
            <a:custGeom>
              <a:avLst/>
              <a:gdLst/>
              <a:ahLst/>
              <a:cxnLst/>
              <a:rect l="l" t="t" r="r" b="b"/>
              <a:pathLst>
                <a:path w="112395">
                  <a:moveTo>
                    <a:pt x="0" y="0"/>
                  </a:moveTo>
                  <a:lnTo>
                    <a:pt x="112077" y="0"/>
                  </a:lnTo>
                </a:path>
              </a:pathLst>
            </a:custGeom>
            <a:ln w="19050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" name="object 53">
              <a:extLst>
                <a:ext uri="{FF2B5EF4-FFF2-40B4-BE49-F238E27FC236}">
                  <a16:creationId xmlns:a16="http://schemas.microsoft.com/office/drawing/2014/main" xmlns="" id="{BBA6F595-5CF9-4A97-ABF1-24F7CAAA7881}"/>
                </a:ext>
              </a:extLst>
            </p:cNvPr>
            <p:cNvSpPr/>
            <p:nvPr/>
          </p:nvSpPr>
          <p:spPr>
            <a:xfrm>
              <a:off x="387605" y="1423719"/>
              <a:ext cx="187094" cy="0"/>
            </a:xfrm>
            <a:custGeom>
              <a:avLst/>
              <a:gdLst/>
              <a:ahLst/>
              <a:cxnLst/>
              <a:rect l="l" t="t" r="r" b="b"/>
              <a:pathLst>
                <a:path w="187325">
                  <a:moveTo>
                    <a:pt x="0" y="0"/>
                  </a:moveTo>
                  <a:lnTo>
                    <a:pt x="186791" y="0"/>
                  </a:lnTo>
                </a:path>
              </a:pathLst>
            </a:custGeom>
            <a:ln w="19050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8" name="object 54">
              <a:extLst>
                <a:ext uri="{FF2B5EF4-FFF2-40B4-BE49-F238E27FC236}">
                  <a16:creationId xmlns:a16="http://schemas.microsoft.com/office/drawing/2014/main" xmlns="" id="{6CC22D39-3830-44D3-88C0-635A0E49CCE1}"/>
                </a:ext>
              </a:extLst>
            </p:cNvPr>
            <p:cNvSpPr/>
            <p:nvPr/>
          </p:nvSpPr>
          <p:spPr>
            <a:xfrm>
              <a:off x="387604" y="1404692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68" y="0"/>
                  </a:lnTo>
                </a:path>
              </a:pathLst>
            </a:custGeom>
            <a:ln w="19050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9" name="object 55">
              <a:extLst>
                <a:ext uri="{FF2B5EF4-FFF2-40B4-BE49-F238E27FC236}">
                  <a16:creationId xmlns:a16="http://schemas.microsoft.com/office/drawing/2014/main" xmlns="" id="{0886009B-BEC9-4584-B9AF-46CF1F1E1502}"/>
                </a:ext>
              </a:extLst>
            </p:cNvPr>
            <p:cNvSpPr/>
            <p:nvPr/>
          </p:nvSpPr>
          <p:spPr>
            <a:xfrm>
              <a:off x="387604" y="1386300"/>
              <a:ext cx="93864" cy="0"/>
            </a:xfrm>
            <a:custGeom>
              <a:avLst/>
              <a:gdLst/>
              <a:ahLst/>
              <a:cxnLst/>
              <a:rect l="l" t="t" r="r" b="b"/>
              <a:pathLst>
                <a:path w="93979">
                  <a:moveTo>
                    <a:pt x="0" y="0"/>
                  </a:moveTo>
                  <a:lnTo>
                    <a:pt x="93395" y="0"/>
                  </a:lnTo>
                </a:path>
              </a:pathLst>
            </a:custGeom>
            <a:ln w="17779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0" name="object 56">
              <a:extLst>
                <a:ext uri="{FF2B5EF4-FFF2-40B4-BE49-F238E27FC236}">
                  <a16:creationId xmlns:a16="http://schemas.microsoft.com/office/drawing/2014/main" xmlns="" id="{C472F46A-07D1-4E26-B424-A6F264A15A45}"/>
                </a:ext>
              </a:extLst>
            </p:cNvPr>
            <p:cNvSpPr/>
            <p:nvPr/>
          </p:nvSpPr>
          <p:spPr>
            <a:xfrm>
              <a:off x="424908" y="1516619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1" name="object 57">
              <a:extLst>
                <a:ext uri="{FF2B5EF4-FFF2-40B4-BE49-F238E27FC236}">
                  <a16:creationId xmlns:a16="http://schemas.microsoft.com/office/drawing/2014/main" xmlns="" id="{4B8AF0ED-1F80-4BF6-B8D0-843DA7578ADF}"/>
                </a:ext>
              </a:extLst>
            </p:cNvPr>
            <p:cNvSpPr/>
            <p:nvPr/>
          </p:nvSpPr>
          <p:spPr>
            <a:xfrm>
              <a:off x="462226" y="1516619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2" name="object 58">
              <a:extLst>
                <a:ext uri="{FF2B5EF4-FFF2-40B4-BE49-F238E27FC236}">
                  <a16:creationId xmlns:a16="http://schemas.microsoft.com/office/drawing/2014/main" xmlns="" id="{34AD9B01-0AF7-40A3-BC55-381C55A891A0}"/>
                </a:ext>
              </a:extLst>
            </p:cNvPr>
            <p:cNvSpPr/>
            <p:nvPr/>
          </p:nvSpPr>
          <p:spPr>
            <a:xfrm>
              <a:off x="564835" y="1432827"/>
              <a:ext cx="0" cy="93230"/>
            </a:xfrm>
            <a:custGeom>
              <a:avLst/>
              <a:gdLst/>
              <a:ahLst/>
              <a:cxnLst/>
              <a:rect l="l" t="t" r="r" b="b"/>
              <a:pathLst>
                <a:path h="93344">
                  <a:moveTo>
                    <a:pt x="0" y="0"/>
                  </a:moveTo>
                  <a:lnTo>
                    <a:pt x="0" y="93217"/>
                  </a:lnTo>
                </a:path>
              </a:pathLst>
            </a:custGeom>
            <a:ln w="18681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3" name="object 59">
              <a:extLst>
                <a:ext uri="{FF2B5EF4-FFF2-40B4-BE49-F238E27FC236}">
                  <a16:creationId xmlns:a16="http://schemas.microsoft.com/office/drawing/2014/main" xmlns="" id="{9D3BD18B-4EAE-4DB2-B8B6-4DF6731D1151}"/>
                </a:ext>
              </a:extLst>
            </p:cNvPr>
            <p:cNvSpPr/>
            <p:nvPr/>
          </p:nvSpPr>
          <p:spPr>
            <a:xfrm>
              <a:off x="518202" y="1497998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4" name="object 60">
              <a:extLst>
                <a:ext uri="{FF2B5EF4-FFF2-40B4-BE49-F238E27FC236}">
                  <a16:creationId xmlns:a16="http://schemas.microsoft.com/office/drawing/2014/main" xmlns="" id="{C2380065-0735-4855-A32F-B375C6C162D2}"/>
                </a:ext>
              </a:extLst>
            </p:cNvPr>
            <p:cNvSpPr/>
            <p:nvPr/>
          </p:nvSpPr>
          <p:spPr>
            <a:xfrm>
              <a:off x="424908" y="1479378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5" name="object 61">
              <a:extLst>
                <a:ext uri="{FF2B5EF4-FFF2-40B4-BE49-F238E27FC236}">
                  <a16:creationId xmlns:a16="http://schemas.microsoft.com/office/drawing/2014/main" xmlns="" id="{81784D11-CDB1-4B38-B9F4-908CB0F31F05}"/>
                </a:ext>
              </a:extLst>
            </p:cNvPr>
            <p:cNvSpPr/>
            <p:nvPr/>
          </p:nvSpPr>
          <p:spPr>
            <a:xfrm>
              <a:off x="462226" y="1479378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6" name="object 62">
              <a:extLst>
                <a:ext uri="{FF2B5EF4-FFF2-40B4-BE49-F238E27FC236}">
                  <a16:creationId xmlns:a16="http://schemas.microsoft.com/office/drawing/2014/main" xmlns="" id="{60DE624D-311B-4A7C-94C1-7B728AC9CF3A}"/>
                </a:ext>
              </a:extLst>
            </p:cNvPr>
            <p:cNvSpPr/>
            <p:nvPr/>
          </p:nvSpPr>
          <p:spPr>
            <a:xfrm>
              <a:off x="518202" y="1460757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7" name="object 63">
              <a:extLst>
                <a:ext uri="{FF2B5EF4-FFF2-40B4-BE49-F238E27FC236}">
                  <a16:creationId xmlns:a16="http://schemas.microsoft.com/office/drawing/2014/main" xmlns="" id="{0B2C050C-6A8B-4960-8D25-57864B14EF08}"/>
                </a:ext>
              </a:extLst>
            </p:cNvPr>
            <p:cNvSpPr/>
            <p:nvPr/>
          </p:nvSpPr>
          <p:spPr>
            <a:xfrm>
              <a:off x="424908" y="1442137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8" name="object 64">
              <a:extLst>
                <a:ext uri="{FF2B5EF4-FFF2-40B4-BE49-F238E27FC236}">
                  <a16:creationId xmlns:a16="http://schemas.microsoft.com/office/drawing/2014/main" xmlns="" id="{D3DCA3DA-A3AA-4CD1-857F-1CA8C7EF66F0}"/>
                </a:ext>
              </a:extLst>
            </p:cNvPr>
            <p:cNvSpPr/>
            <p:nvPr/>
          </p:nvSpPr>
          <p:spPr>
            <a:xfrm>
              <a:off x="462226" y="1442137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9" name="object 65">
              <a:extLst>
                <a:ext uri="{FF2B5EF4-FFF2-40B4-BE49-F238E27FC236}">
                  <a16:creationId xmlns:a16="http://schemas.microsoft.com/office/drawing/2014/main" xmlns="" id="{2139531A-5FF0-4997-B8E8-84C733F11ED1}"/>
                </a:ext>
              </a:extLst>
            </p:cNvPr>
            <p:cNvSpPr/>
            <p:nvPr/>
          </p:nvSpPr>
          <p:spPr>
            <a:xfrm>
              <a:off x="424908" y="1404895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0" name="object 66">
              <a:extLst>
                <a:ext uri="{FF2B5EF4-FFF2-40B4-BE49-F238E27FC236}">
                  <a16:creationId xmlns:a16="http://schemas.microsoft.com/office/drawing/2014/main" xmlns="" id="{079493A4-1454-4943-B45F-8F67205D51E5}"/>
                </a:ext>
              </a:extLst>
            </p:cNvPr>
            <p:cNvSpPr/>
            <p:nvPr/>
          </p:nvSpPr>
          <p:spPr>
            <a:xfrm>
              <a:off x="462226" y="1404895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31" name="object 67">
            <a:extLst>
              <a:ext uri="{FF2B5EF4-FFF2-40B4-BE49-F238E27FC236}">
                <a16:creationId xmlns:a16="http://schemas.microsoft.com/office/drawing/2014/main" xmlns="" id="{873A2176-2E40-4982-8AE2-818B29E9474E}"/>
              </a:ext>
            </a:extLst>
          </p:cNvPr>
          <p:cNvSpPr txBox="1"/>
          <p:nvPr/>
        </p:nvSpPr>
        <p:spPr>
          <a:xfrm>
            <a:off x="374916" y="1307281"/>
            <a:ext cx="2225410" cy="233337"/>
          </a:xfrm>
          <a:prstGeom prst="rect">
            <a:avLst/>
          </a:prstGeom>
        </p:spPr>
        <p:txBody>
          <a:bodyPr vert="horz" wrap="square" lIns="0" tIns="48200" rIns="0" bIns="0" rtlCol="0">
            <a:spAutoFit/>
          </a:bodyPr>
          <a:lstStyle/>
          <a:p>
            <a:pPr marL="315851">
              <a:spcBef>
                <a:spcPts val="380"/>
              </a:spcBef>
            </a:pPr>
            <a:r>
              <a:rPr sz="1200" b="1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NÚMEROS</a:t>
            </a:r>
            <a:r>
              <a:rPr lang="pt-BR" sz="1200" b="1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</a:t>
            </a:r>
            <a:endParaRPr sz="1200" b="1" dirty="0">
              <a:highlight>
                <a:srgbClr val="FFFF00"/>
              </a:highligh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9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object 46"/>
          <p:cNvSpPr txBox="1"/>
          <p:nvPr/>
        </p:nvSpPr>
        <p:spPr>
          <a:xfrm>
            <a:off x="395288" y="1324997"/>
            <a:ext cx="3636962" cy="1441351"/>
          </a:xfrm>
          <a:prstGeom prst="rect">
            <a:avLst/>
          </a:prstGeom>
        </p:spPr>
        <p:txBody>
          <a:bodyPr vert="horz" wrap="square" lIns="0" tIns="55811" rIns="0" bIns="0" rtlCol="0">
            <a:spAutoFit/>
          </a:bodyPr>
          <a:lstStyle/>
          <a:p>
            <a:pPr marL="12685">
              <a:lnSpc>
                <a:spcPct val="150000"/>
              </a:lnSpc>
              <a:spcBef>
                <a:spcPts val="439"/>
              </a:spcBef>
            </a:pPr>
            <a:r>
              <a:rPr sz="1200" spc="25" dirty="0">
                <a:solidFill>
                  <a:srgbClr val="231F20"/>
                </a:solidFill>
                <a:latin typeface="Arial" charset="0"/>
                <a:ea typeface="Arial" charset="0"/>
                <a:cs typeface="Arial" charset="0"/>
              </a:rPr>
              <a:t>Restabelecer </a:t>
            </a:r>
            <a:r>
              <a:rPr sz="1200" spc="10" dirty="0" err="1">
                <a:solidFill>
                  <a:srgbClr val="231F20"/>
                </a:solidFill>
                <a:latin typeface="Arial" charset="0"/>
                <a:ea typeface="Arial" charset="0"/>
                <a:cs typeface="Arial" charset="0"/>
              </a:rPr>
              <a:t>os</a:t>
            </a:r>
            <a:r>
              <a:rPr sz="1200" spc="125" dirty="0">
                <a:solidFill>
                  <a:srgbClr val="231F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sz="1200" spc="25" dirty="0" err="1">
                <a:solidFill>
                  <a:srgbClr val="231F20"/>
                </a:solidFill>
                <a:latin typeface="Arial" charset="0"/>
                <a:ea typeface="Arial" charset="0"/>
                <a:cs typeface="Arial" charset="0"/>
              </a:rPr>
              <a:t>modos</a:t>
            </a:r>
            <a:r>
              <a:rPr lang="pt-BR" sz="1200" spc="25" dirty="0">
                <a:solidFill>
                  <a:srgbClr val="231F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sz="1200" spc="10" dirty="0">
                <a:solidFill>
                  <a:srgbClr val="231F20"/>
                </a:solidFill>
                <a:latin typeface="Arial" charset="0"/>
                <a:ea typeface="Arial" charset="0"/>
                <a:cs typeface="Arial" charset="0"/>
              </a:rPr>
              <a:t>de </a:t>
            </a:r>
            <a:r>
              <a:rPr sz="1200" spc="15" dirty="0">
                <a:solidFill>
                  <a:srgbClr val="231F20"/>
                </a:solidFill>
                <a:latin typeface="Arial" charset="0"/>
                <a:ea typeface="Arial" charset="0"/>
                <a:cs typeface="Arial" charset="0"/>
              </a:rPr>
              <a:t>vida </a:t>
            </a:r>
            <a:r>
              <a:rPr sz="1200" dirty="0">
                <a:solidFill>
                  <a:srgbClr val="231F20"/>
                </a:solidFill>
                <a:latin typeface="Arial" charset="0"/>
                <a:ea typeface="Arial" charset="0"/>
                <a:cs typeface="Arial" charset="0"/>
              </a:rPr>
              <a:t>e </a:t>
            </a:r>
            <a:r>
              <a:rPr sz="1200" spc="25" dirty="0" err="1">
                <a:solidFill>
                  <a:srgbClr val="231F20"/>
                </a:solidFill>
                <a:latin typeface="Arial" charset="0"/>
                <a:ea typeface="Arial" charset="0"/>
                <a:cs typeface="Arial" charset="0"/>
              </a:rPr>
              <a:t>organizaçã</a:t>
            </a:r>
            <a:r>
              <a:rPr lang="en-US" sz="1200" spc="25" dirty="0" err="1">
                <a:solidFill>
                  <a:srgbClr val="231F20"/>
                </a:solidFill>
                <a:latin typeface="Arial" charset="0"/>
                <a:ea typeface="Arial" charset="0"/>
                <a:cs typeface="Arial" charset="0"/>
              </a:rPr>
              <a:t>o</a:t>
            </a:r>
            <a:r>
              <a:rPr lang="en-US" sz="1200" spc="25" dirty="0">
                <a:solidFill>
                  <a:srgbClr val="231F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sz="1200" spc="25" dirty="0">
                <a:solidFill>
                  <a:srgbClr val="231F20"/>
                </a:solidFill>
                <a:latin typeface="Arial" charset="0"/>
                <a:ea typeface="Arial" charset="0"/>
                <a:cs typeface="Arial" charset="0"/>
              </a:rPr>
              <a:t>das</a:t>
            </a:r>
            <a:r>
              <a:rPr lang="pt-BR" sz="1200" spc="25" dirty="0">
                <a:solidFill>
                  <a:srgbClr val="231F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sz="1200" spc="25" dirty="0" err="1">
                <a:solidFill>
                  <a:srgbClr val="231F20"/>
                </a:solidFill>
                <a:latin typeface="Arial" charset="0"/>
                <a:ea typeface="Arial" charset="0"/>
                <a:cs typeface="Arial" charset="0"/>
              </a:rPr>
              <a:t>comunidades</a:t>
            </a:r>
            <a:r>
              <a:rPr lang="en-US" sz="1200" spc="25" dirty="0">
                <a:solidFill>
                  <a:srgbClr val="231F20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sz="1200" spc="25" dirty="0" err="1">
                <a:solidFill>
                  <a:srgbClr val="231F20"/>
                </a:solidFill>
                <a:latin typeface="Arial" charset="0"/>
                <a:ea typeface="Arial" charset="0"/>
                <a:cs typeface="Arial" charset="0"/>
              </a:rPr>
              <a:t>construindo</a:t>
            </a:r>
            <a:r>
              <a:rPr lang="pt-BR" sz="1200" spc="25" dirty="0">
                <a:solidFill>
                  <a:srgbClr val="231F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sz="1200" spc="10" dirty="0">
                <a:solidFill>
                  <a:srgbClr val="231F20"/>
                </a:solidFill>
                <a:latin typeface="Arial" charset="0"/>
                <a:ea typeface="Arial" charset="0"/>
                <a:cs typeface="Arial" charset="0"/>
              </a:rPr>
              <a:t>as </a:t>
            </a:r>
            <a:r>
              <a:rPr sz="1200" spc="25" dirty="0" err="1">
                <a:solidFill>
                  <a:srgbClr val="231F20"/>
                </a:solidFill>
                <a:latin typeface="Arial" charset="0"/>
                <a:ea typeface="Arial" charset="0"/>
                <a:cs typeface="Arial" charset="0"/>
              </a:rPr>
              <a:t>localidades</a:t>
            </a:r>
            <a:r>
              <a:rPr sz="1200" spc="150" dirty="0">
                <a:solidFill>
                  <a:srgbClr val="231F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sz="1200" spc="25" dirty="0" err="1">
                <a:solidFill>
                  <a:srgbClr val="231F20"/>
                </a:solidFill>
                <a:latin typeface="Arial" charset="0"/>
                <a:ea typeface="Arial" charset="0"/>
                <a:cs typeface="Arial" charset="0"/>
              </a:rPr>
              <a:t>destruídas</a:t>
            </a:r>
            <a:r>
              <a:rPr lang="pt-BR" sz="1200" spc="25" dirty="0">
                <a:solidFill>
                  <a:srgbClr val="231F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sz="1200" spc="15" dirty="0">
                <a:solidFill>
                  <a:srgbClr val="231F20"/>
                </a:solidFill>
                <a:latin typeface="Arial" charset="0"/>
                <a:ea typeface="Arial" charset="0"/>
                <a:cs typeface="Arial" charset="0"/>
              </a:rPr>
              <a:t>pela lama, </a:t>
            </a:r>
            <a:r>
              <a:rPr sz="1200" spc="10" dirty="0">
                <a:solidFill>
                  <a:srgbClr val="231F20"/>
                </a:solidFill>
                <a:latin typeface="Arial" charset="0"/>
                <a:ea typeface="Arial" charset="0"/>
                <a:cs typeface="Arial" charset="0"/>
              </a:rPr>
              <a:t>de </a:t>
            </a:r>
            <a:r>
              <a:rPr sz="1200" spc="15" dirty="0">
                <a:solidFill>
                  <a:srgbClr val="231F20"/>
                </a:solidFill>
                <a:latin typeface="Arial" charset="0"/>
                <a:ea typeface="Arial" charset="0"/>
                <a:cs typeface="Arial" charset="0"/>
              </a:rPr>
              <a:t>forma que </a:t>
            </a:r>
            <a:r>
              <a:rPr sz="1200" spc="25" dirty="0">
                <a:solidFill>
                  <a:srgbClr val="231F20"/>
                </a:solidFill>
                <a:latin typeface="Arial" charset="0"/>
                <a:ea typeface="Arial" charset="0"/>
                <a:cs typeface="Arial" charset="0"/>
              </a:rPr>
              <a:t>as</a:t>
            </a:r>
            <a:r>
              <a:rPr lang="pt-BR" sz="1200" spc="25" dirty="0">
                <a:solidFill>
                  <a:srgbClr val="231F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sz="1200" spc="25" dirty="0" err="1">
                <a:solidFill>
                  <a:srgbClr val="231F20"/>
                </a:solidFill>
                <a:latin typeface="Arial" charset="0"/>
                <a:ea typeface="Arial" charset="0"/>
                <a:cs typeface="Arial" charset="0"/>
              </a:rPr>
              <a:t>moradias</a:t>
            </a:r>
            <a:r>
              <a:rPr sz="1200" spc="25" dirty="0">
                <a:solidFill>
                  <a:srgbClr val="231F20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sz="1200" spc="10" dirty="0">
                <a:solidFill>
                  <a:srgbClr val="231F20"/>
                </a:solidFill>
                <a:latin typeface="Arial" charset="0"/>
                <a:ea typeface="Arial" charset="0"/>
                <a:cs typeface="Arial" charset="0"/>
              </a:rPr>
              <a:t>as </a:t>
            </a:r>
            <a:r>
              <a:rPr sz="1200" spc="15" dirty="0" err="1">
                <a:solidFill>
                  <a:srgbClr val="231F20"/>
                </a:solidFill>
                <a:latin typeface="Arial" charset="0"/>
                <a:ea typeface="Arial" charset="0"/>
                <a:cs typeface="Arial" charset="0"/>
              </a:rPr>
              <a:t>áreas</a:t>
            </a:r>
            <a:r>
              <a:rPr sz="1200" spc="15" dirty="0">
                <a:solidFill>
                  <a:srgbClr val="231F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sz="1200" spc="25" dirty="0" err="1">
                <a:solidFill>
                  <a:srgbClr val="231F20"/>
                </a:solidFill>
                <a:latin typeface="Arial" charset="0"/>
                <a:ea typeface="Arial" charset="0"/>
                <a:cs typeface="Arial" charset="0"/>
              </a:rPr>
              <a:t>públicas</a:t>
            </a:r>
            <a:r>
              <a:rPr lang="pt-BR" sz="1200" spc="25" dirty="0">
                <a:solidFill>
                  <a:srgbClr val="231F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sz="1200" dirty="0">
                <a:solidFill>
                  <a:srgbClr val="231F20"/>
                </a:solidFill>
                <a:latin typeface="Arial" charset="0"/>
                <a:ea typeface="Arial" charset="0"/>
                <a:cs typeface="Arial" charset="0"/>
              </a:rPr>
              <a:t>e o </a:t>
            </a:r>
            <a:r>
              <a:rPr sz="1200" spc="15" dirty="0">
                <a:solidFill>
                  <a:srgbClr val="231F20"/>
                </a:solidFill>
                <a:latin typeface="Arial" charset="0"/>
                <a:ea typeface="Arial" charset="0"/>
                <a:cs typeface="Arial" charset="0"/>
              </a:rPr>
              <a:t>modo </a:t>
            </a:r>
            <a:r>
              <a:rPr sz="1200" spc="10" dirty="0">
                <a:solidFill>
                  <a:srgbClr val="231F20"/>
                </a:solidFill>
                <a:latin typeface="Arial" charset="0"/>
                <a:ea typeface="Arial" charset="0"/>
                <a:cs typeface="Arial" charset="0"/>
              </a:rPr>
              <a:t>de </a:t>
            </a:r>
            <a:r>
              <a:rPr sz="1200" spc="15" dirty="0" err="1">
                <a:solidFill>
                  <a:srgbClr val="231F20"/>
                </a:solidFill>
                <a:latin typeface="Arial" charset="0"/>
                <a:ea typeface="Arial" charset="0"/>
                <a:cs typeface="Arial" charset="0"/>
              </a:rPr>
              <a:t>vida</a:t>
            </a:r>
            <a:r>
              <a:rPr sz="1200" spc="15" dirty="0">
                <a:solidFill>
                  <a:srgbClr val="231F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sz="1200" spc="25" dirty="0" err="1">
                <a:solidFill>
                  <a:srgbClr val="231F20"/>
                </a:solidFill>
                <a:latin typeface="Arial" charset="0"/>
                <a:ea typeface="Arial" charset="0"/>
                <a:cs typeface="Arial" charset="0"/>
              </a:rPr>
              <a:t>atendam</a:t>
            </a:r>
            <a:r>
              <a:rPr lang="pt-BR" sz="1200" spc="25" dirty="0">
                <a:solidFill>
                  <a:srgbClr val="231F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sz="1200" spc="10" dirty="0" err="1">
                <a:solidFill>
                  <a:srgbClr val="231F20"/>
                </a:solidFill>
                <a:latin typeface="Arial" charset="0"/>
                <a:ea typeface="Arial" charset="0"/>
                <a:cs typeface="Arial" charset="0"/>
              </a:rPr>
              <a:t>às</a:t>
            </a:r>
            <a:r>
              <a:rPr sz="1200" spc="10" dirty="0">
                <a:solidFill>
                  <a:srgbClr val="231F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sz="1200" spc="25" dirty="0" err="1">
                <a:solidFill>
                  <a:srgbClr val="231F20"/>
                </a:solidFill>
                <a:latin typeface="Arial" charset="0"/>
                <a:ea typeface="Arial" charset="0"/>
                <a:cs typeface="Arial" charset="0"/>
              </a:rPr>
              <a:t>necessidades</a:t>
            </a:r>
            <a:r>
              <a:rPr sz="1200" spc="25" dirty="0">
                <a:solidFill>
                  <a:srgbClr val="231F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sz="1200" spc="25" dirty="0" err="1">
                <a:solidFill>
                  <a:srgbClr val="231F20"/>
                </a:solidFill>
                <a:latin typeface="Arial" charset="0"/>
                <a:ea typeface="Arial" charset="0"/>
                <a:cs typeface="Arial" charset="0"/>
              </a:rPr>
              <a:t>levantadas</a:t>
            </a:r>
            <a:r>
              <a:rPr lang="pt-BR" sz="1200" spc="25" dirty="0">
                <a:solidFill>
                  <a:srgbClr val="231F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sz="1200" spc="15" dirty="0" err="1">
                <a:solidFill>
                  <a:srgbClr val="231F20"/>
                </a:solidFill>
                <a:latin typeface="Arial" charset="0"/>
                <a:ea typeface="Arial" charset="0"/>
                <a:cs typeface="Arial" charset="0"/>
              </a:rPr>
              <a:t>pelos</a:t>
            </a:r>
            <a:r>
              <a:rPr sz="1200" spc="15" dirty="0">
                <a:solidFill>
                  <a:srgbClr val="231F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sz="1200" spc="25" dirty="0" err="1">
                <a:solidFill>
                  <a:srgbClr val="231F20"/>
                </a:solidFill>
                <a:latin typeface="Arial" charset="0"/>
                <a:ea typeface="Arial" charset="0"/>
                <a:cs typeface="Arial" charset="0"/>
              </a:rPr>
              <a:t>futuros</a:t>
            </a:r>
            <a:r>
              <a:rPr sz="1200" spc="130" dirty="0">
                <a:solidFill>
                  <a:srgbClr val="231F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sz="1200" spc="25" dirty="0" err="1">
                <a:solidFill>
                  <a:srgbClr val="231F20"/>
                </a:solidFill>
                <a:latin typeface="Arial" charset="0"/>
                <a:ea typeface="Arial" charset="0"/>
                <a:cs typeface="Arial" charset="0"/>
              </a:rPr>
              <a:t>moradores</a:t>
            </a:r>
            <a:r>
              <a:rPr lang="pt-BR" sz="1200" spc="25" dirty="0">
                <a:solidFill>
                  <a:srgbClr val="231F20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sz="1200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27" name="Picture 22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1670"/>
          <a:stretch/>
        </p:blipFill>
        <p:spPr>
          <a:xfrm>
            <a:off x="4988313" y="0"/>
            <a:ext cx="4155688" cy="5143500"/>
          </a:xfrm>
          <a:prstGeom prst="rect">
            <a:avLst/>
          </a:prstGeom>
        </p:spPr>
      </p:pic>
      <p:sp>
        <p:nvSpPr>
          <p:cNvPr id="53" name="Espaço Reservado para Texto 6">
            <a:extLst>
              <a:ext uri="{FF2B5EF4-FFF2-40B4-BE49-F238E27FC236}">
                <a16:creationId xmlns:a16="http://schemas.microsoft.com/office/drawing/2014/main" xmlns="" id="{8DC52258-4009-4445-9DBE-B02DE52DD7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929" y="361524"/>
            <a:ext cx="6204884" cy="600635"/>
          </a:xfrm>
        </p:spPr>
        <p:txBody>
          <a:bodyPr/>
          <a:lstStyle/>
          <a:p>
            <a:r>
              <a:rPr lang="pt-BR" sz="2800" dirty="0"/>
              <a:t>REASSENTAMENTO</a:t>
            </a:r>
          </a:p>
        </p:txBody>
      </p:sp>
    </p:spTree>
    <p:extLst>
      <p:ext uri="{BB962C8B-B14F-4D97-AF65-F5344CB8AC3E}">
        <p14:creationId xmlns:p14="http://schemas.microsoft.com/office/powerpoint/2010/main" val="392785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287" y="2617557"/>
            <a:ext cx="3240087" cy="1800534"/>
          </a:xfrm>
          <a:prstGeom prst="rect">
            <a:avLst/>
          </a:prstGeom>
        </p:spPr>
      </p:pic>
      <p:sp>
        <p:nvSpPr>
          <p:cNvPr id="47" name="object 47"/>
          <p:cNvSpPr/>
          <p:nvPr/>
        </p:nvSpPr>
        <p:spPr>
          <a:xfrm>
            <a:off x="4237007" y="1333127"/>
            <a:ext cx="189631" cy="189631"/>
          </a:xfrm>
          <a:custGeom>
            <a:avLst/>
            <a:gdLst/>
            <a:ahLst/>
            <a:cxnLst/>
            <a:rect l="l" t="t" r="r" b="b"/>
            <a:pathLst>
              <a:path w="189864" h="189865">
                <a:moveTo>
                  <a:pt x="94869" y="0"/>
                </a:moveTo>
                <a:lnTo>
                  <a:pt x="57955" y="7458"/>
                </a:lnTo>
                <a:lnTo>
                  <a:pt x="27798" y="27793"/>
                </a:lnTo>
                <a:lnTo>
                  <a:pt x="7459" y="57950"/>
                </a:lnTo>
                <a:lnTo>
                  <a:pt x="0" y="94869"/>
                </a:lnTo>
                <a:lnTo>
                  <a:pt x="7459" y="131782"/>
                </a:lnTo>
                <a:lnTo>
                  <a:pt x="27798" y="161939"/>
                </a:lnTo>
                <a:lnTo>
                  <a:pt x="57955" y="182278"/>
                </a:lnTo>
                <a:lnTo>
                  <a:pt x="94869" y="189738"/>
                </a:lnTo>
                <a:lnTo>
                  <a:pt x="131782" y="182278"/>
                </a:lnTo>
                <a:lnTo>
                  <a:pt x="161939" y="161939"/>
                </a:lnTo>
                <a:lnTo>
                  <a:pt x="175182" y="142303"/>
                </a:lnTo>
                <a:lnTo>
                  <a:pt x="75895" y="142303"/>
                </a:lnTo>
                <a:lnTo>
                  <a:pt x="28460" y="94869"/>
                </a:lnTo>
                <a:lnTo>
                  <a:pt x="41833" y="81495"/>
                </a:lnTo>
                <a:lnTo>
                  <a:pt x="109855" y="81495"/>
                </a:lnTo>
                <a:lnTo>
                  <a:pt x="147904" y="43446"/>
                </a:lnTo>
                <a:lnTo>
                  <a:pt x="172496" y="43446"/>
                </a:lnTo>
                <a:lnTo>
                  <a:pt x="161939" y="27793"/>
                </a:lnTo>
                <a:lnTo>
                  <a:pt x="131782" y="7458"/>
                </a:lnTo>
                <a:lnTo>
                  <a:pt x="94869" y="0"/>
                </a:lnTo>
                <a:close/>
              </a:path>
              <a:path w="189864" h="189865">
                <a:moveTo>
                  <a:pt x="172496" y="43446"/>
                </a:moveTo>
                <a:lnTo>
                  <a:pt x="147904" y="43446"/>
                </a:lnTo>
                <a:lnTo>
                  <a:pt x="161277" y="56921"/>
                </a:lnTo>
                <a:lnTo>
                  <a:pt x="75895" y="142303"/>
                </a:lnTo>
                <a:lnTo>
                  <a:pt x="175182" y="142303"/>
                </a:lnTo>
                <a:lnTo>
                  <a:pt x="182278" y="131782"/>
                </a:lnTo>
                <a:lnTo>
                  <a:pt x="189738" y="94869"/>
                </a:lnTo>
                <a:lnTo>
                  <a:pt x="182278" y="57950"/>
                </a:lnTo>
                <a:lnTo>
                  <a:pt x="172496" y="43446"/>
                </a:lnTo>
                <a:close/>
              </a:path>
              <a:path w="189864" h="189865">
                <a:moveTo>
                  <a:pt x="109855" y="81495"/>
                </a:moveTo>
                <a:lnTo>
                  <a:pt x="41833" y="81495"/>
                </a:lnTo>
                <a:lnTo>
                  <a:pt x="75895" y="115455"/>
                </a:lnTo>
                <a:lnTo>
                  <a:pt x="109855" y="8149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pPr>
              <a:lnSpc>
                <a:spcPct val="150000"/>
              </a:lnSpc>
            </a:pPr>
            <a:endParaRPr sz="120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407972" y="1603302"/>
            <a:ext cx="3227403" cy="45719"/>
          </a:xfrm>
          <a:custGeom>
            <a:avLst/>
            <a:gdLst/>
            <a:ahLst/>
            <a:cxnLst/>
            <a:rect l="l" t="t" r="r" b="b"/>
            <a:pathLst>
              <a:path w="3486150">
                <a:moveTo>
                  <a:pt x="0" y="0"/>
                </a:moveTo>
                <a:lnTo>
                  <a:pt x="3486150" y="0"/>
                </a:lnTo>
              </a:path>
            </a:pathLst>
          </a:custGeom>
          <a:ln w="16510">
            <a:solidFill>
              <a:srgbClr val="CCC2C0"/>
            </a:solidFill>
          </a:ln>
        </p:spPr>
        <p:txBody>
          <a:bodyPr wrap="square" lIns="0" tIns="0" rIns="0" bIns="0" rtlCol="0"/>
          <a:lstStyle/>
          <a:p>
            <a:endParaRPr sz="120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4237006" y="1608169"/>
            <a:ext cx="2747994" cy="45719"/>
          </a:xfrm>
          <a:custGeom>
            <a:avLst/>
            <a:gdLst/>
            <a:ahLst/>
            <a:cxnLst/>
            <a:rect l="l" t="t" r="r" b="b"/>
            <a:pathLst>
              <a:path w="3575050">
                <a:moveTo>
                  <a:pt x="0" y="0"/>
                </a:moveTo>
                <a:lnTo>
                  <a:pt x="3575050" y="0"/>
                </a:lnTo>
              </a:path>
            </a:pathLst>
          </a:custGeom>
          <a:ln w="16510">
            <a:solidFill>
              <a:srgbClr val="CCC2C0"/>
            </a:solidFill>
          </a:ln>
        </p:spPr>
        <p:txBody>
          <a:bodyPr wrap="square" lIns="0" tIns="0" rIns="0" bIns="0" rtlCol="0"/>
          <a:lstStyle/>
          <a:p>
            <a:pPr>
              <a:lnSpc>
                <a:spcPct val="150000"/>
              </a:lnSpc>
            </a:pPr>
            <a:endParaRPr sz="120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407973" y="1343910"/>
            <a:ext cx="174410" cy="168068"/>
          </a:xfrm>
          <a:custGeom>
            <a:avLst/>
            <a:gdLst/>
            <a:ahLst/>
            <a:cxnLst/>
            <a:rect l="l" t="t" r="r" b="b"/>
            <a:pathLst>
              <a:path w="174625" h="168275">
                <a:moveTo>
                  <a:pt x="166217" y="0"/>
                </a:moveTo>
                <a:lnTo>
                  <a:pt x="7823" y="0"/>
                </a:lnTo>
                <a:lnTo>
                  <a:pt x="88" y="7543"/>
                </a:lnTo>
                <a:lnTo>
                  <a:pt x="0" y="167792"/>
                </a:lnTo>
                <a:lnTo>
                  <a:pt x="34810" y="134226"/>
                </a:lnTo>
                <a:lnTo>
                  <a:pt x="166217" y="134226"/>
                </a:lnTo>
                <a:lnTo>
                  <a:pt x="174053" y="126669"/>
                </a:lnTo>
                <a:lnTo>
                  <a:pt x="174053" y="101828"/>
                </a:lnTo>
                <a:lnTo>
                  <a:pt x="40182" y="101828"/>
                </a:lnTo>
                <a:lnTo>
                  <a:pt x="40182" y="88290"/>
                </a:lnTo>
                <a:lnTo>
                  <a:pt x="174053" y="88290"/>
                </a:lnTo>
                <a:lnTo>
                  <a:pt x="174053" y="73634"/>
                </a:lnTo>
                <a:lnTo>
                  <a:pt x="40182" y="73634"/>
                </a:lnTo>
                <a:lnTo>
                  <a:pt x="40182" y="60096"/>
                </a:lnTo>
                <a:lnTo>
                  <a:pt x="174053" y="60096"/>
                </a:lnTo>
                <a:lnTo>
                  <a:pt x="174053" y="45453"/>
                </a:lnTo>
                <a:lnTo>
                  <a:pt x="40182" y="45453"/>
                </a:lnTo>
                <a:lnTo>
                  <a:pt x="40182" y="31915"/>
                </a:lnTo>
                <a:lnTo>
                  <a:pt x="174053" y="31915"/>
                </a:lnTo>
                <a:lnTo>
                  <a:pt x="174053" y="7543"/>
                </a:lnTo>
                <a:lnTo>
                  <a:pt x="166217" y="0"/>
                </a:lnTo>
                <a:close/>
              </a:path>
              <a:path w="174625" h="168275">
                <a:moveTo>
                  <a:pt x="174053" y="88290"/>
                </a:moveTo>
                <a:lnTo>
                  <a:pt x="145465" y="88290"/>
                </a:lnTo>
                <a:lnTo>
                  <a:pt x="145465" y="101828"/>
                </a:lnTo>
                <a:lnTo>
                  <a:pt x="174053" y="101828"/>
                </a:lnTo>
                <a:lnTo>
                  <a:pt x="174053" y="88290"/>
                </a:lnTo>
                <a:close/>
              </a:path>
              <a:path w="174625" h="168275">
                <a:moveTo>
                  <a:pt x="174053" y="60096"/>
                </a:moveTo>
                <a:lnTo>
                  <a:pt x="145465" y="60096"/>
                </a:lnTo>
                <a:lnTo>
                  <a:pt x="145465" y="73634"/>
                </a:lnTo>
                <a:lnTo>
                  <a:pt x="174053" y="73634"/>
                </a:lnTo>
                <a:lnTo>
                  <a:pt x="174053" y="60096"/>
                </a:lnTo>
                <a:close/>
              </a:path>
              <a:path w="174625" h="168275">
                <a:moveTo>
                  <a:pt x="174053" y="31915"/>
                </a:moveTo>
                <a:lnTo>
                  <a:pt x="145465" y="31915"/>
                </a:lnTo>
                <a:lnTo>
                  <a:pt x="145465" y="45453"/>
                </a:lnTo>
                <a:lnTo>
                  <a:pt x="174053" y="45453"/>
                </a:lnTo>
                <a:lnTo>
                  <a:pt x="174053" y="31915"/>
                </a:lnTo>
                <a:close/>
              </a:path>
            </a:pathLst>
          </a:custGeom>
          <a:solidFill>
            <a:srgbClr val="020302"/>
          </a:solidFill>
        </p:spPr>
        <p:txBody>
          <a:bodyPr wrap="square" lIns="0" tIns="0" rIns="0" bIns="0" rtlCol="0"/>
          <a:lstStyle/>
          <a:p>
            <a:endParaRPr sz="120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3" name="object 51"/>
          <p:cNvSpPr txBox="1"/>
          <p:nvPr/>
        </p:nvSpPr>
        <p:spPr>
          <a:xfrm>
            <a:off x="395288" y="1608169"/>
            <a:ext cx="3841719" cy="843805"/>
          </a:xfrm>
          <a:prstGeom prst="rect">
            <a:avLst/>
          </a:prstGeom>
        </p:spPr>
        <p:txBody>
          <a:bodyPr vert="horz" wrap="square" lIns="0" tIns="12684" rIns="0" bIns="0" rtlCol="0">
            <a:spAutoFit/>
          </a:bodyPr>
          <a:lstStyle/>
          <a:p>
            <a:pPr marL="12685" marR="629798">
              <a:lnSpc>
                <a:spcPct val="150000"/>
              </a:lnSpc>
              <a:spcBef>
                <a:spcPts val="5"/>
              </a:spcBef>
            </a:pPr>
            <a:r>
              <a:rPr sz="12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Entrega das casas </a:t>
            </a:r>
            <a:r>
              <a:rPr sz="120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sz="1200" spc="-10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</a:t>
            </a:r>
            <a:r>
              <a:rPr lang="pt-BR" sz="12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outras</a:t>
            </a:r>
            <a:r>
              <a:rPr sz="12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construções</a:t>
            </a:r>
            <a:r>
              <a:rPr sz="1200" spc="-10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</a:t>
            </a:r>
            <a:r>
              <a:rPr lang="pt-BR" sz="12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reassentamento</a:t>
            </a:r>
            <a:r>
              <a:rPr sz="12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até fim </a:t>
            </a:r>
            <a:r>
              <a:rPr sz="1200" spc="-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</a:t>
            </a:r>
            <a:r>
              <a:rPr sz="1200" spc="-114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2019</a:t>
            </a:r>
            <a:r>
              <a:rPr lang="pt-BR" sz="12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para todas </a:t>
            </a:r>
            <a:r>
              <a:rPr sz="1200" spc="-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</a:t>
            </a:r>
            <a:r>
              <a:rPr sz="1200" spc="-10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comunidades</a:t>
            </a:r>
            <a:endParaRPr sz="1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4" name="object 52"/>
          <p:cNvSpPr txBox="1"/>
          <p:nvPr/>
        </p:nvSpPr>
        <p:spPr>
          <a:xfrm>
            <a:off x="4224321" y="1608169"/>
            <a:ext cx="2795603" cy="2864871"/>
          </a:xfrm>
          <a:prstGeom prst="rect">
            <a:avLst/>
          </a:prstGeom>
        </p:spPr>
        <p:txBody>
          <a:bodyPr vert="horz" wrap="square" lIns="0" tIns="12684" rIns="0" bIns="0" rtlCol="0">
            <a:spAutoFit/>
          </a:bodyPr>
          <a:lstStyle/>
          <a:p>
            <a:pPr marL="12685" marR="130653">
              <a:lnSpc>
                <a:spcPct val="150000"/>
              </a:lnSpc>
              <a:spcBef>
                <a:spcPts val="280"/>
              </a:spcBef>
              <a:buClr>
                <a:srgbClr val="231F20"/>
              </a:buClr>
              <a:tabLst>
                <a:tab pos="114797" algn="l"/>
              </a:tabLst>
            </a:pPr>
            <a:r>
              <a:rPr lang="en-US" sz="1200" b="1" spc="-1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Projetos</a:t>
            </a:r>
            <a:r>
              <a:rPr lang="en-US" sz="1200" b="1" spc="-1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b="1" spc="-1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urbanísticos</a:t>
            </a:r>
            <a:r>
              <a:rPr lang="en-US" sz="1200" b="1" spc="-1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  <a:p>
            <a:pPr marL="12685" marR="130653">
              <a:lnSpc>
                <a:spcPct val="150000"/>
              </a:lnSpc>
              <a:spcBef>
                <a:spcPts val="280"/>
              </a:spcBef>
              <a:buClr>
                <a:srgbClr val="231F20"/>
              </a:buClr>
              <a:tabLst>
                <a:tab pos="114797" algn="l"/>
              </a:tabLst>
            </a:pPr>
            <a:endParaRPr lang="en-US" sz="1200" b="1" spc="-1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 marR="130653">
              <a:lnSpc>
                <a:spcPct val="150000"/>
              </a:lnSpc>
              <a:spcBef>
                <a:spcPts val="280"/>
              </a:spcBef>
              <a:buClr>
                <a:srgbClr val="231F20"/>
              </a:buClr>
              <a:tabLst>
                <a:tab pos="114797" algn="l"/>
              </a:tabLst>
            </a:pPr>
            <a:r>
              <a:rPr sz="1200" b="1" spc="-1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Bento Rodrigues</a:t>
            </a:r>
            <a:endParaRPr lang="en-US" sz="1200" b="1" spc="-10" dirty="0">
              <a:solidFill>
                <a:schemeClr val="accent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 marR="130653">
              <a:lnSpc>
                <a:spcPct val="150000"/>
              </a:lnSpc>
              <a:spcBef>
                <a:spcPts val="280"/>
              </a:spcBef>
              <a:buClr>
                <a:srgbClr val="231F20"/>
              </a:buClr>
              <a:tabLst>
                <a:tab pos="114797" algn="l"/>
              </a:tabLst>
            </a:pPr>
            <a:r>
              <a:rPr lang="en-US" sz="12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</a:t>
            </a:r>
            <a:r>
              <a:rPr lang="en-US" sz="12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ajustes</a:t>
            </a:r>
            <a:r>
              <a:rPr lang="en-US" sz="12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a </a:t>
            </a:r>
            <a:r>
              <a:rPr lang="en-US" sz="12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pedido</a:t>
            </a:r>
            <a:r>
              <a:rPr lang="en-US" sz="12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dos </a:t>
            </a:r>
            <a:r>
              <a:rPr lang="en-US" sz="12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órgãos</a:t>
            </a:r>
            <a:r>
              <a:rPr lang="en-US" sz="12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pc="-10" dirty="0" err="1" smtClean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licenciadores</a:t>
            </a:r>
            <a:endParaRPr lang="en-US" sz="1200" spc="-10" dirty="0" smtClean="0">
              <a:solidFill>
                <a:srgbClr val="231F2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 marR="130653">
              <a:lnSpc>
                <a:spcPct val="150000"/>
              </a:lnSpc>
              <a:spcBef>
                <a:spcPts val="280"/>
              </a:spcBef>
              <a:buClr>
                <a:srgbClr val="231F20"/>
              </a:buClr>
              <a:tabLst>
                <a:tab pos="114797" algn="l"/>
              </a:tabLst>
            </a:pPr>
            <a:endParaRPr sz="1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 marR="5074">
              <a:lnSpc>
                <a:spcPct val="150000"/>
              </a:lnSpc>
              <a:spcBef>
                <a:spcPts val="769"/>
              </a:spcBef>
              <a:buClr>
                <a:srgbClr val="231F20"/>
              </a:buClr>
              <a:tabLst>
                <a:tab pos="114797" algn="l"/>
              </a:tabLst>
            </a:pPr>
            <a:r>
              <a:rPr sz="1200" b="1" spc="-10" dirty="0" err="1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Paracatu</a:t>
            </a:r>
            <a:r>
              <a:rPr sz="1200" b="1" spc="-1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b="1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 </a:t>
            </a:r>
            <a:r>
              <a:rPr sz="1200" b="1" spc="-1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Gesteira</a:t>
            </a:r>
            <a:endParaRPr lang="en-US" sz="1200" b="1" spc="-10" dirty="0">
              <a:solidFill>
                <a:schemeClr val="accent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 marR="5074">
              <a:lnSpc>
                <a:spcPct val="150000"/>
              </a:lnSpc>
              <a:spcBef>
                <a:spcPts val="769"/>
              </a:spcBef>
              <a:buClr>
                <a:srgbClr val="231F20"/>
              </a:buClr>
              <a:tabLst>
                <a:tab pos="114797" algn="l"/>
              </a:tabLst>
            </a:pPr>
            <a:r>
              <a:rPr lang="en-US" sz="12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  <a:r>
              <a:rPr sz="12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rojeto</a:t>
            </a:r>
            <a:r>
              <a:rPr sz="12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 </a:t>
            </a:r>
            <a:r>
              <a:rPr sz="12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discussão com</a:t>
            </a:r>
            <a:r>
              <a:rPr sz="1200" spc="-10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</a:t>
            </a:r>
            <a:r>
              <a:rPr lang="pt-BR" sz="120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comissão</a:t>
            </a:r>
            <a:r>
              <a:rPr sz="12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</a:t>
            </a:r>
            <a:r>
              <a:rPr sz="1200" spc="-1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moradores</a:t>
            </a:r>
            <a:endParaRPr sz="1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5" name="CaixaDeTexto 54"/>
          <p:cNvSpPr txBox="1"/>
          <p:nvPr/>
        </p:nvSpPr>
        <p:spPr>
          <a:xfrm>
            <a:off x="696176" y="2836925"/>
            <a:ext cx="27021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Nos três processos de reassentamento, o início das obras depende da conclusão de </a:t>
            </a:r>
            <a:r>
              <a:rPr lang="pt-BR" sz="12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entendimentos legais</a:t>
            </a:r>
            <a:r>
              <a:rPr lang="pt-BR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ambientais e comerciais.</a:t>
            </a:r>
          </a:p>
        </p:txBody>
      </p:sp>
      <p:sp>
        <p:nvSpPr>
          <p:cNvPr id="63" name="Espaço Reservado para Texto 6">
            <a:extLst>
              <a:ext uri="{FF2B5EF4-FFF2-40B4-BE49-F238E27FC236}">
                <a16:creationId xmlns:a16="http://schemas.microsoft.com/office/drawing/2014/main" xmlns="" id="{60F34FC9-4B17-4F52-92AC-B0B8D7C9EC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929" y="361524"/>
            <a:ext cx="6204884" cy="600635"/>
          </a:xfrm>
        </p:spPr>
        <p:txBody>
          <a:bodyPr/>
          <a:lstStyle/>
          <a:p>
            <a:r>
              <a:rPr lang="pt-B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REASSENTAMENTO</a:t>
            </a:r>
          </a:p>
        </p:txBody>
      </p:sp>
      <p:sp>
        <p:nvSpPr>
          <p:cNvPr id="13" name="object 67">
            <a:extLst>
              <a:ext uri="{FF2B5EF4-FFF2-40B4-BE49-F238E27FC236}">
                <a16:creationId xmlns:a16="http://schemas.microsoft.com/office/drawing/2014/main" xmlns="" id="{1F324DF7-0380-4A73-9F67-3FFD0D919AA7}"/>
              </a:ext>
            </a:extLst>
          </p:cNvPr>
          <p:cNvSpPr txBox="1"/>
          <p:nvPr/>
        </p:nvSpPr>
        <p:spPr>
          <a:xfrm>
            <a:off x="374916" y="1260605"/>
            <a:ext cx="2225410" cy="233337"/>
          </a:xfrm>
          <a:prstGeom prst="rect">
            <a:avLst/>
          </a:prstGeom>
        </p:spPr>
        <p:txBody>
          <a:bodyPr vert="horz" wrap="square" lIns="0" tIns="48200" rIns="0" bIns="0" rtlCol="0">
            <a:spAutoFit/>
          </a:bodyPr>
          <a:lstStyle/>
          <a:p>
            <a:pPr marL="315851">
              <a:spcBef>
                <a:spcPts val="380"/>
              </a:spcBef>
            </a:pPr>
            <a:r>
              <a:rPr lang="pt-BR" sz="1200" b="1" spc="25" dirty="0" smtClean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META</a:t>
            </a:r>
            <a:endParaRPr lang="pt-BR" sz="1200" b="1" dirty="0">
              <a:highlight>
                <a:srgbClr val="FFFF00"/>
              </a:highligh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object 67">
            <a:extLst>
              <a:ext uri="{FF2B5EF4-FFF2-40B4-BE49-F238E27FC236}">
                <a16:creationId xmlns:a16="http://schemas.microsoft.com/office/drawing/2014/main" xmlns="" id="{07D60FC7-840A-44B2-B95C-93A358188DB1}"/>
              </a:ext>
            </a:extLst>
          </p:cNvPr>
          <p:cNvSpPr txBox="1"/>
          <p:nvPr/>
        </p:nvSpPr>
        <p:spPr>
          <a:xfrm>
            <a:off x="4203825" y="1282400"/>
            <a:ext cx="2225410" cy="233337"/>
          </a:xfrm>
          <a:prstGeom prst="rect">
            <a:avLst/>
          </a:prstGeom>
          <a:noFill/>
        </p:spPr>
        <p:txBody>
          <a:bodyPr vert="horz" wrap="square" lIns="0" tIns="48200" rIns="0" bIns="0" rtlCol="0">
            <a:spAutoFit/>
          </a:bodyPr>
          <a:lstStyle/>
          <a:p>
            <a:pPr marL="315851">
              <a:spcBef>
                <a:spcPts val="380"/>
              </a:spcBef>
            </a:pPr>
            <a:r>
              <a:rPr lang="pt-BR" sz="1200" b="1" spc="25" dirty="0" smtClean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REALIZADO</a:t>
            </a:r>
            <a:endParaRPr lang="pt-BR" sz="1200" b="1" dirty="0">
              <a:highlight>
                <a:srgbClr val="FFFF00"/>
              </a:highligh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26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26">
            <a:extLst>
              <a:ext uri="{FF2B5EF4-FFF2-40B4-BE49-F238E27FC236}">
                <a16:creationId xmlns:a16="http://schemas.microsoft.com/office/drawing/2014/main" xmlns="" id="{4485513A-8B08-499C-8FD3-8457FD9B50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36" t="1" r="75647" b="46640"/>
          <a:stretch/>
        </p:blipFill>
        <p:spPr>
          <a:xfrm>
            <a:off x="4988313" y="0"/>
            <a:ext cx="4155688" cy="51435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0EF5422E-1075-4D51-B7CD-5C472D3C8A26}"/>
              </a:ext>
            </a:extLst>
          </p:cNvPr>
          <p:cNvSpPr/>
          <p:nvPr/>
        </p:nvSpPr>
        <p:spPr>
          <a:xfrm>
            <a:off x="295929" y="1321132"/>
            <a:ext cx="4692383" cy="2973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t-BR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Bento Rodrigues: </a:t>
            </a:r>
            <a:r>
              <a:rPr lang="pt-B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executar, junto com a comunidade, a adequação do projeto urbanístico para reapresentação aos órgãos públicos e dar início ao licenciamento </a:t>
            </a:r>
            <a:r>
              <a:rPr lang="pt-BR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ambiental.</a:t>
            </a:r>
            <a:endParaRPr lang="pt-BR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ct val="13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pt-BR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ct val="13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t-BR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Paracatu de Baixo: </a:t>
            </a:r>
            <a:r>
              <a:rPr lang="pt-B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adequar o projeto urbanístico, em elaboração, para aprovação pela comunidade e apresentação aos órgãos públicos para </a:t>
            </a:r>
            <a:r>
              <a:rPr lang="pt-BR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licenciamento.</a:t>
            </a:r>
            <a:endParaRPr lang="pt-BR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ct val="13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pt-BR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ct val="13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t-BR" sz="12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Gesteira</a:t>
            </a:r>
            <a:r>
              <a:rPr lang="pt-BR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pt-B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finalizar compra do terreno escolhido para o reassentamento, bem como a consolidação do projeto urbanístico.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88AFB117-0EE9-4B67-BCF8-790E42F9FE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9700" y="937449"/>
            <a:ext cx="3924300" cy="2497478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19ABEE3B-86A5-4FD7-9B99-C382BCA94869}"/>
              </a:ext>
            </a:extLst>
          </p:cNvPr>
          <p:cNvSpPr/>
          <p:nvPr/>
        </p:nvSpPr>
        <p:spPr>
          <a:xfrm>
            <a:off x="5366844" y="3643566"/>
            <a:ext cx="2438400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5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Alunos da Escola Municipal Bento Rodrigues visitaram o terreno de Lavoura, onde será construído o novo distrito (data??)</a:t>
            </a:r>
          </a:p>
        </p:txBody>
      </p:sp>
      <p:sp>
        <p:nvSpPr>
          <p:cNvPr id="13" name="Espaço Reservado para Texto 6">
            <a:extLst>
              <a:ext uri="{FF2B5EF4-FFF2-40B4-BE49-F238E27FC236}">
                <a16:creationId xmlns:a16="http://schemas.microsoft.com/office/drawing/2014/main" xmlns="" id="{615F9CB8-DC65-42D9-AB5E-11E1A74B08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929" y="361524"/>
            <a:ext cx="6204884" cy="600635"/>
          </a:xfrm>
        </p:spPr>
        <p:txBody>
          <a:bodyPr/>
          <a:lstStyle/>
          <a:p>
            <a:r>
              <a:rPr lang="pt-BR" sz="2800" dirty="0"/>
              <a:t>PRÓXIMOS PASSOS</a:t>
            </a:r>
          </a:p>
        </p:txBody>
      </p:sp>
    </p:spTree>
    <p:extLst>
      <p:ext uri="{BB962C8B-B14F-4D97-AF65-F5344CB8AC3E}">
        <p14:creationId xmlns:p14="http://schemas.microsoft.com/office/powerpoint/2010/main" val="228253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7999141" y="4156075"/>
            <a:ext cx="921835" cy="787632"/>
          </a:xfrm>
          <a:prstGeom prst="rect">
            <a:avLst/>
          </a:prstGeom>
          <a:solidFill>
            <a:srgbClr val="FBF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8" name="object 318"/>
          <p:cNvSpPr txBox="1"/>
          <p:nvPr/>
        </p:nvSpPr>
        <p:spPr>
          <a:xfrm>
            <a:off x="395287" y="1326768"/>
            <a:ext cx="3240087" cy="1952954"/>
          </a:xfrm>
          <a:prstGeom prst="rect">
            <a:avLst/>
          </a:prstGeom>
        </p:spPr>
        <p:txBody>
          <a:bodyPr vert="horz" wrap="square" lIns="0" tIns="12684" rIns="0" bIns="0" rtlCol="0">
            <a:spAutoFit/>
          </a:bodyPr>
          <a:lstStyle/>
          <a:p>
            <a:pPr marL="12685" marR="347562">
              <a:lnSpc>
                <a:spcPct val="150000"/>
              </a:lnSpc>
              <a:spcBef>
                <a:spcPts val="100"/>
              </a:spcBef>
            </a:pPr>
            <a:r>
              <a:rPr lang="pt-BR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Fortalecimento das estruturas do Sistema Único de Saúde (SUS) em Barra longa e Mariana. Foram contratados 83 profissionais, entre médicos, enfermeiros, assistentes sociais, psicólogos e psiquiatras para as 18 </a:t>
            </a:r>
            <a:r>
              <a:rPr lang="pt-BR"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UBSs</a:t>
            </a:r>
            <a:r>
              <a:rPr lang="pt-BR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da região.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4248150" y="0"/>
            <a:ext cx="4895849" cy="5143500"/>
          </a:xfrm>
          <a:prstGeom prst="rect">
            <a:avLst/>
          </a:prstGeom>
        </p:spPr>
      </p:pic>
      <p:sp>
        <p:nvSpPr>
          <p:cNvPr id="52" name="Espaço Reservado para Texto 6">
            <a:extLst>
              <a:ext uri="{FF2B5EF4-FFF2-40B4-BE49-F238E27FC236}">
                <a16:creationId xmlns:a16="http://schemas.microsoft.com/office/drawing/2014/main" xmlns="" id="{C6327B07-D76F-4B2C-91DC-10A4A973CD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929" y="361524"/>
            <a:ext cx="6204884" cy="600635"/>
          </a:xfrm>
        </p:spPr>
        <p:txBody>
          <a:bodyPr/>
          <a:lstStyle/>
          <a:p>
            <a:r>
              <a:rPr lang="pt-BR" sz="2800" dirty="0"/>
              <a:t>SAÚDE</a:t>
            </a:r>
          </a:p>
        </p:txBody>
      </p:sp>
    </p:spTree>
    <p:extLst>
      <p:ext uri="{BB962C8B-B14F-4D97-AF65-F5344CB8AC3E}">
        <p14:creationId xmlns:p14="http://schemas.microsoft.com/office/powerpoint/2010/main" val="174746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A73125AF-5BCD-4AD1-8A1D-FF6BBDAC3E02}"/>
              </a:ext>
            </a:extLst>
          </p:cNvPr>
          <p:cNvSpPr/>
          <p:nvPr/>
        </p:nvSpPr>
        <p:spPr>
          <a:xfrm>
            <a:off x="295930" y="1314787"/>
            <a:ext cx="4684947" cy="346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pt-BR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Barra Longa</a:t>
            </a:r>
            <a:endParaRPr lang="pt-BR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t-B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Fundação disponibiliza 27 profissionais da área para atendimento na cidade. </a:t>
            </a:r>
          </a:p>
          <a:p>
            <a:pPr marL="171450" indent="-17145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pt-BR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t-BR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ampliação da capacidade de acolhimento e do acesso aos serviços de saúde promovida pela Renova mostrou-se fundamental. Em 2016, o município registrou cerca de 50 mil consultas, atendimentos e acompanhamentos clínicos, conforme dados do Sistema de Informações Ambulatoriais do SUS.</a:t>
            </a:r>
            <a:endParaRPr lang="pt-BR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pt-B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pt-BR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Espaço Reservado para Texto 6">
            <a:extLst>
              <a:ext uri="{FF2B5EF4-FFF2-40B4-BE49-F238E27FC236}">
                <a16:creationId xmlns:a16="http://schemas.microsoft.com/office/drawing/2014/main" xmlns="" id="{72C99A48-3C87-4FB3-91D3-2A33C0C07C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929" y="361524"/>
            <a:ext cx="6204884" cy="600635"/>
          </a:xfrm>
        </p:spPr>
        <p:txBody>
          <a:bodyPr/>
          <a:lstStyle/>
          <a:p>
            <a:r>
              <a:rPr lang="pt-BR" dirty="0"/>
              <a:t>SAÚDE</a:t>
            </a:r>
            <a:endParaRPr lang="pt-BR" sz="2800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614F7F58-7A04-4930-B68C-48B38BE33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1632" y="1995488"/>
            <a:ext cx="3470739" cy="173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78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3C6C7787-9F97-46C6-8781-5BE2AA153FEF}"/>
              </a:ext>
            </a:extLst>
          </p:cNvPr>
          <p:cNvSpPr/>
          <p:nvPr/>
        </p:nvSpPr>
        <p:spPr>
          <a:xfrm>
            <a:off x="295929" y="1321785"/>
            <a:ext cx="535557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pt-B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 mapeamento dos indicadores de saúde da população, para averiguar impactos e direcionar tomadas de decisões, é um desafio e ação fundamental no processo de reparação.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pt-BR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pt-B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Está em estruturação um amplo estudo epidemiológico e toxicológico, com foco em toda a área impactada, que analisará esses indicadores de saúde no horizonte de 10 anos antes e, no mínimo, 10 anos depois do rompimento da barragem de Fundão. O trabalho envolverá diversos setores e instituições da comunidade científica.  </a:t>
            </a:r>
            <a:endParaRPr lang="pt-BR" sz="1200" dirty="0"/>
          </a:p>
        </p:txBody>
      </p:sp>
      <p:sp>
        <p:nvSpPr>
          <p:cNvPr id="6" name="Espaço Reservado para Texto 6">
            <a:extLst>
              <a:ext uri="{FF2B5EF4-FFF2-40B4-BE49-F238E27FC236}">
                <a16:creationId xmlns:a16="http://schemas.microsoft.com/office/drawing/2014/main" xmlns="" id="{12822964-3802-4BDC-B773-D60DFC9D3C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929" y="361524"/>
            <a:ext cx="6204884" cy="600635"/>
          </a:xfrm>
        </p:spPr>
        <p:txBody>
          <a:bodyPr/>
          <a:lstStyle/>
          <a:p>
            <a:r>
              <a:rPr lang="pt-BR" dirty="0"/>
              <a:t>SAÚDE</a:t>
            </a:r>
            <a:endParaRPr lang="pt-BR" sz="2800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1386D1B7-CBFB-446F-9A1E-A4A03FF42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3160" y="1311274"/>
            <a:ext cx="1943680" cy="2843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0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/>
          <p:cNvSpPr txBox="1"/>
          <p:nvPr/>
        </p:nvSpPr>
        <p:spPr>
          <a:xfrm>
            <a:off x="295929" y="1995488"/>
            <a:ext cx="292890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685" marR="5074">
              <a:lnSpc>
                <a:spcPct val="150000"/>
              </a:lnSpc>
              <a:spcBef>
                <a:spcPts val="3315"/>
              </a:spcBef>
            </a:pPr>
            <a:r>
              <a:rPr lang="en-US" sz="120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Restabelecer</a:t>
            </a:r>
            <a:r>
              <a:rPr lang="en-US" sz="120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as </a:t>
            </a:r>
            <a:r>
              <a:rPr lang="en-US" sz="120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rotinas</a:t>
            </a:r>
            <a:r>
              <a:rPr lang="en-US" sz="120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en-US" sz="120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escolares</a:t>
            </a:r>
            <a:r>
              <a:rPr lang="en-US" sz="120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dos </a:t>
            </a:r>
            <a:r>
              <a:rPr lang="en-US" sz="120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alunos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Bento Rodrigues, </a:t>
            </a:r>
            <a:r>
              <a:rPr lang="en-US" sz="120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Paracatu</a:t>
            </a:r>
            <a:r>
              <a:rPr lang="en-US" sz="120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</a:t>
            </a:r>
            <a:r>
              <a:rPr lang="en-US" sz="120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Baixo</a:t>
            </a:r>
            <a:r>
              <a:rPr lang="en-US" sz="120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 </a:t>
            </a:r>
            <a:r>
              <a:rPr lang="en-US" sz="120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Gesteira</a:t>
            </a:r>
            <a:r>
              <a:rPr lang="en-US" sz="120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 </a:t>
            </a:r>
            <a:r>
              <a:rPr lang="en-US" sz="120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estimular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uma</a:t>
            </a:r>
            <a:r>
              <a:rPr lang="en-US" sz="120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cultura</a:t>
            </a:r>
            <a:r>
              <a:rPr lang="en-US" sz="120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engajada</a:t>
            </a:r>
            <a:r>
              <a:rPr lang="en-US" sz="120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 de </a:t>
            </a:r>
            <a:r>
              <a:rPr lang="en-US" sz="120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colaboração</a:t>
            </a:r>
            <a:r>
              <a:rPr lang="en-US" sz="120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para a </a:t>
            </a:r>
            <a:r>
              <a:rPr lang="en-US" sz="120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revitalização</a:t>
            </a:r>
            <a:r>
              <a:rPr lang="en-US" sz="120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da </a:t>
            </a:r>
            <a:r>
              <a:rPr lang="en-US" sz="120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bacia</a:t>
            </a:r>
            <a:r>
              <a:rPr lang="en-US" sz="120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do </a:t>
            </a:r>
            <a:r>
              <a:rPr lang="en-US" sz="120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rio</a:t>
            </a:r>
            <a:r>
              <a:rPr lang="en-US" sz="120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Doce</a:t>
            </a:r>
            <a:r>
              <a:rPr lang="en-US" sz="120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4546" y="0"/>
            <a:ext cx="2579454" cy="51435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3985092" y="0"/>
            <a:ext cx="2579454" cy="5143500"/>
          </a:xfrm>
          <a:prstGeom prst="rect">
            <a:avLst/>
          </a:prstGeom>
        </p:spPr>
      </p:pic>
      <p:sp>
        <p:nvSpPr>
          <p:cNvPr id="51" name="object 51"/>
          <p:cNvSpPr/>
          <p:nvPr/>
        </p:nvSpPr>
        <p:spPr>
          <a:xfrm>
            <a:off x="3978687" y="1284348"/>
            <a:ext cx="5165313" cy="3124141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798"/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xmlns="" id="{C6327B07-D76F-4B2C-91DC-10A4A973CD99}"/>
              </a:ext>
            </a:extLst>
          </p:cNvPr>
          <p:cNvSpPr txBox="1">
            <a:spLocks/>
          </p:cNvSpPr>
          <p:nvPr/>
        </p:nvSpPr>
        <p:spPr>
          <a:xfrm>
            <a:off x="295929" y="361524"/>
            <a:ext cx="6204884" cy="600635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b="1" i="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00" dirty="0" smtClean="0"/>
              <a:t>EDUCAÇÃO</a:t>
            </a:r>
          </a:p>
          <a:p>
            <a:r>
              <a:rPr lang="pt-BR" sz="2800" dirty="0" smtClean="0"/>
              <a:t>E CULTURA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1405945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3" b="19538"/>
          <a:stretch/>
        </p:blipFill>
        <p:spPr>
          <a:xfrm>
            <a:off x="5116452" y="1318018"/>
            <a:ext cx="3517608" cy="2835173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B2EFD235-A780-4994-84F8-11DD58A949B8}"/>
              </a:ext>
            </a:extLst>
          </p:cNvPr>
          <p:cNvSpPr/>
          <p:nvPr/>
        </p:nvSpPr>
        <p:spPr>
          <a:xfrm>
            <a:off x="295928" y="1174009"/>
            <a:ext cx="4728017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Iniciativas</a:t>
            </a:r>
            <a:endParaRPr lang="pt-BR" sz="16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Projeto Douradinho</a:t>
            </a:r>
            <a:r>
              <a:rPr lang="pt-B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em parceria com o Instituto Pelo Bem do Planeta, capacita professores para incentivar alunos a atuarem em defesa do meio ambiente.</a:t>
            </a:r>
          </a:p>
          <a:p>
            <a:pPr>
              <a:lnSpc>
                <a:spcPct val="150000"/>
              </a:lnSpc>
            </a:pPr>
            <a:endParaRPr lang="pt-BR" sz="1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Combate à crise climática: </a:t>
            </a:r>
            <a:r>
              <a:rPr lang="pt-B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 parceria com o </a:t>
            </a:r>
            <a:r>
              <a:rPr lang="pt-BR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Plantando pelo Planeta</a:t>
            </a:r>
            <a:r>
              <a:rPr lang="pt-B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estimula jovens a plantarem árvores nativas ao longo do rio Doce.</a:t>
            </a:r>
          </a:p>
          <a:p>
            <a:pPr>
              <a:lnSpc>
                <a:spcPct val="150000"/>
              </a:lnSpc>
            </a:pPr>
            <a:endParaRPr lang="pt-BR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Projeto Protagonismo Juvenil</a:t>
            </a:r>
            <a:r>
              <a:rPr lang="pt-B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parceria com Grupo “João </a:t>
            </a:r>
            <a:r>
              <a:rPr lang="pt-BR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Artênsio</a:t>
            </a:r>
            <a:r>
              <a:rPr lang="pt-B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21220F7B-8B56-425B-A2CC-EE3B55B21236}"/>
              </a:ext>
            </a:extLst>
          </p:cNvPr>
          <p:cNvSpPr txBox="1"/>
          <p:nvPr/>
        </p:nvSpPr>
        <p:spPr>
          <a:xfrm>
            <a:off x="5247178" y="1581442"/>
            <a:ext cx="32561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Entre agosto e dezembro de 2016, foram realizadas 41 intervenções emergenciais por meio de oficinas, palestras, rodas de conversa, apresentações artísticas e passeios ecológicos, envolvendo um total de 641 participantes dos municípios de Mariana e Barra Longa.</a:t>
            </a:r>
          </a:p>
        </p:txBody>
      </p:sp>
      <p:sp>
        <p:nvSpPr>
          <p:cNvPr id="12" name="Espaço Reservado para Texto 5">
            <a:extLst>
              <a:ext uri="{FF2B5EF4-FFF2-40B4-BE49-F238E27FC236}">
                <a16:creationId xmlns:a16="http://schemas.microsoft.com/office/drawing/2014/main" xmlns="" id="{DB03C035-2EBF-4FA6-98AC-195127E53A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928" y="298262"/>
            <a:ext cx="8543271" cy="500024"/>
          </a:xfrm>
        </p:spPr>
        <p:txBody>
          <a:bodyPr/>
          <a:lstStyle/>
          <a:p>
            <a:r>
              <a:rPr lang="pt-BR" dirty="0"/>
              <a:t>EDUCAÇÃO E CULTURA</a:t>
            </a:r>
          </a:p>
          <a:p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36315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E46A0789-796C-46F8-8942-0A54C30C16DD}"/>
              </a:ext>
            </a:extLst>
          </p:cNvPr>
          <p:cNvSpPr txBox="1"/>
          <p:nvPr/>
        </p:nvSpPr>
        <p:spPr>
          <a:xfrm>
            <a:off x="295928" y="1219348"/>
            <a:ext cx="266317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Realizações</a:t>
            </a:r>
            <a:endParaRPr lang="pt-BR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2400" b="1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100% </a:t>
            </a:r>
          </a:p>
          <a:p>
            <a:pPr>
              <a:lnSpc>
                <a:spcPct val="150000"/>
              </a:lnSpc>
            </a:pPr>
            <a:r>
              <a:rPr lang="pt-B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dos alunos das regiões impactadas foram realocados em escolas temporárias</a:t>
            </a:r>
          </a:p>
        </p:txBody>
      </p:sp>
      <p:sp>
        <p:nvSpPr>
          <p:cNvPr id="10" name="Espaço Reservado para Texto 5">
            <a:extLst>
              <a:ext uri="{FF2B5EF4-FFF2-40B4-BE49-F238E27FC236}">
                <a16:creationId xmlns:a16="http://schemas.microsoft.com/office/drawing/2014/main" xmlns="" id="{230C1AC5-4674-4D2F-8EA7-4D61EAAFF2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928" y="298262"/>
            <a:ext cx="8543271" cy="500024"/>
          </a:xfrm>
        </p:spPr>
        <p:txBody>
          <a:bodyPr/>
          <a:lstStyle/>
          <a:p>
            <a:r>
              <a:rPr lang="pt-BR" dirty="0"/>
              <a:t>EDUCAÇÃO E CULTURA</a:t>
            </a:r>
          </a:p>
          <a:p>
            <a:endParaRPr lang="pt-BR" sz="2800" dirty="0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xmlns="" id="{47D63706-811A-426A-8B73-04A2E9F6B8F7}"/>
              </a:ext>
            </a:extLst>
          </p:cNvPr>
          <p:cNvSpPr/>
          <p:nvPr/>
        </p:nvSpPr>
        <p:spPr>
          <a:xfrm>
            <a:off x="3000035" y="1655016"/>
            <a:ext cx="24780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Programação recreativa e cultural de férias para estudantes de Barra Longa e Mariana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xmlns="" id="{B696A68A-DC49-4BB4-B4A4-F18206ADA9E7}"/>
              </a:ext>
            </a:extLst>
          </p:cNvPr>
          <p:cNvSpPr/>
          <p:nvPr/>
        </p:nvSpPr>
        <p:spPr>
          <a:xfrm>
            <a:off x="5651500" y="1632402"/>
            <a:ext cx="300917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Reposição de materiais pedagógicos e equipamentos solicitados pela Secretaria Municipal de Educação de Mariana para as escolas impactadas;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xmlns="" id="{C7422157-E507-4251-8A08-0FA8418C28EE}"/>
              </a:ext>
            </a:extLst>
          </p:cNvPr>
          <p:cNvSpPr/>
          <p:nvPr/>
        </p:nvSpPr>
        <p:spPr>
          <a:xfrm>
            <a:off x="3000035" y="3130460"/>
            <a:ext cx="2096294" cy="8860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Transporte de alunos de Bento Rodrigues e Paracatu de Baixo;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xmlns="" id="{58497431-3807-4A6C-902B-86FF633A5158}"/>
              </a:ext>
            </a:extLst>
          </p:cNvPr>
          <p:cNvSpPr/>
          <p:nvPr/>
        </p:nvSpPr>
        <p:spPr>
          <a:xfrm>
            <a:off x="295929" y="3141033"/>
            <a:ext cx="25460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Fornecimento de vales-transportes para professores e funcionários de Bento Rodrigues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xmlns="" id="{C5ECC9E0-3084-4C52-B77A-5ED78FB9D598}"/>
              </a:ext>
            </a:extLst>
          </p:cNvPr>
          <p:cNvSpPr/>
          <p:nvPr/>
        </p:nvSpPr>
        <p:spPr>
          <a:xfrm>
            <a:off x="5681733" y="3130460"/>
            <a:ext cx="2978946" cy="8860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Contratação de consultoria especializada em projetos pedagógicos.</a:t>
            </a:r>
          </a:p>
        </p:txBody>
      </p:sp>
    </p:spTree>
    <p:extLst>
      <p:ext uri="{BB962C8B-B14F-4D97-AF65-F5344CB8AC3E}">
        <p14:creationId xmlns:p14="http://schemas.microsoft.com/office/powerpoint/2010/main" val="267236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ayer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7" y="3172"/>
            <a:ext cx="9137173" cy="5254628"/>
          </a:xfrm>
          <a:prstGeom prst="rect">
            <a:avLst/>
          </a:prstGeom>
        </p:spPr>
      </p:pic>
      <p:grpSp>
        <p:nvGrpSpPr>
          <p:cNvPr id="7" name="Group 8"/>
          <p:cNvGrpSpPr/>
          <p:nvPr/>
        </p:nvGrpSpPr>
        <p:grpSpPr>
          <a:xfrm>
            <a:off x="1078896" y="265338"/>
            <a:ext cx="6977882" cy="4874990"/>
            <a:chOff x="3795025" y="838200"/>
            <a:chExt cx="8280398" cy="5784974"/>
          </a:xfrm>
        </p:grpSpPr>
        <p:pic>
          <p:nvPicPr>
            <p:cNvPr id="3" name="Group 12"/>
            <p:cNvPicPr>
              <a:picLocks/>
            </p:cNvPicPr>
            <p:nvPr>
              <p:custDataLst>
                <p:tags r:id="rId2"/>
              </p:custDataLst>
            </p:nvPr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6624"/>
            <a:stretch/>
          </p:blipFill>
          <p:spPr>
            <a:xfrm>
              <a:off x="3795025" y="1268980"/>
              <a:ext cx="8280398" cy="5354194"/>
            </a:xfrm>
            <a:prstGeom prst="rect">
              <a:avLst/>
            </a:prstGeom>
          </p:spPr>
        </p:pic>
        <p:pic>
          <p:nvPicPr>
            <p:cNvPr id="4" name="sociedade"/>
            <p:cNvPicPr>
              <a:picLocks/>
            </p:cNvPicPr>
            <p:nvPr>
              <p:custDataLst>
                <p:tags r:id="rId3"/>
              </p:custDataLst>
            </p:nvPr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23148" y="838200"/>
              <a:ext cx="1003300" cy="152400"/>
            </a:xfrm>
            <a:prstGeom prst="rect">
              <a:avLst/>
            </a:prstGeom>
          </p:spPr>
        </p:pic>
      </p:grpSp>
      <p:sp>
        <p:nvSpPr>
          <p:cNvPr id="10" name="Espaço Reservado para Texto 4">
            <a:extLst>
              <a:ext uri="{FF2B5EF4-FFF2-40B4-BE49-F238E27FC236}">
                <a16:creationId xmlns:a16="http://schemas.microsoft.com/office/drawing/2014/main" xmlns="" id="{A3C4C431-F894-4EE6-BF6E-4DEA2DDA6E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7043" y="298262"/>
            <a:ext cx="6203268" cy="1150938"/>
          </a:xfrm>
        </p:spPr>
        <p:txBody>
          <a:bodyPr/>
          <a:lstStyle/>
          <a:p>
            <a:r>
              <a:rPr lang="pt-BR" dirty="0"/>
              <a:t>Governança</a:t>
            </a:r>
          </a:p>
        </p:txBody>
      </p:sp>
      <p:pic>
        <p:nvPicPr>
          <p:cNvPr id="8" name="Picture 2" descr="simbolo.png">
            <a:extLst>
              <a:ext uri="{FF2B5EF4-FFF2-40B4-BE49-F238E27FC236}">
                <a16:creationId xmlns:a16="http://schemas.microsoft.com/office/drawing/2014/main" xmlns="" id="{B0BE411A-DEA2-4B37-976F-2E583C03C28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7459" y="4455648"/>
            <a:ext cx="392864" cy="40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276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AB5A727E-8FD4-46DF-BA4C-CB59D30A3C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0463" y="0"/>
            <a:ext cx="4576437" cy="51435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3A16AF6E-7160-4819-83F3-BA83DA3D246E}"/>
              </a:ext>
            </a:extLst>
          </p:cNvPr>
          <p:cNvSpPr txBox="1"/>
          <p:nvPr/>
        </p:nvSpPr>
        <p:spPr>
          <a:xfrm>
            <a:off x="338139" y="2329969"/>
            <a:ext cx="422942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Suporte educacional aos programas da Fundação Renova a fim de revitalizar as condições ambientais, sociais, culturais e econômica da região impactada.</a:t>
            </a:r>
          </a:p>
          <a:p>
            <a:pPr>
              <a:lnSpc>
                <a:spcPct val="150000"/>
              </a:lnSpc>
            </a:pPr>
            <a:endParaRPr lang="pt-BR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Chamada de Educação para Revitalização da Bacia do Rio Doce, que visa mapear experiências e boas práticas de educação e revitalização de bacias.</a:t>
            </a:r>
          </a:p>
          <a:p>
            <a:pPr>
              <a:lnSpc>
                <a:spcPct val="150000"/>
              </a:lnSpc>
            </a:pPr>
            <a:endParaRPr lang="pt-BR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pt-BR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Espaço Reservado para Texto 5">
            <a:extLst>
              <a:ext uri="{FF2B5EF4-FFF2-40B4-BE49-F238E27FC236}">
                <a16:creationId xmlns:a16="http://schemas.microsoft.com/office/drawing/2014/main" xmlns="" id="{1368B8C4-460F-450D-ADF0-49FDA9101A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928" y="298262"/>
            <a:ext cx="8543271" cy="1646652"/>
          </a:xfrm>
        </p:spPr>
        <p:txBody>
          <a:bodyPr/>
          <a:lstStyle/>
          <a:p>
            <a:r>
              <a:rPr lang="pt-BR" sz="2800" dirty="0"/>
              <a:t>PROGRAMA</a:t>
            </a:r>
          </a:p>
          <a:p>
            <a:r>
              <a:rPr lang="pt-BR" sz="2800" dirty="0"/>
              <a:t>DE EDUCAÇÃO </a:t>
            </a:r>
          </a:p>
          <a:p>
            <a:r>
              <a:rPr lang="pt-BR" sz="2800" dirty="0"/>
              <a:t>AMBIENTAL</a:t>
            </a:r>
          </a:p>
        </p:txBody>
      </p:sp>
    </p:spTree>
    <p:extLst>
      <p:ext uri="{BB962C8B-B14F-4D97-AF65-F5344CB8AC3E}">
        <p14:creationId xmlns:p14="http://schemas.microsoft.com/office/powerpoint/2010/main" val="230718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object 79"/>
          <p:cNvSpPr txBox="1"/>
          <p:nvPr/>
        </p:nvSpPr>
        <p:spPr>
          <a:xfrm>
            <a:off x="395288" y="1659200"/>
            <a:ext cx="5910262" cy="296037"/>
          </a:xfrm>
          <a:prstGeom prst="rect">
            <a:avLst/>
          </a:prstGeom>
        </p:spPr>
        <p:txBody>
          <a:bodyPr vert="horz" wrap="square" lIns="0" tIns="55811" rIns="0" bIns="0" rtlCol="0">
            <a:spAutoFit/>
          </a:bodyPr>
          <a:lstStyle/>
          <a:p>
            <a:pPr marL="12685" marR="5074">
              <a:lnSpc>
                <a:spcPct val="150000"/>
              </a:lnSpc>
              <a:spcBef>
                <a:spcPts val="439"/>
              </a:spcBef>
            </a:pPr>
            <a:r>
              <a:rPr lang="pt-BR" sz="1200" b="1" spc="-5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64 inscrições de 36 municípios</a:t>
            </a:r>
            <a:endParaRPr lang="pt-BR" sz="1200" b="1" spc="229" dirty="0">
              <a:solidFill>
                <a:schemeClr val="accent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object 79">
            <a:extLst>
              <a:ext uri="{FF2B5EF4-FFF2-40B4-BE49-F238E27FC236}">
                <a16:creationId xmlns:a16="http://schemas.microsoft.com/office/drawing/2014/main" xmlns="" id="{58661752-2875-423B-ABF7-280A89379E59}"/>
              </a:ext>
            </a:extLst>
          </p:cNvPr>
          <p:cNvSpPr txBox="1"/>
          <p:nvPr/>
        </p:nvSpPr>
        <p:spPr>
          <a:xfrm>
            <a:off x="395288" y="1875618"/>
            <a:ext cx="1754981" cy="1515730"/>
          </a:xfrm>
          <a:prstGeom prst="rect">
            <a:avLst/>
          </a:prstGeom>
        </p:spPr>
        <p:txBody>
          <a:bodyPr vert="horz" wrap="square" lIns="0" tIns="55811" rIns="0" bIns="0" rtlCol="0">
            <a:spAutoFit/>
          </a:bodyPr>
          <a:lstStyle/>
          <a:p>
            <a:pPr marL="12685" marR="5074">
              <a:lnSpc>
                <a:spcPct val="150000"/>
              </a:lnSpc>
              <a:spcBef>
                <a:spcPts val="439"/>
              </a:spcBef>
            </a:pPr>
            <a:r>
              <a:rPr lang="pt-BR" sz="2800" b="1" spc="-5" dirty="0">
                <a:solidFill>
                  <a:srgbClr val="F15A2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16</a:t>
            </a:r>
            <a:endParaRPr lang="pt-BR" sz="2800" b="1" spc="229" dirty="0">
              <a:solidFill>
                <a:srgbClr val="F15A2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 marR="5074">
              <a:lnSpc>
                <a:spcPct val="150000"/>
              </a:lnSpc>
              <a:spcBef>
                <a:spcPts val="439"/>
              </a:spcBef>
            </a:pPr>
            <a:r>
              <a:rPr lang="pt-BR"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municípios impactados pelo rompimento da barragem de Fundão;</a:t>
            </a:r>
          </a:p>
        </p:txBody>
      </p:sp>
      <p:sp>
        <p:nvSpPr>
          <p:cNvPr id="11" name="object 79">
            <a:extLst>
              <a:ext uri="{FF2B5EF4-FFF2-40B4-BE49-F238E27FC236}">
                <a16:creationId xmlns:a16="http://schemas.microsoft.com/office/drawing/2014/main" xmlns="" id="{BE7C2ADC-A490-4753-B4C2-B3B64F5EAE91}"/>
              </a:ext>
            </a:extLst>
          </p:cNvPr>
          <p:cNvSpPr txBox="1"/>
          <p:nvPr/>
        </p:nvSpPr>
        <p:spPr>
          <a:xfrm>
            <a:off x="2302669" y="1875618"/>
            <a:ext cx="1423511" cy="1261814"/>
          </a:xfrm>
          <a:prstGeom prst="rect">
            <a:avLst/>
          </a:prstGeom>
        </p:spPr>
        <p:txBody>
          <a:bodyPr vert="horz" wrap="square" lIns="0" tIns="55811" rIns="0" bIns="0" rtlCol="0">
            <a:spAutoFit/>
          </a:bodyPr>
          <a:lstStyle/>
          <a:p>
            <a:pPr marL="12685" marR="5074">
              <a:lnSpc>
                <a:spcPct val="150000"/>
              </a:lnSpc>
              <a:spcBef>
                <a:spcPts val="439"/>
              </a:spcBef>
            </a:pPr>
            <a:r>
              <a:rPr lang="pt-BR" sz="2800" b="1" spc="-5" dirty="0">
                <a:solidFill>
                  <a:srgbClr val="F15A2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</a:t>
            </a:r>
            <a:endParaRPr lang="pt-BR" sz="2800" b="1" spc="229" dirty="0">
              <a:solidFill>
                <a:srgbClr val="F15A2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 marR="5074">
              <a:lnSpc>
                <a:spcPct val="150000"/>
              </a:lnSpc>
              <a:spcBef>
                <a:spcPts val="439"/>
              </a:spcBef>
            </a:pPr>
            <a:r>
              <a:rPr lang="pt-BR"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pertencentes à bacia do rio Doce;</a:t>
            </a:r>
          </a:p>
        </p:txBody>
      </p:sp>
      <p:sp>
        <p:nvSpPr>
          <p:cNvPr id="12" name="object 79">
            <a:extLst>
              <a:ext uri="{FF2B5EF4-FFF2-40B4-BE49-F238E27FC236}">
                <a16:creationId xmlns:a16="http://schemas.microsoft.com/office/drawing/2014/main" xmlns="" id="{849CC5EE-9B49-4192-A682-4645D9DF0567}"/>
              </a:ext>
            </a:extLst>
          </p:cNvPr>
          <p:cNvSpPr txBox="1"/>
          <p:nvPr/>
        </p:nvSpPr>
        <p:spPr>
          <a:xfrm>
            <a:off x="4048126" y="1875618"/>
            <a:ext cx="1340644" cy="1261814"/>
          </a:xfrm>
          <a:prstGeom prst="rect">
            <a:avLst/>
          </a:prstGeom>
        </p:spPr>
        <p:txBody>
          <a:bodyPr vert="horz" wrap="square" lIns="0" tIns="55811" rIns="0" bIns="0" rtlCol="0">
            <a:spAutoFit/>
          </a:bodyPr>
          <a:lstStyle/>
          <a:p>
            <a:pPr marL="12685" marR="5074">
              <a:lnSpc>
                <a:spcPct val="150000"/>
              </a:lnSpc>
              <a:spcBef>
                <a:spcPts val="439"/>
              </a:spcBef>
            </a:pPr>
            <a:r>
              <a:rPr lang="pt-BR" sz="2800" b="1" spc="-5" dirty="0">
                <a:solidFill>
                  <a:srgbClr val="F15A2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</a:t>
            </a:r>
            <a:endParaRPr lang="pt-BR" sz="2800" b="1" spc="229" dirty="0">
              <a:solidFill>
                <a:srgbClr val="F15A2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 marR="5074">
              <a:lnSpc>
                <a:spcPct val="150000"/>
              </a:lnSpc>
              <a:spcBef>
                <a:spcPts val="439"/>
              </a:spcBef>
            </a:pPr>
            <a:r>
              <a:rPr lang="pt-BR"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pertencentes a outras bacias.</a:t>
            </a:r>
          </a:p>
        </p:txBody>
      </p:sp>
      <p:sp>
        <p:nvSpPr>
          <p:cNvPr id="14" name="Espaço Reservado para Texto 5">
            <a:extLst>
              <a:ext uri="{FF2B5EF4-FFF2-40B4-BE49-F238E27FC236}">
                <a16:creationId xmlns:a16="http://schemas.microsoft.com/office/drawing/2014/main" xmlns="" id="{EFA2B369-E532-48F9-899F-90A5DC353E54}"/>
              </a:ext>
            </a:extLst>
          </p:cNvPr>
          <p:cNvSpPr txBox="1">
            <a:spLocks/>
          </p:cNvSpPr>
          <p:nvPr/>
        </p:nvSpPr>
        <p:spPr>
          <a:xfrm>
            <a:off x="295928" y="298262"/>
            <a:ext cx="8543271" cy="783091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b="1" i="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PROGRAMA DE EDUCAÇÃO AMBIENTAL</a:t>
            </a:r>
          </a:p>
        </p:txBody>
      </p:sp>
      <p:sp>
        <p:nvSpPr>
          <p:cNvPr id="16" name="object 79">
            <a:extLst>
              <a:ext uri="{FF2B5EF4-FFF2-40B4-BE49-F238E27FC236}">
                <a16:creationId xmlns:a16="http://schemas.microsoft.com/office/drawing/2014/main" xmlns="" id="{2D0057F7-A9DE-4F74-930D-B4E09F7D7253}"/>
              </a:ext>
            </a:extLst>
          </p:cNvPr>
          <p:cNvSpPr txBox="1"/>
          <p:nvPr/>
        </p:nvSpPr>
        <p:spPr>
          <a:xfrm>
            <a:off x="395288" y="1240226"/>
            <a:ext cx="5910262" cy="335984"/>
          </a:xfrm>
          <a:prstGeom prst="rect">
            <a:avLst/>
          </a:prstGeom>
        </p:spPr>
        <p:txBody>
          <a:bodyPr vert="horz" wrap="square" lIns="0" tIns="55811" rIns="0" bIns="0" rtlCol="0">
            <a:spAutoFit/>
          </a:bodyPr>
          <a:lstStyle/>
          <a:p>
            <a:pPr marL="12685" marR="5074">
              <a:lnSpc>
                <a:spcPct val="150000"/>
              </a:lnSpc>
              <a:spcBef>
                <a:spcPts val="439"/>
              </a:spcBef>
            </a:pPr>
            <a:r>
              <a:rPr lang="pt-BR" sz="1400" b="1" spc="-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Chamada de Educação para Revitalização do rio Doce </a:t>
            </a:r>
            <a:endParaRPr lang="pt-BR" sz="1400" b="1" spc="229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0A455309-8F93-421F-9774-F73A15CEDDDF}"/>
              </a:ext>
            </a:extLst>
          </p:cNvPr>
          <p:cNvSpPr/>
          <p:nvPr/>
        </p:nvSpPr>
        <p:spPr>
          <a:xfrm>
            <a:off x="295927" y="3607766"/>
            <a:ext cx="6657323" cy="6090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Seleção de 40 experiências/boas práticas que participarão do </a:t>
            </a:r>
          </a:p>
          <a:p>
            <a:pPr>
              <a:lnSpc>
                <a:spcPct val="150000"/>
              </a:lnSpc>
            </a:pPr>
            <a:r>
              <a:rPr lang="pt-BR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Encontro de Prosa e Saberes para a Revitalização da Bacia do Rio Doce.</a:t>
            </a:r>
            <a:endParaRPr lang="pt-BR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xmlns="" id="{AC986C09-C3A1-4996-8DBB-67D774066F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3230" y="366824"/>
            <a:ext cx="2916942" cy="427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object 52"/>
          <p:cNvSpPr txBox="1"/>
          <p:nvPr/>
        </p:nvSpPr>
        <p:spPr>
          <a:xfrm>
            <a:off x="395288" y="1995488"/>
            <a:ext cx="4395197" cy="1441350"/>
          </a:xfrm>
          <a:prstGeom prst="rect">
            <a:avLst/>
          </a:prstGeom>
        </p:spPr>
        <p:txBody>
          <a:bodyPr vert="horz" wrap="square" lIns="0" tIns="55810" rIns="0" bIns="0" rtlCol="0">
            <a:spAutoFit/>
          </a:bodyPr>
          <a:lstStyle/>
          <a:p>
            <a:pPr marL="12685">
              <a:lnSpc>
                <a:spcPct val="150000"/>
              </a:lnSpc>
              <a:spcBef>
                <a:spcPts val="438"/>
              </a:spcBef>
            </a:pPr>
            <a:r>
              <a:rPr lang="pt-BR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Restituir a capacidade produtiva e impulsionar micro e pequenos negócios em todas as localidades impactadas, promover a diversificação econômica de municípios dependentes da mineração e desenvolver mecanismos de </a:t>
            </a:r>
            <a:r>
              <a:rPr lang="pt-BR" sz="1200" spc="25" dirty="0" smtClean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estímulo.</a:t>
            </a:r>
            <a:endParaRPr lang="pt-BR" sz="1200" spc="25" dirty="0">
              <a:solidFill>
                <a:srgbClr val="231F2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2" name="object 67">
            <a:extLst>
              <a:ext uri="{FF2B5EF4-FFF2-40B4-BE49-F238E27FC236}">
                <a16:creationId xmlns:a16="http://schemas.microsoft.com/office/drawing/2014/main" xmlns="" id="{4BC28DEE-1CA2-4FB5-A97C-6F6DB0B40CCC}"/>
              </a:ext>
            </a:extLst>
          </p:cNvPr>
          <p:cNvSpPr txBox="1"/>
          <p:nvPr/>
        </p:nvSpPr>
        <p:spPr>
          <a:xfrm>
            <a:off x="395288" y="3524397"/>
            <a:ext cx="4613682" cy="1084215"/>
          </a:xfrm>
          <a:prstGeom prst="rect">
            <a:avLst/>
          </a:prstGeom>
        </p:spPr>
        <p:txBody>
          <a:bodyPr vert="horz" wrap="square" lIns="0" tIns="45029" rIns="0" bIns="0" rtlCol="0">
            <a:spAutoFit/>
          </a:bodyPr>
          <a:lstStyle/>
          <a:p>
            <a:pPr marL="12685" marR="5074">
              <a:lnSpc>
                <a:spcPct val="150000"/>
              </a:lnSpc>
            </a:pPr>
            <a:r>
              <a:rPr lang="pt-BR" sz="1100" b="1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Recuperar a </a:t>
            </a:r>
            <a:r>
              <a:rPr lang="pt-BR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confiança do empresariado na capacidade de recuperação em curto prazo dos municípios impactados é um desafio que a Renova terá de enfrentar. </a:t>
            </a:r>
          </a:p>
          <a:p>
            <a:pPr marL="12685" marR="5074">
              <a:lnSpc>
                <a:spcPct val="150000"/>
              </a:lnSpc>
            </a:pPr>
            <a:endParaRPr sz="1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3" name="Espaço Reservado para Texto 5">
            <a:extLst>
              <a:ext uri="{FF2B5EF4-FFF2-40B4-BE49-F238E27FC236}">
                <a16:creationId xmlns:a16="http://schemas.microsoft.com/office/drawing/2014/main" xmlns="" id="{E150D71A-E1BF-4A09-A8C9-ACBF8BC88F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929" y="298262"/>
            <a:ext cx="6204884" cy="525452"/>
          </a:xfrm>
        </p:spPr>
        <p:txBody>
          <a:bodyPr/>
          <a:lstStyle/>
          <a:p>
            <a:r>
              <a:rPr lang="pt-BR" sz="2800" dirty="0"/>
              <a:t>FOMENTO À </a:t>
            </a:r>
          </a:p>
          <a:p>
            <a:r>
              <a:rPr lang="pt-BR" sz="2800" dirty="0"/>
              <a:t>ECONOMIA REGIONAL</a:t>
            </a:r>
          </a:p>
        </p:txBody>
      </p:sp>
      <p:pic>
        <p:nvPicPr>
          <p:cNvPr id="84" name="Picture 232">
            <a:extLst>
              <a:ext uri="{FF2B5EF4-FFF2-40B4-BE49-F238E27FC236}">
                <a16:creationId xmlns:a16="http://schemas.microsoft.com/office/drawing/2014/main" xmlns="" id="{1911772E-D742-49BB-A9E0-380785DC5A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7964" y="0"/>
            <a:ext cx="3848779" cy="514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47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BC13A73C-CB0A-4BCE-8F2D-BCE50F853F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7917" y="1327307"/>
            <a:ext cx="6202896" cy="336748"/>
          </a:xfrm>
        </p:spPr>
        <p:txBody>
          <a:bodyPr/>
          <a:lstStyle/>
          <a:p>
            <a:r>
              <a:rPr lang="pt-BR" sz="1600" dirty="0"/>
              <a:t>Fundo de Investimento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BDE9335E-3ACA-4A9B-9BA4-DE00D4AE390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50829" y="1318295"/>
            <a:ext cx="4835302" cy="2291979"/>
          </a:xfrm>
        </p:spPr>
        <p:txBody>
          <a:bodyPr/>
          <a:lstStyle/>
          <a:p>
            <a:pPr marL="0" indent="0">
              <a:buNone/>
            </a:pPr>
            <a:r>
              <a:rPr lang="pt-BR" b="1" dirty="0"/>
              <a:t>Objetivos</a:t>
            </a:r>
          </a:p>
          <a:p>
            <a:r>
              <a:rPr lang="pt-BR" dirty="0"/>
              <a:t>Potencializar e incentivar as atividades </a:t>
            </a:r>
            <a:endParaRPr lang="pt-BR" dirty="0" smtClean="0"/>
          </a:p>
          <a:p>
            <a:pPr marL="0" indent="0">
              <a:buNone/>
            </a:pPr>
            <a:r>
              <a:rPr lang="pt-BR" dirty="0" smtClean="0"/>
              <a:t>econômicas </a:t>
            </a:r>
            <a:r>
              <a:rPr lang="pt-BR" dirty="0"/>
              <a:t>locais; </a:t>
            </a:r>
          </a:p>
          <a:p>
            <a:r>
              <a:rPr lang="pt-BR" dirty="0"/>
              <a:t>Incentivar a recuperação de micros </a:t>
            </a:r>
            <a:endParaRPr lang="pt-BR" dirty="0" smtClean="0"/>
          </a:p>
          <a:p>
            <a:pPr marL="0" indent="0">
              <a:buNone/>
            </a:pPr>
            <a:r>
              <a:rPr lang="pt-BR" dirty="0" smtClean="0"/>
              <a:t>e </a:t>
            </a:r>
            <a:r>
              <a:rPr lang="pt-BR" dirty="0"/>
              <a:t>pequenos empreendedores impactados </a:t>
            </a:r>
            <a:endParaRPr lang="pt-BR" dirty="0" smtClean="0"/>
          </a:p>
          <a:p>
            <a:pPr marL="0" indent="0">
              <a:buNone/>
            </a:pPr>
            <a:r>
              <a:rPr lang="pt-BR" dirty="0" smtClean="0"/>
              <a:t>pelo </a:t>
            </a:r>
            <a:r>
              <a:rPr lang="pt-BR" dirty="0"/>
              <a:t>rompimento da barragem; </a:t>
            </a:r>
          </a:p>
          <a:p>
            <a:r>
              <a:rPr lang="pt-BR" dirty="0"/>
              <a:t>Fomentar novos negócios e serviços </a:t>
            </a:r>
            <a:endParaRPr lang="pt-BR" dirty="0" smtClean="0"/>
          </a:p>
          <a:p>
            <a:pPr marL="0" indent="0">
              <a:buNone/>
            </a:pPr>
            <a:r>
              <a:rPr lang="pt-BR" dirty="0" smtClean="0"/>
              <a:t>para </a:t>
            </a:r>
            <a:r>
              <a:rPr lang="pt-BR" dirty="0"/>
              <a:t>diversificação da economia nas regiões impactadas </a:t>
            </a:r>
          </a:p>
          <a:p>
            <a:r>
              <a:rPr lang="pt-BR" dirty="0"/>
              <a:t>Estimular o associativismo e o cooperativismo;  </a:t>
            </a:r>
          </a:p>
          <a:p>
            <a:endParaRPr lang="pt-BR" dirty="0"/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xmlns="" id="{94838A64-965E-4198-B296-C81D0A7F32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2157" y="298262"/>
            <a:ext cx="7440185" cy="1150938"/>
          </a:xfrm>
        </p:spPr>
        <p:txBody>
          <a:bodyPr/>
          <a:lstStyle/>
          <a:p>
            <a:r>
              <a:rPr lang="pt-BR" dirty="0"/>
              <a:t>FOMENTO À ECONOMIA REGIONAL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3CF6996E-FA79-4A87-9D6C-DBF5C384A037}"/>
              </a:ext>
            </a:extLst>
          </p:cNvPr>
          <p:cNvSpPr/>
          <p:nvPr/>
        </p:nvSpPr>
        <p:spPr>
          <a:xfrm>
            <a:off x="312157" y="1835932"/>
            <a:ext cx="346899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pt-BR" sz="1200" dirty="0">
                <a:latin typeface="Verdana" charset="0"/>
                <a:ea typeface="Verdana" charset="0"/>
                <a:cs typeface="Verdana" charset="0"/>
              </a:rPr>
              <a:t>Acordos de cooperação técnica com o Banco de Desenvolvimento de Minas Gerais (BDMG) e com o Banco de Desenvolvimento do Espírito Santo (Bandes) para oferta de linhas de crédito a micro e pequenos empreendedores dos municípios impactados pelo rompimento da barragem de Fundão.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7915" y="342747"/>
            <a:ext cx="1728216" cy="264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28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object 52"/>
          <p:cNvSpPr txBox="1"/>
          <p:nvPr/>
        </p:nvSpPr>
        <p:spPr>
          <a:xfrm>
            <a:off x="403156" y="1995488"/>
            <a:ext cx="3844994" cy="1397802"/>
          </a:xfrm>
          <a:prstGeom prst="rect">
            <a:avLst/>
          </a:prstGeom>
        </p:spPr>
        <p:txBody>
          <a:bodyPr vert="horz" wrap="square" lIns="0" tIns="12684" rIns="0" bIns="0" rtlCol="0">
            <a:spAutoFit/>
          </a:bodyPr>
          <a:lstStyle/>
          <a:p>
            <a:pPr marL="12685" marR="620270">
              <a:lnSpc>
                <a:spcPct val="150000"/>
              </a:lnSpc>
              <a:spcBef>
                <a:spcPts val="100"/>
              </a:spcBef>
            </a:pPr>
            <a:r>
              <a:rPr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Ampliar a contratação de  moradores e </a:t>
            </a:r>
            <a:r>
              <a:rPr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empresas</a:t>
            </a:r>
            <a:r>
              <a:rPr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da</a:t>
            </a:r>
            <a:r>
              <a:rPr lang="pt-BR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região</a:t>
            </a:r>
            <a:r>
              <a:rPr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afetada nos trabalhos de  reparação e </a:t>
            </a:r>
            <a:r>
              <a:rPr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compensação</a:t>
            </a:r>
            <a:r>
              <a:rPr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</a:t>
            </a:r>
            <a:r>
              <a:rPr lang="pt-BR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curso</a:t>
            </a:r>
            <a:r>
              <a:rPr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como parte das ações de </a:t>
            </a:r>
            <a:r>
              <a:rPr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fomento</a:t>
            </a:r>
            <a:r>
              <a:rPr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à </a:t>
            </a:r>
            <a:r>
              <a:rPr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economia</a:t>
            </a:r>
            <a:r>
              <a:rPr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regional</a:t>
            </a:r>
            <a:r>
              <a:rPr lang="pt-BR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sz="1200" spc="25" dirty="0">
              <a:solidFill>
                <a:srgbClr val="231F2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31" name="Picture 3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4679" y="17028"/>
            <a:ext cx="4098131" cy="5109443"/>
          </a:xfrm>
          <a:prstGeom prst="rect">
            <a:avLst/>
          </a:prstGeom>
        </p:spPr>
      </p:pic>
      <p:sp>
        <p:nvSpPr>
          <p:cNvPr id="51" name="Espaço Reservado para Texto 2">
            <a:extLst>
              <a:ext uri="{FF2B5EF4-FFF2-40B4-BE49-F238E27FC236}">
                <a16:creationId xmlns:a16="http://schemas.microsoft.com/office/drawing/2014/main" xmlns="" id="{B80207B9-C6D9-451D-A660-AA87FBE849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7043" y="298263"/>
            <a:ext cx="6355320" cy="668375"/>
          </a:xfrm>
        </p:spPr>
        <p:txBody>
          <a:bodyPr/>
          <a:lstStyle/>
          <a:p>
            <a:r>
              <a:rPr lang="pt-BR" sz="2800" dirty="0">
                <a:solidFill>
                  <a:schemeClr val="tx1"/>
                </a:solidFill>
              </a:rPr>
              <a:t>CONTRATAÇÕES E </a:t>
            </a:r>
          </a:p>
          <a:p>
            <a:r>
              <a:rPr lang="pt-BR" sz="2800" dirty="0">
                <a:solidFill>
                  <a:schemeClr val="tx1"/>
                </a:solidFill>
              </a:rPr>
              <a:t>COMPRAS LOCAIS</a:t>
            </a:r>
          </a:p>
        </p:txBody>
      </p:sp>
    </p:spTree>
    <p:extLst>
      <p:ext uri="{BB962C8B-B14F-4D97-AF65-F5344CB8AC3E}">
        <p14:creationId xmlns:p14="http://schemas.microsoft.com/office/powerpoint/2010/main" val="20466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object 52"/>
          <p:cNvSpPr txBox="1"/>
          <p:nvPr/>
        </p:nvSpPr>
        <p:spPr>
          <a:xfrm>
            <a:off x="402427" y="1248966"/>
            <a:ext cx="3232947" cy="1831254"/>
          </a:xfrm>
          <a:prstGeom prst="rect">
            <a:avLst/>
          </a:prstGeom>
        </p:spPr>
        <p:txBody>
          <a:bodyPr vert="horz" wrap="square" lIns="0" tIns="12684" rIns="0" bIns="0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pt-BR" sz="16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Desafios</a:t>
            </a:r>
          </a:p>
          <a:p>
            <a:pPr marL="214313" indent="-214313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§"/>
            </a:pPr>
            <a:r>
              <a:rPr lang="pt-B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Pulverizar contratos entre múltiplos fornecedores,  acarretando eventual aumento de custos nos projetos da Fundação e ampliando a complexidade operacional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2436CC11-BA68-4ADF-A0D0-2C73DBA640AF}"/>
              </a:ext>
            </a:extLst>
          </p:cNvPr>
          <p:cNvSpPr/>
          <p:nvPr/>
        </p:nvSpPr>
        <p:spPr>
          <a:xfrm>
            <a:off x="297042" y="3208159"/>
            <a:ext cx="40141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lvl="0" indent="-214313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§"/>
            </a:pPr>
            <a:r>
              <a:rPr lang="pt-BR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Qualificar os fornecedores em aspectos técnicos e empresariais, como saúde e segurança, gestão, formalização dos negócios, questões legais, tributárias, entre outras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12EC120D-D95F-4DBD-824F-42058D5C1D68}"/>
              </a:ext>
            </a:extLst>
          </p:cNvPr>
          <p:cNvSpPr/>
          <p:nvPr/>
        </p:nvSpPr>
        <p:spPr>
          <a:xfrm>
            <a:off x="4171367" y="1590482"/>
            <a:ext cx="45398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lvl="0" indent="-214313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§"/>
            </a:pPr>
            <a:r>
              <a:rPr lang="pt-BR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Manter a equalização das contratações, uma vez que elas vão variar em volume e ao longo do tempo, em função das demandas de prestação de serviços nos territórios</a:t>
            </a:r>
            <a:endParaRPr lang="pt-BR" sz="1200" spc="25" dirty="0">
              <a:solidFill>
                <a:srgbClr val="231F2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1500" y="2667853"/>
            <a:ext cx="2337119" cy="1951046"/>
          </a:xfrm>
          <a:prstGeom prst="rect">
            <a:avLst/>
          </a:prstGeom>
        </p:spPr>
      </p:pic>
      <p:sp>
        <p:nvSpPr>
          <p:cNvPr id="8" name="Espaço Reservado para Texto 2">
            <a:extLst>
              <a:ext uri="{FF2B5EF4-FFF2-40B4-BE49-F238E27FC236}">
                <a16:creationId xmlns:a16="http://schemas.microsoft.com/office/drawing/2014/main" xmlns="" id="{32F6BEDE-19F4-404C-9B9C-FC189B1E602B}"/>
              </a:ext>
            </a:extLst>
          </p:cNvPr>
          <p:cNvSpPr txBox="1">
            <a:spLocks/>
          </p:cNvSpPr>
          <p:nvPr/>
        </p:nvSpPr>
        <p:spPr>
          <a:xfrm>
            <a:off x="297042" y="298263"/>
            <a:ext cx="7426371" cy="668375"/>
          </a:xfrm>
          <a:prstGeom prst="rect">
            <a:avLst/>
          </a:prstGeom>
        </p:spPr>
        <p:txBody>
          <a:bodyPr vert="horz" lIns="91424" tIns="45712" rIns="91424" bIns="45712"/>
          <a:lstStyle>
            <a:lvl1pPr marL="0" indent="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3200" b="1" i="0" kern="1200">
                <a:solidFill>
                  <a:srgbClr val="00A88E"/>
                </a:solidFill>
                <a:latin typeface="Verdana"/>
                <a:ea typeface="+mn-ea"/>
                <a:cs typeface="Verdan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dirty="0" smtClean="0">
                <a:solidFill>
                  <a:schemeClr val="tx1"/>
                </a:solidFill>
              </a:rPr>
              <a:t>CONTRATAÇÕES E COMPRAS LOCAIS</a:t>
            </a:r>
            <a:endParaRPr lang="pt-BR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56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3CAFF3DF-A6B7-47CA-946E-1937D3951F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7043" y="1248966"/>
            <a:ext cx="2892887" cy="372580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pt-BR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 que estamos </a:t>
            </a:r>
            <a:r>
              <a:rPr lang="pt-BR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fazendo</a:t>
            </a:r>
          </a:p>
          <a:p>
            <a:pPr>
              <a:lnSpc>
                <a:spcPct val="100000"/>
              </a:lnSpc>
            </a:pPr>
            <a:endParaRPr lang="pt-BR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200" b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Adequação da Política de Suprimentos para priorização da contratação local</a:t>
            </a:r>
          </a:p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200" b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Desenvolvimento dos fornecedores oferecendo treinamentos: </a:t>
            </a:r>
          </a:p>
        </p:txBody>
      </p:sp>
      <p:sp>
        <p:nvSpPr>
          <p:cNvPr id="5" name="Espaço Reservado para Texto 2">
            <a:extLst>
              <a:ext uri="{FF2B5EF4-FFF2-40B4-BE49-F238E27FC236}">
                <a16:creationId xmlns:a16="http://schemas.microsoft.com/office/drawing/2014/main" xmlns="" id="{32F6BEDE-19F4-404C-9B9C-FC189B1E602B}"/>
              </a:ext>
            </a:extLst>
          </p:cNvPr>
          <p:cNvSpPr txBox="1">
            <a:spLocks/>
          </p:cNvSpPr>
          <p:nvPr/>
        </p:nvSpPr>
        <p:spPr>
          <a:xfrm>
            <a:off x="297042" y="298263"/>
            <a:ext cx="7426371" cy="668375"/>
          </a:xfrm>
          <a:prstGeom prst="rect">
            <a:avLst/>
          </a:prstGeom>
        </p:spPr>
        <p:txBody>
          <a:bodyPr vert="horz" lIns="91424" tIns="45712" rIns="91424" bIns="45712"/>
          <a:lstStyle>
            <a:lvl1pPr marL="0" indent="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3200" b="1" i="0" kern="1200">
                <a:solidFill>
                  <a:srgbClr val="00A88E"/>
                </a:solidFill>
                <a:latin typeface="Verdana"/>
                <a:ea typeface="+mn-ea"/>
                <a:cs typeface="Verdan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dirty="0" smtClean="0">
                <a:solidFill>
                  <a:schemeClr val="tx1"/>
                </a:solidFill>
              </a:rPr>
              <a:t>CONTRATAÇÕES E COMPRAS LOCAIS</a:t>
            </a:r>
            <a:endParaRPr lang="pt-BR" sz="2400" dirty="0">
              <a:solidFill>
                <a:schemeClr val="tx1"/>
              </a:solidFill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74A88089-08D1-4698-AC46-F7F34B55C7DC}"/>
              </a:ext>
            </a:extLst>
          </p:cNvPr>
          <p:cNvSpPr/>
          <p:nvPr/>
        </p:nvSpPr>
        <p:spPr>
          <a:xfrm>
            <a:off x="3016468" y="1241382"/>
            <a:ext cx="5165006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05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Diagnóstico de potenciais empreendedores, negócios e mercados dos 40 municípios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05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Realização de 18 oficinas de estímulo à contratação local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05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Convênio com a Federação das Indústrias do Estado do Espírito Santo (FINDES) e com a Federação das Indústrias do Estado de Minas Gerais (FIEMG) para qualificação e capacitação da mão de obra local e de fornecedores, estímulo de mercado mais competitivo, inovador e sustentável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05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Redução do prazo de pagamento para os fornecedores locais de 30 para 15 dias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05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Adiantamento da mobilização dos fornecedores, quando for </a:t>
            </a:r>
            <a:r>
              <a:rPr lang="pt-BR" sz="105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necessário</a:t>
            </a:r>
            <a:endParaRPr lang="pt-BR" sz="105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69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extBox 178"/>
          <p:cNvSpPr txBox="1"/>
          <p:nvPr/>
        </p:nvSpPr>
        <p:spPr>
          <a:xfrm>
            <a:off x="295930" y="1327303"/>
            <a:ext cx="3805302" cy="3102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685" marR="535931">
              <a:lnSpc>
                <a:spcPct val="150000"/>
              </a:lnSpc>
              <a:spcBef>
                <a:spcPts val="2477"/>
              </a:spcBef>
            </a:pPr>
            <a:r>
              <a:rPr lang="en-US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Recompor </a:t>
            </a:r>
            <a:r>
              <a:rPr lang="en-US" sz="1200" spc="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 </a:t>
            </a:r>
            <a:r>
              <a:rPr lang="en-US" sz="1200" spc="1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áreas </a:t>
            </a:r>
            <a:r>
              <a:rPr lang="en-US" sz="120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 </a:t>
            </a:r>
            <a:r>
              <a:rPr lang="en-US"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condições</a:t>
            </a:r>
            <a:r>
              <a:rPr lang="en-US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produtivas</a:t>
            </a:r>
            <a:r>
              <a:rPr lang="en-US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pc="1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para </a:t>
            </a:r>
            <a:r>
              <a:rPr lang="en-US" sz="120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 </a:t>
            </a:r>
            <a:r>
              <a:rPr lang="en-US"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universo</a:t>
            </a:r>
            <a:r>
              <a:rPr lang="en-US" sz="1200" spc="27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en-US" sz="1200" spc="1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mais</a:t>
            </a:r>
            <a:r>
              <a:rPr lang="en-US" sz="1200" spc="1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pc="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en-US" sz="1200" spc="1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dez mil </a:t>
            </a:r>
            <a:r>
              <a:rPr lang="en-US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moradores que  </a:t>
            </a:r>
            <a:r>
              <a:rPr lang="en-US" sz="1200" spc="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 </a:t>
            </a:r>
            <a:r>
              <a:rPr lang="en-US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declaram </a:t>
            </a:r>
            <a:r>
              <a:rPr lang="en-US"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dependentes</a:t>
            </a:r>
            <a:r>
              <a:rPr lang="en-US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da </a:t>
            </a:r>
            <a:r>
              <a:rPr lang="en-US"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atividade</a:t>
            </a:r>
            <a:r>
              <a:rPr lang="en-US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pesqueira</a:t>
            </a:r>
            <a:r>
              <a:rPr lang="en-US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r>
              <a:rPr lang="pt-B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12685" marR="343757">
              <a:lnSpc>
                <a:spcPct val="150000"/>
              </a:lnSpc>
            </a:pPr>
            <a:endParaRPr lang="pt-BR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 marR="343757">
              <a:lnSpc>
                <a:spcPct val="150000"/>
              </a:lnSpc>
            </a:pPr>
            <a:r>
              <a:rPr lang="pt-B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Até o rompimento da barragem, era uma atividade predominantemente artesanal, de pequena escala, informal e baseada em arranjos de trabalho envolvendo familiares, amigos e vizinhos. </a:t>
            </a:r>
            <a:endParaRPr lang="en-US" sz="1200" spc="25" dirty="0">
              <a:solidFill>
                <a:srgbClr val="231F2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1638" y="-10566"/>
            <a:ext cx="5388341" cy="5154065"/>
          </a:xfrm>
          <a:prstGeom prst="rect">
            <a:avLst/>
          </a:prstGeo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1B51F3FB-B7C9-4F18-8A63-C92984EBCF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sz="2800" dirty="0"/>
              <a:t>PESCA</a:t>
            </a:r>
          </a:p>
        </p:txBody>
      </p:sp>
    </p:spTree>
    <p:extLst>
      <p:ext uri="{BB962C8B-B14F-4D97-AF65-F5344CB8AC3E}">
        <p14:creationId xmlns:p14="http://schemas.microsoft.com/office/powerpoint/2010/main" val="68730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extBox 178"/>
          <p:cNvSpPr txBox="1"/>
          <p:nvPr/>
        </p:nvSpPr>
        <p:spPr>
          <a:xfrm>
            <a:off x="295929" y="1331222"/>
            <a:ext cx="362870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Mortandade dos peixes à época do rompimento não se relacionou à presença de elementos tóxicos na água. Sua causa foi a redução de oxigênio devido à grande concentração de lama. </a:t>
            </a:r>
          </a:p>
          <a:p>
            <a:pPr>
              <a:lnSpc>
                <a:spcPct val="150000"/>
              </a:lnSpc>
            </a:pPr>
            <a:endParaRPr lang="pt-BR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Antes do rompimento já se identificava diminuição progressiva dos peixes, comprometendo a condição de trabalho e a situação econômica dos pescadores.</a:t>
            </a:r>
          </a:p>
          <a:p>
            <a:pPr>
              <a:lnSpc>
                <a:spcPct val="150000"/>
              </a:lnSpc>
            </a:pPr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3" name="Espaço Reservado para Texto 2">
            <a:extLst>
              <a:ext uri="{FF2B5EF4-FFF2-40B4-BE49-F238E27FC236}">
                <a16:creationId xmlns:a16="http://schemas.microsoft.com/office/drawing/2014/main" xmlns="" id="{E52FBAE0-BFC0-4D07-8138-7B2B14D755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930" y="298262"/>
            <a:ext cx="3775767" cy="1150938"/>
          </a:xfrm>
        </p:spPr>
        <p:txBody>
          <a:bodyPr/>
          <a:lstStyle/>
          <a:p>
            <a:r>
              <a:rPr lang="pt-BR" dirty="0"/>
              <a:t>PESCA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7732" y="1309446"/>
            <a:ext cx="3131471" cy="313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64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extBox 178"/>
          <p:cNvSpPr txBox="1"/>
          <p:nvPr/>
        </p:nvSpPr>
        <p:spPr>
          <a:xfrm>
            <a:off x="277519" y="1320671"/>
            <a:ext cx="17668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685" marR="343757">
              <a:lnSpc>
                <a:spcPct val="150000"/>
              </a:lnSpc>
            </a:pPr>
            <a:r>
              <a:rPr lang="en-US" sz="1600" b="1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Desafios</a:t>
            </a:r>
            <a:r>
              <a:rPr lang="en-US" sz="1600" b="1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</a:p>
          <a:p>
            <a:pPr marL="12685" marR="343757">
              <a:lnSpc>
                <a:spcPct val="150000"/>
              </a:lnSpc>
            </a:pPr>
            <a:endParaRPr lang="en-US" sz="1200" b="1" spc="25" dirty="0">
              <a:solidFill>
                <a:srgbClr val="231F2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5" name="Espaço Reservado para Texto 2">
            <a:extLst>
              <a:ext uri="{FF2B5EF4-FFF2-40B4-BE49-F238E27FC236}">
                <a16:creationId xmlns:a16="http://schemas.microsoft.com/office/drawing/2014/main" xmlns="" id="{29E07B68-C533-44CA-9467-7B7D31AFC5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930" y="298262"/>
            <a:ext cx="3775767" cy="437462"/>
          </a:xfrm>
        </p:spPr>
        <p:txBody>
          <a:bodyPr/>
          <a:lstStyle/>
          <a:p>
            <a:r>
              <a:rPr lang="pt-BR" dirty="0"/>
              <a:t>PESCA</a:t>
            </a:r>
          </a:p>
        </p:txBody>
      </p:sp>
      <p:sp>
        <p:nvSpPr>
          <p:cNvPr id="3" name="Retângulo 2"/>
          <p:cNvSpPr/>
          <p:nvPr/>
        </p:nvSpPr>
        <p:spPr>
          <a:xfrm>
            <a:off x="307342" y="1995488"/>
            <a:ext cx="374275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50000"/>
              </a:lnSpc>
              <a:buFont typeface="Wingdings" charset="2"/>
              <a:buChar char="§"/>
            </a:pPr>
            <a:r>
              <a:rPr lang="pt-BR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Reorganizar a atividade diminuindo a </a:t>
            </a:r>
            <a:r>
              <a:rPr lang="pt-BR" sz="12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informalidade</a:t>
            </a:r>
          </a:p>
          <a:p>
            <a:pPr marL="285750" lvl="0" indent="-285750">
              <a:lnSpc>
                <a:spcPct val="150000"/>
              </a:lnSpc>
              <a:buFont typeface="Wingdings" charset="2"/>
              <a:buChar char="§"/>
            </a:pPr>
            <a:endParaRPr lang="pt-BR" sz="12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lvl="0" indent="-285750">
              <a:lnSpc>
                <a:spcPct val="150000"/>
              </a:lnSpc>
              <a:buFont typeface="Wingdings" charset="2"/>
              <a:buChar char="§"/>
            </a:pPr>
            <a:r>
              <a:rPr lang="pt-BR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Reestabelecer a confiança do mercado e do consumidor final na qualidade do pescado. Estudos para responder se o peixe está apto para o consumo humano estão em andamento. 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30" r="7136" b="-1"/>
          <a:stretch/>
        </p:blipFill>
        <p:spPr>
          <a:xfrm>
            <a:off x="5697087" y="1319249"/>
            <a:ext cx="2972217" cy="283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14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CF755924-9A27-46A0-9EFC-E21E3EACE6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2" y="292828"/>
            <a:ext cx="9108614" cy="465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612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object 73"/>
          <p:cNvSpPr txBox="1"/>
          <p:nvPr/>
        </p:nvSpPr>
        <p:spPr>
          <a:xfrm>
            <a:off x="402503" y="1671930"/>
            <a:ext cx="3493843" cy="1213136"/>
          </a:xfrm>
          <a:prstGeom prst="rect">
            <a:avLst/>
          </a:prstGeom>
        </p:spPr>
        <p:txBody>
          <a:bodyPr vert="horz" wrap="square" lIns="0" tIns="12684" rIns="0" bIns="0" rtlCol="0">
            <a:spAutoFit/>
          </a:bodyPr>
          <a:lstStyle/>
          <a:p>
            <a:pPr marL="12685">
              <a:lnSpc>
                <a:spcPct val="150000"/>
              </a:lnSpc>
              <a:spcBef>
                <a:spcPts val="100"/>
              </a:spcBef>
            </a:pPr>
            <a:r>
              <a:rPr sz="12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Mais</a:t>
            </a:r>
            <a:r>
              <a:rPr sz="1200" spc="-10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</a:t>
            </a:r>
            <a:endParaRPr sz="1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/>
            <a:r>
              <a:rPr sz="2400" b="1" spc="-5" dirty="0">
                <a:solidFill>
                  <a:srgbClr val="F15A2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  <a:r>
              <a:rPr sz="2400" b="1" spc="-100" dirty="0">
                <a:solidFill>
                  <a:srgbClr val="F15A2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2400" b="1" spc="-5" dirty="0">
                <a:solidFill>
                  <a:srgbClr val="F15A2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</a:t>
            </a:r>
            <a:endParaRPr sz="24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>
              <a:lnSpc>
                <a:spcPct val="150000"/>
              </a:lnSpc>
            </a:pPr>
            <a:r>
              <a:rPr sz="11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moradores</a:t>
            </a:r>
            <a:r>
              <a:rPr sz="1100" spc="-10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</a:t>
            </a:r>
            <a:r>
              <a:rPr lang="pt-BR"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região impactada  </a:t>
            </a:r>
            <a:r>
              <a:rPr sz="1100" spc="-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 </a:t>
            </a: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declaram  dependentes da  atividade</a:t>
            </a:r>
            <a:r>
              <a:rPr sz="1100" spc="-10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 smtClean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pesqueira</a:t>
            </a:r>
            <a:endParaRPr sz="11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395287" y="3052679"/>
            <a:ext cx="3240087" cy="984815"/>
          </a:xfrm>
          <a:prstGeom prst="rect">
            <a:avLst/>
          </a:prstGeom>
        </p:spPr>
        <p:txBody>
          <a:bodyPr vert="horz" wrap="square" lIns="0" tIns="55811" rIns="0" bIns="0" rtlCol="0">
            <a:spAutoFit/>
          </a:bodyPr>
          <a:lstStyle/>
          <a:p>
            <a:pPr marL="12685" marR="5074">
              <a:spcBef>
                <a:spcPts val="439"/>
              </a:spcBef>
            </a:pPr>
            <a:r>
              <a:rPr sz="2400" b="1" spc="-5" dirty="0">
                <a:solidFill>
                  <a:srgbClr val="F15A2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93</a:t>
            </a:r>
            <a:r>
              <a:rPr sz="2400" b="1" spc="235" dirty="0" smtClean="0">
                <a:solidFill>
                  <a:srgbClr val="F15A2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%</a:t>
            </a:r>
            <a:endParaRPr lang="pt-BR" sz="2400" b="1" spc="235" dirty="0" smtClean="0">
              <a:solidFill>
                <a:srgbClr val="F15A2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 marR="5074">
              <a:lnSpc>
                <a:spcPct val="150000"/>
              </a:lnSpc>
              <a:spcBef>
                <a:spcPts val="439"/>
              </a:spcBef>
            </a:pPr>
            <a:r>
              <a:rPr sz="1100" spc="-10" dirty="0" smtClean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dos  </a:t>
            </a: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pescadores </a:t>
            </a:r>
            <a:r>
              <a:rPr lang="pt-BR"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</a:t>
            </a:r>
            <a:r>
              <a:rPr sz="1100" spc="-10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bacia </a:t>
            </a:r>
            <a:r>
              <a:rPr sz="1100" spc="-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 </a:t>
            </a: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rio </a:t>
            </a:r>
            <a:r>
              <a:rPr lang="en-US"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Doce</a:t>
            </a:r>
            <a:r>
              <a:rPr sz="1100" spc="-1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desejam</a:t>
            </a:r>
            <a:r>
              <a:rPr lang="en-US" sz="11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retomar </a:t>
            </a:r>
            <a:r>
              <a:rPr sz="110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</a:t>
            </a:r>
            <a:r>
              <a:rPr sz="1100" spc="-1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 smtClean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atividade</a:t>
            </a:r>
            <a:endParaRPr sz="11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7" name="CaixaDeTexto 76"/>
          <p:cNvSpPr txBox="1"/>
          <p:nvPr/>
        </p:nvSpPr>
        <p:spPr>
          <a:xfrm>
            <a:off x="3909034" y="1466741"/>
            <a:ext cx="4657449" cy="3393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Wingdings" charset="2"/>
              <a:buChar char="§"/>
            </a:pPr>
            <a:r>
              <a:rPr lang="pt-BR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Liberada na porção capixaba do Doce. </a:t>
            </a:r>
          </a:p>
          <a:p>
            <a:pPr marL="171450" indent="-171450">
              <a:lnSpc>
                <a:spcPct val="150000"/>
              </a:lnSpc>
              <a:buFont typeface="Wingdings" charset="2"/>
              <a:buChar char="§"/>
            </a:pPr>
            <a:endParaRPr lang="pt-BR" sz="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lnSpc>
                <a:spcPct val="150000"/>
              </a:lnSpc>
              <a:buFont typeface="Wingdings" charset="2"/>
              <a:buChar char="§"/>
            </a:pPr>
            <a:r>
              <a:rPr lang="pt-BR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Proibida na zona costeira do Espírito Santo e para espécies nativas em Minas Gerais  Retomada nessas áreas depende da avaliação de órgãos competentes. </a:t>
            </a:r>
          </a:p>
          <a:p>
            <a:pPr marL="171450" indent="-171450">
              <a:lnSpc>
                <a:spcPct val="150000"/>
              </a:lnSpc>
              <a:buFont typeface="Wingdings" charset="2"/>
              <a:buChar char="§"/>
            </a:pPr>
            <a:endParaRPr lang="pt-BR" sz="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lnSpc>
                <a:spcPct val="150000"/>
              </a:lnSpc>
              <a:buFont typeface="Wingdings" charset="2"/>
              <a:buChar char="§"/>
            </a:pPr>
            <a:r>
              <a:rPr lang="pt-BR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 Minas, a restrição foi imposta pelo Instituto Estadual de Florestas para assegurar o repovoamento de peixes de espécies nativas e também por dúvidas sobre a segurança de consumo. Pesca de espécies exóticas (não originárias do local) está liberada. </a:t>
            </a:r>
          </a:p>
          <a:p>
            <a:pPr marL="171450" indent="-171450">
              <a:lnSpc>
                <a:spcPct val="150000"/>
              </a:lnSpc>
              <a:buFont typeface="Wingdings" charset="2"/>
              <a:buChar char="§"/>
            </a:pPr>
            <a:endParaRPr lang="pt-BR" sz="5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lnSpc>
                <a:spcPct val="150000"/>
              </a:lnSpc>
              <a:buFont typeface="Wingdings" charset="2"/>
              <a:buChar char="§"/>
            </a:pPr>
            <a:r>
              <a:rPr lang="pt-BR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 porção capixaba, a proibição foi determinada por ação civil do Ministério Público Federal. </a:t>
            </a:r>
            <a:r>
              <a:rPr lang="pt-BR" sz="11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endParaRPr lang="pt-BR"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5" name="Espaço Reservado para Texto 2">
            <a:extLst>
              <a:ext uri="{FF2B5EF4-FFF2-40B4-BE49-F238E27FC236}">
                <a16:creationId xmlns:a16="http://schemas.microsoft.com/office/drawing/2014/main" xmlns="" id="{64F93E93-F348-4F6E-A3BC-F005A28549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930" y="298262"/>
            <a:ext cx="5600373" cy="581475"/>
          </a:xfrm>
        </p:spPr>
        <p:txBody>
          <a:bodyPr/>
          <a:lstStyle/>
          <a:p>
            <a:r>
              <a:rPr lang="pt-BR" dirty="0"/>
              <a:t>PESCA</a:t>
            </a: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xmlns="" id="{B520AC18-DCC5-4140-8213-F5448DD5F174}"/>
              </a:ext>
            </a:extLst>
          </p:cNvPr>
          <p:cNvSpPr/>
          <p:nvPr/>
        </p:nvSpPr>
        <p:spPr>
          <a:xfrm>
            <a:off x="400308" y="1634253"/>
            <a:ext cx="3292137" cy="45719"/>
          </a:xfrm>
          <a:custGeom>
            <a:avLst/>
            <a:gdLst/>
            <a:ahLst/>
            <a:cxnLst/>
            <a:rect l="l" t="t" r="r" b="b"/>
            <a:pathLst>
              <a:path w="3737610">
                <a:moveTo>
                  <a:pt x="0" y="0"/>
                </a:moveTo>
                <a:lnTo>
                  <a:pt x="3737610" y="0"/>
                </a:lnTo>
              </a:path>
            </a:pathLst>
          </a:custGeom>
          <a:ln w="16510">
            <a:solidFill>
              <a:srgbClr val="CCC2C0"/>
            </a:solidFill>
          </a:ln>
        </p:spPr>
        <p:txBody>
          <a:bodyPr wrap="square" lIns="0" tIns="0" rIns="0" bIns="0" rtlCol="0"/>
          <a:lstStyle/>
          <a:p>
            <a:endParaRPr sz="16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object 67">
            <a:extLst>
              <a:ext uri="{FF2B5EF4-FFF2-40B4-BE49-F238E27FC236}">
                <a16:creationId xmlns:a16="http://schemas.microsoft.com/office/drawing/2014/main" xmlns="" id="{C43201F9-C2C4-4F47-9FA3-3FF2F7CDDE2D}"/>
              </a:ext>
            </a:extLst>
          </p:cNvPr>
          <p:cNvSpPr txBox="1"/>
          <p:nvPr/>
        </p:nvSpPr>
        <p:spPr>
          <a:xfrm>
            <a:off x="115442" y="4214846"/>
            <a:ext cx="3642943" cy="187170"/>
          </a:xfrm>
          <a:prstGeom prst="rect">
            <a:avLst/>
          </a:prstGeom>
        </p:spPr>
        <p:txBody>
          <a:bodyPr vert="horz" wrap="square" lIns="0" tIns="48200" rIns="0" bIns="0" rtlCol="0">
            <a:spAutoFit/>
          </a:bodyPr>
          <a:lstStyle/>
          <a:p>
            <a:pPr marL="315851">
              <a:spcBef>
                <a:spcPts val="380"/>
              </a:spcBef>
            </a:pPr>
            <a:r>
              <a:rPr lang="pt-BR" sz="900" b="1" spc="25" dirty="0" smtClean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*julho/2017</a:t>
            </a:r>
            <a:endParaRPr sz="900" b="1" dirty="0">
              <a:highlight>
                <a:srgbClr val="FFFF00"/>
              </a:highligh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2" name="Grupo 11"/>
          <p:cNvGrpSpPr/>
          <p:nvPr/>
        </p:nvGrpSpPr>
        <p:grpSpPr>
          <a:xfrm>
            <a:off x="387604" y="1363998"/>
            <a:ext cx="187095" cy="149041"/>
            <a:chOff x="387604" y="1386300"/>
            <a:chExt cx="187095" cy="149041"/>
          </a:xfrm>
        </p:grpSpPr>
        <p:sp>
          <p:nvSpPr>
            <p:cNvPr id="13" name="object 48">
              <a:extLst>
                <a:ext uri="{FF2B5EF4-FFF2-40B4-BE49-F238E27FC236}">
                  <a16:creationId xmlns:a16="http://schemas.microsoft.com/office/drawing/2014/main" xmlns="" id="{29B660E4-9803-456A-B85B-F132866DFBA4}"/>
                </a:ext>
              </a:extLst>
            </p:cNvPr>
            <p:cNvSpPr/>
            <p:nvPr/>
          </p:nvSpPr>
          <p:spPr>
            <a:xfrm>
              <a:off x="387605" y="1535341"/>
              <a:ext cx="187094" cy="0"/>
            </a:xfrm>
            <a:custGeom>
              <a:avLst/>
              <a:gdLst/>
              <a:ahLst/>
              <a:cxnLst/>
              <a:rect l="l" t="t" r="r" b="b"/>
              <a:pathLst>
                <a:path w="187325">
                  <a:moveTo>
                    <a:pt x="0" y="0"/>
                  </a:moveTo>
                  <a:lnTo>
                    <a:pt x="186791" y="0"/>
                  </a:lnTo>
                </a:path>
              </a:pathLst>
            </a:custGeom>
            <a:ln w="19050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4" name="object 49">
              <a:extLst>
                <a:ext uri="{FF2B5EF4-FFF2-40B4-BE49-F238E27FC236}">
                  <a16:creationId xmlns:a16="http://schemas.microsoft.com/office/drawing/2014/main" xmlns="" id="{F32DF1A7-AA3F-4644-8399-AD97679009AD}"/>
                </a:ext>
              </a:extLst>
            </p:cNvPr>
            <p:cNvSpPr/>
            <p:nvPr/>
          </p:nvSpPr>
          <p:spPr>
            <a:xfrm>
              <a:off x="387604" y="1516314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68" y="0"/>
                  </a:lnTo>
                </a:path>
              </a:pathLst>
            </a:custGeom>
            <a:ln w="19050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object 50">
              <a:extLst>
                <a:ext uri="{FF2B5EF4-FFF2-40B4-BE49-F238E27FC236}">
                  <a16:creationId xmlns:a16="http://schemas.microsoft.com/office/drawing/2014/main" xmlns="" id="{701652DB-FF61-4F89-8841-76F03CEEA426}"/>
                </a:ext>
              </a:extLst>
            </p:cNvPr>
            <p:cNvSpPr/>
            <p:nvPr/>
          </p:nvSpPr>
          <p:spPr>
            <a:xfrm>
              <a:off x="387605" y="1497922"/>
              <a:ext cx="112256" cy="0"/>
            </a:xfrm>
            <a:custGeom>
              <a:avLst/>
              <a:gdLst/>
              <a:ahLst/>
              <a:cxnLst/>
              <a:rect l="l" t="t" r="r" b="b"/>
              <a:pathLst>
                <a:path w="112395">
                  <a:moveTo>
                    <a:pt x="0" y="0"/>
                  </a:moveTo>
                  <a:lnTo>
                    <a:pt x="112077" y="0"/>
                  </a:lnTo>
                </a:path>
              </a:pathLst>
            </a:custGeom>
            <a:ln w="17780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6" name="object 51">
              <a:extLst>
                <a:ext uri="{FF2B5EF4-FFF2-40B4-BE49-F238E27FC236}">
                  <a16:creationId xmlns:a16="http://schemas.microsoft.com/office/drawing/2014/main" xmlns="" id="{CAE2FE57-A0B6-402B-A05A-BDED5625AA17}"/>
                </a:ext>
              </a:extLst>
            </p:cNvPr>
            <p:cNvSpPr/>
            <p:nvPr/>
          </p:nvSpPr>
          <p:spPr>
            <a:xfrm>
              <a:off x="387604" y="1470016"/>
              <a:ext cx="19027" cy="19027"/>
            </a:xfrm>
            <a:custGeom>
              <a:avLst/>
              <a:gdLst/>
              <a:ahLst/>
              <a:cxnLst/>
              <a:rect l="l" t="t" r="r" b="b"/>
              <a:pathLst>
                <a:path w="19050" h="19050">
                  <a:moveTo>
                    <a:pt x="0" y="19050"/>
                  </a:moveTo>
                  <a:lnTo>
                    <a:pt x="18668" y="19050"/>
                  </a:lnTo>
                  <a:lnTo>
                    <a:pt x="18668" y="0"/>
                  </a:lnTo>
                  <a:lnTo>
                    <a:pt x="0" y="0"/>
                  </a:lnTo>
                  <a:lnTo>
                    <a:pt x="0" y="19050"/>
                  </a:lnTo>
                  <a:close/>
                </a:path>
              </a:pathLst>
            </a:custGeom>
            <a:solidFill>
              <a:srgbClr val="020302"/>
            </a:solidFill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" name="object 52">
              <a:extLst>
                <a:ext uri="{FF2B5EF4-FFF2-40B4-BE49-F238E27FC236}">
                  <a16:creationId xmlns:a16="http://schemas.microsoft.com/office/drawing/2014/main" xmlns="" id="{1FA57F72-94A8-4330-83A2-725E3398E8DE}"/>
                </a:ext>
              </a:extLst>
            </p:cNvPr>
            <p:cNvSpPr/>
            <p:nvPr/>
          </p:nvSpPr>
          <p:spPr>
            <a:xfrm>
              <a:off x="387605" y="1460503"/>
              <a:ext cx="112256" cy="0"/>
            </a:xfrm>
            <a:custGeom>
              <a:avLst/>
              <a:gdLst/>
              <a:ahLst/>
              <a:cxnLst/>
              <a:rect l="l" t="t" r="r" b="b"/>
              <a:pathLst>
                <a:path w="112395">
                  <a:moveTo>
                    <a:pt x="0" y="0"/>
                  </a:moveTo>
                  <a:lnTo>
                    <a:pt x="112077" y="0"/>
                  </a:lnTo>
                </a:path>
              </a:pathLst>
            </a:custGeom>
            <a:ln w="19050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8" name="object 53">
              <a:extLst>
                <a:ext uri="{FF2B5EF4-FFF2-40B4-BE49-F238E27FC236}">
                  <a16:creationId xmlns:a16="http://schemas.microsoft.com/office/drawing/2014/main" xmlns="" id="{BBA6F595-5CF9-4A97-ABF1-24F7CAAA7881}"/>
                </a:ext>
              </a:extLst>
            </p:cNvPr>
            <p:cNvSpPr/>
            <p:nvPr/>
          </p:nvSpPr>
          <p:spPr>
            <a:xfrm>
              <a:off x="387605" y="1423719"/>
              <a:ext cx="187094" cy="0"/>
            </a:xfrm>
            <a:custGeom>
              <a:avLst/>
              <a:gdLst/>
              <a:ahLst/>
              <a:cxnLst/>
              <a:rect l="l" t="t" r="r" b="b"/>
              <a:pathLst>
                <a:path w="187325">
                  <a:moveTo>
                    <a:pt x="0" y="0"/>
                  </a:moveTo>
                  <a:lnTo>
                    <a:pt x="186791" y="0"/>
                  </a:lnTo>
                </a:path>
              </a:pathLst>
            </a:custGeom>
            <a:ln w="19050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9" name="object 54">
              <a:extLst>
                <a:ext uri="{FF2B5EF4-FFF2-40B4-BE49-F238E27FC236}">
                  <a16:creationId xmlns:a16="http://schemas.microsoft.com/office/drawing/2014/main" xmlns="" id="{6CC22D39-3830-44D3-88C0-635A0E49CCE1}"/>
                </a:ext>
              </a:extLst>
            </p:cNvPr>
            <p:cNvSpPr/>
            <p:nvPr/>
          </p:nvSpPr>
          <p:spPr>
            <a:xfrm>
              <a:off x="387604" y="1404692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68" y="0"/>
                  </a:lnTo>
                </a:path>
              </a:pathLst>
            </a:custGeom>
            <a:ln w="19050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0" name="object 55">
              <a:extLst>
                <a:ext uri="{FF2B5EF4-FFF2-40B4-BE49-F238E27FC236}">
                  <a16:creationId xmlns:a16="http://schemas.microsoft.com/office/drawing/2014/main" xmlns="" id="{0886009B-BEC9-4584-B9AF-46CF1F1E1502}"/>
                </a:ext>
              </a:extLst>
            </p:cNvPr>
            <p:cNvSpPr/>
            <p:nvPr/>
          </p:nvSpPr>
          <p:spPr>
            <a:xfrm>
              <a:off x="387604" y="1386300"/>
              <a:ext cx="93864" cy="0"/>
            </a:xfrm>
            <a:custGeom>
              <a:avLst/>
              <a:gdLst/>
              <a:ahLst/>
              <a:cxnLst/>
              <a:rect l="l" t="t" r="r" b="b"/>
              <a:pathLst>
                <a:path w="93979">
                  <a:moveTo>
                    <a:pt x="0" y="0"/>
                  </a:moveTo>
                  <a:lnTo>
                    <a:pt x="93395" y="0"/>
                  </a:lnTo>
                </a:path>
              </a:pathLst>
            </a:custGeom>
            <a:ln w="17779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1" name="object 56">
              <a:extLst>
                <a:ext uri="{FF2B5EF4-FFF2-40B4-BE49-F238E27FC236}">
                  <a16:creationId xmlns:a16="http://schemas.microsoft.com/office/drawing/2014/main" xmlns="" id="{C472F46A-07D1-4E26-B424-A6F264A15A45}"/>
                </a:ext>
              </a:extLst>
            </p:cNvPr>
            <p:cNvSpPr/>
            <p:nvPr/>
          </p:nvSpPr>
          <p:spPr>
            <a:xfrm>
              <a:off x="424908" y="1516619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2" name="object 57">
              <a:extLst>
                <a:ext uri="{FF2B5EF4-FFF2-40B4-BE49-F238E27FC236}">
                  <a16:creationId xmlns:a16="http://schemas.microsoft.com/office/drawing/2014/main" xmlns="" id="{4B8AF0ED-1F80-4BF6-B8D0-843DA7578ADF}"/>
                </a:ext>
              </a:extLst>
            </p:cNvPr>
            <p:cNvSpPr/>
            <p:nvPr/>
          </p:nvSpPr>
          <p:spPr>
            <a:xfrm>
              <a:off x="462226" y="1516619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3" name="object 58">
              <a:extLst>
                <a:ext uri="{FF2B5EF4-FFF2-40B4-BE49-F238E27FC236}">
                  <a16:creationId xmlns:a16="http://schemas.microsoft.com/office/drawing/2014/main" xmlns="" id="{34AD9B01-0AF7-40A3-BC55-381C55A891A0}"/>
                </a:ext>
              </a:extLst>
            </p:cNvPr>
            <p:cNvSpPr/>
            <p:nvPr/>
          </p:nvSpPr>
          <p:spPr>
            <a:xfrm>
              <a:off x="564835" y="1432827"/>
              <a:ext cx="0" cy="93230"/>
            </a:xfrm>
            <a:custGeom>
              <a:avLst/>
              <a:gdLst/>
              <a:ahLst/>
              <a:cxnLst/>
              <a:rect l="l" t="t" r="r" b="b"/>
              <a:pathLst>
                <a:path h="93344">
                  <a:moveTo>
                    <a:pt x="0" y="0"/>
                  </a:moveTo>
                  <a:lnTo>
                    <a:pt x="0" y="93217"/>
                  </a:lnTo>
                </a:path>
              </a:pathLst>
            </a:custGeom>
            <a:ln w="18681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4" name="object 59">
              <a:extLst>
                <a:ext uri="{FF2B5EF4-FFF2-40B4-BE49-F238E27FC236}">
                  <a16:creationId xmlns:a16="http://schemas.microsoft.com/office/drawing/2014/main" xmlns="" id="{9D3BD18B-4EAE-4DB2-B8B6-4DF6731D1151}"/>
                </a:ext>
              </a:extLst>
            </p:cNvPr>
            <p:cNvSpPr/>
            <p:nvPr/>
          </p:nvSpPr>
          <p:spPr>
            <a:xfrm>
              <a:off x="518202" y="1497998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5" name="object 60">
              <a:extLst>
                <a:ext uri="{FF2B5EF4-FFF2-40B4-BE49-F238E27FC236}">
                  <a16:creationId xmlns:a16="http://schemas.microsoft.com/office/drawing/2014/main" xmlns="" id="{C2380065-0735-4855-A32F-B375C6C162D2}"/>
                </a:ext>
              </a:extLst>
            </p:cNvPr>
            <p:cNvSpPr/>
            <p:nvPr/>
          </p:nvSpPr>
          <p:spPr>
            <a:xfrm>
              <a:off x="424908" y="1479378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6" name="object 61">
              <a:extLst>
                <a:ext uri="{FF2B5EF4-FFF2-40B4-BE49-F238E27FC236}">
                  <a16:creationId xmlns:a16="http://schemas.microsoft.com/office/drawing/2014/main" xmlns="" id="{81784D11-CDB1-4B38-B9F4-908CB0F31F05}"/>
                </a:ext>
              </a:extLst>
            </p:cNvPr>
            <p:cNvSpPr/>
            <p:nvPr/>
          </p:nvSpPr>
          <p:spPr>
            <a:xfrm>
              <a:off x="462226" y="1479378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7" name="object 62">
              <a:extLst>
                <a:ext uri="{FF2B5EF4-FFF2-40B4-BE49-F238E27FC236}">
                  <a16:creationId xmlns:a16="http://schemas.microsoft.com/office/drawing/2014/main" xmlns="" id="{60DE624D-311B-4A7C-94C1-7B728AC9CF3A}"/>
                </a:ext>
              </a:extLst>
            </p:cNvPr>
            <p:cNvSpPr/>
            <p:nvPr/>
          </p:nvSpPr>
          <p:spPr>
            <a:xfrm>
              <a:off x="518202" y="1460757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8" name="object 63">
              <a:extLst>
                <a:ext uri="{FF2B5EF4-FFF2-40B4-BE49-F238E27FC236}">
                  <a16:creationId xmlns:a16="http://schemas.microsoft.com/office/drawing/2014/main" xmlns="" id="{0B2C050C-6A8B-4960-8D25-57864B14EF08}"/>
                </a:ext>
              </a:extLst>
            </p:cNvPr>
            <p:cNvSpPr/>
            <p:nvPr/>
          </p:nvSpPr>
          <p:spPr>
            <a:xfrm>
              <a:off x="424908" y="1442137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9" name="object 64">
              <a:extLst>
                <a:ext uri="{FF2B5EF4-FFF2-40B4-BE49-F238E27FC236}">
                  <a16:creationId xmlns:a16="http://schemas.microsoft.com/office/drawing/2014/main" xmlns="" id="{D3DCA3DA-A3AA-4CD1-857F-1CA8C7EF66F0}"/>
                </a:ext>
              </a:extLst>
            </p:cNvPr>
            <p:cNvSpPr/>
            <p:nvPr/>
          </p:nvSpPr>
          <p:spPr>
            <a:xfrm>
              <a:off x="462226" y="1442137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0" name="object 65">
              <a:extLst>
                <a:ext uri="{FF2B5EF4-FFF2-40B4-BE49-F238E27FC236}">
                  <a16:creationId xmlns:a16="http://schemas.microsoft.com/office/drawing/2014/main" xmlns="" id="{2139531A-5FF0-4997-B8E8-84C733F11ED1}"/>
                </a:ext>
              </a:extLst>
            </p:cNvPr>
            <p:cNvSpPr/>
            <p:nvPr/>
          </p:nvSpPr>
          <p:spPr>
            <a:xfrm>
              <a:off x="424908" y="1404895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1" name="object 66">
              <a:extLst>
                <a:ext uri="{FF2B5EF4-FFF2-40B4-BE49-F238E27FC236}">
                  <a16:creationId xmlns:a16="http://schemas.microsoft.com/office/drawing/2014/main" xmlns="" id="{079493A4-1454-4943-B45F-8F67205D51E5}"/>
                </a:ext>
              </a:extLst>
            </p:cNvPr>
            <p:cNvSpPr/>
            <p:nvPr/>
          </p:nvSpPr>
          <p:spPr>
            <a:xfrm>
              <a:off x="462226" y="1404895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32" name="object 67">
            <a:extLst>
              <a:ext uri="{FF2B5EF4-FFF2-40B4-BE49-F238E27FC236}">
                <a16:creationId xmlns:a16="http://schemas.microsoft.com/office/drawing/2014/main" xmlns="" id="{873A2176-2E40-4982-8AE2-818B29E9474E}"/>
              </a:ext>
            </a:extLst>
          </p:cNvPr>
          <p:cNvSpPr txBox="1"/>
          <p:nvPr/>
        </p:nvSpPr>
        <p:spPr>
          <a:xfrm>
            <a:off x="374916" y="1307281"/>
            <a:ext cx="2225410" cy="233337"/>
          </a:xfrm>
          <a:prstGeom prst="rect">
            <a:avLst/>
          </a:prstGeom>
        </p:spPr>
        <p:txBody>
          <a:bodyPr vert="horz" wrap="square" lIns="0" tIns="48200" rIns="0" bIns="0" rtlCol="0">
            <a:spAutoFit/>
          </a:bodyPr>
          <a:lstStyle/>
          <a:p>
            <a:pPr marL="315851">
              <a:spcBef>
                <a:spcPts val="380"/>
              </a:spcBef>
            </a:pPr>
            <a:r>
              <a:rPr sz="1200" b="1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NÚMEROS</a:t>
            </a:r>
            <a:r>
              <a:rPr lang="pt-BR" sz="1200" b="1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</a:t>
            </a:r>
            <a:endParaRPr sz="1200" b="1" dirty="0">
              <a:highlight>
                <a:srgbClr val="FFFF00"/>
              </a:highligh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70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9" b="388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295928" y="1908860"/>
            <a:ext cx="5578889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Ações naturalmente integradas se potencializam mutuamente</a:t>
            </a:r>
          </a:p>
          <a:p>
            <a:pPr>
              <a:lnSpc>
                <a:spcPct val="150000"/>
              </a:lnSpc>
            </a:pPr>
            <a:endParaRPr lang="pt-BR" sz="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 sucesso de qualquer iniciativa que alie produção e conservação ambiental depende de intervir na região como um todo</a:t>
            </a:r>
          </a:p>
        </p:txBody>
      </p:sp>
      <p:sp>
        <p:nvSpPr>
          <p:cNvPr id="16" name="Espaço Reservado para Texto 6">
            <a:extLst>
              <a:ext uri="{FF2B5EF4-FFF2-40B4-BE49-F238E27FC236}">
                <a16:creationId xmlns:a16="http://schemas.microsoft.com/office/drawing/2014/main" xmlns="" id="{F47AAE6E-4FD8-493E-85D0-9E5CB6F473C9}"/>
              </a:ext>
            </a:extLst>
          </p:cNvPr>
          <p:cNvSpPr txBox="1">
            <a:spLocks/>
          </p:cNvSpPr>
          <p:nvPr/>
        </p:nvSpPr>
        <p:spPr>
          <a:xfrm>
            <a:off x="295929" y="369576"/>
            <a:ext cx="4769557" cy="51934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CAMINHO DA GESTÃO TERRITORIAL INTEGRADA</a:t>
            </a:r>
          </a:p>
        </p:txBody>
      </p:sp>
    </p:spTree>
    <p:extLst>
      <p:ext uri="{BB962C8B-B14F-4D97-AF65-F5344CB8AC3E}">
        <p14:creationId xmlns:p14="http://schemas.microsoft.com/office/powerpoint/2010/main" val="151302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Box 108"/>
          <p:cNvSpPr txBox="1"/>
          <p:nvPr/>
        </p:nvSpPr>
        <p:spPr>
          <a:xfrm>
            <a:off x="295929" y="2003580"/>
            <a:ext cx="295706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685" marR="5074">
              <a:lnSpc>
                <a:spcPct val="150000"/>
              </a:lnSpc>
              <a:spcBef>
                <a:spcPts val="2807"/>
              </a:spcBef>
            </a:pPr>
            <a:r>
              <a:rPr lang="en-US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Planejar </a:t>
            </a:r>
            <a:r>
              <a:rPr lang="en-US" sz="120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 </a:t>
            </a:r>
            <a:r>
              <a:rPr lang="en-US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executar </a:t>
            </a:r>
            <a:r>
              <a:rPr lang="en-US" sz="1200" spc="1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obras</a:t>
            </a:r>
            <a:r>
              <a:rPr lang="en-US" sz="1200" spc="1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que </a:t>
            </a:r>
            <a:r>
              <a:rPr lang="en-US"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garantam</a:t>
            </a:r>
            <a:r>
              <a:rPr lang="en-US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</a:t>
            </a:r>
            <a:r>
              <a:rPr lang="en-US"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segurança</a:t>
            </a:r>
            <a:r>
              <a:rPr lang="en-US" sz="1200" spc="19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das </a:t>
            </a:r>
            <a:r>
              <a:rPr lang="en-US"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estruturas</a:t>
            </a:r>
            <a:r>
              <a:rPr lang="en-US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remanescentes</a:t>
            </a:r>
            <a:r>
              <a:rPr lang="en-US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pc="1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após</a:t>
            </a:r>
            <a:r>
              <a:rPr lang="en-US" sz="1200" spc="1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 </a:t>
            </a:r>
            <a:r>
              <a:rPr lang="en-US"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rompimento</a:t>
            </a:r>
            <a:r>
              <a:rPr lang="en-US" sz="1200" spc="18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 </a:t>
            </a:r>
            <a:r>
              <a:rPr lang="en-US"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barragem</a:t>
            </a:r>
            <a:r>
              <a:rPr lang="en-US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pc="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en-US"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Fundão</a:t>
            </a:r>
            <a:r>
              <a:rPr lang="en-US" sz="1200" spc="13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 </a:t>
            </a:r>
            <a:r>
              <a:rPr lang="en-US"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evitem</a:t>
            </a:r>
            <a:r>
              <a:rPr lang="en-US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pc="1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novos</a:t>
            </a:r>
            <a:r>
              <a:rPr lang="en-US" sz="1200" spc="1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vazamentos</a:t>
            </a:r>
            <a:r>
              <a:rPr lang="en-US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en-US" sz="1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xmlns="" id="{BF5B901F-8FD3-4EEE-A32D-5D88632793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sz="2800" dirty="0">
                <a:solidFill>
                  <a:schemeClr val="tx1"/>
                </a:solidFill>
              </a:rPr>
              <a:t>CONTENÇÃO </a:t>
            </a:r>
          </a:p>
          <a:p>
            <a:r>
              <a:rPr lang="pt-BR" sz="2800" dirty="0">
                <a:solidFill>
                  <a:schemeClr val="tx1"/>
                </a:solidFill>
              </a:rPr>
              <a:t>DE </a:t>
            </a:r>
            <a:r>
              <a:rPr lang="pt-BR" sz="2800" dirty="0" smtClean="0">
                <a:solidFill>
                  <a:schemeClr val="tx1"/>
                </a:solidFill>
              </a:rPr>
              <a:t>REJEITOS</a:t>
            </a:r>
            <a:endParaRPr lang="pt-BR" sz="2800" dirty="0">
              <a:solidFill>
                <a:schemeClr val="tx1"/>
              </a:solidFill>
            </a:endParaRPr>
          </a:p>
        </p:txBody>
      </p:sp>
      <p:pic>
        <p:nvPicPr>
          <p:cNvPr id="54" name="Picture 109">
            <a:extLst>
              <a:ext uri="{FF2B5EF4-FFF2-40B4-BE49-F238E27FC236}">
                <a16:creationId xmlns:a16="http://schemas.microsoft.com/office/drawing/2014/main" xmlns="" id="{87D80A33-F395-4990-918D-434B3380DB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6033" y="298262"/>
            <a:ext cx="4470054" cy="397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63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object 73"/>
          <p:cNvSpPr txBox="1"/>
          <p:nvPr/>
        </p:nvSpPr>
        <p:spPr>
          <a:xfrm>
            <a:off x="374857" y="2322026"/>
            <a:ext cx="1417122" cy="774555"/>
          </a:xfrm>
          <a:prstGeom prst="rect">
            <a:avLst/>
          </a:prstGeom>
        </p:spPr>
        <p:txBody>
          <a:bodyPr vert="horz" wrap="square" lIns="0" tIns="12684" rIns="0" bIns="0" rtlCol="0">
            <a:spAutoFit/>
          </a:bodyPr>
          <a:lstStyle/>
          <a:p>
            <a:pPr marL="12685" marR="5074">
              <a:lnSpc>
                <a:spcPct val="150000"/>
              </a:lnSpc>
              <a:spcBef>
                <a:spcPts val="100"/>
              </a:spcBef>
            </a:pPr>
            <a:r>
              <a:rPr sz="1100" spc="-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m</a:t>
            </a:r>
            <a:r>
              <a:rPr sz="1100" spc="-7" baseline="33333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 </a:t>
            </a:r>
            <a:r>
              <a:rPr sz="1100" spc="-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sz="11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rejeito</a:t>
            </a:r>
            <a:r>
              <a:rPr lang="pt-BR"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permanecem</a:t>
            </a:r>
            <a:r>
              <a:rPr sz="1100" spc="-9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</a:t>
            </a:r>
            <a:r>
              <a:rPr lang="pt-BR"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área</a:t>
            </a: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</a:t>
            </a:r>
            <a:r>
              <a:rPr sz="1100" spc="-1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Fundão</a:t>
            </a:r>
            <a:endParaRPr sz="11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364285" y="1781673"/>
            <a:ext cx="3759004" cy="382140"/>
          </a:xfrm>
          <a:prstGeom prst="rect">
            <a:avLst/>
          </a:prstGeom>
        </p:spPr>
        <p:txBody>
          <a:bodyPr vert="horz" wrap="square" lIns="0" tIns="12684" rIns="0" bIns="0" rtlCol="0">
            <a:spAutoFit/>
          </a:bodyPr>
          <a:lstStyle/>
          <a:p>
            <a:pPr marL="12685">
              <a:spcBef>
                <a:spcPts val="100"/>
              </a:spcBef>
              <a:tabLst>
                <a:tab pos="2025755" algn="l"/>
              </a:tabLst>
            </a:pPr>
            <a:r>
              <a:rPr sz="2400" b="1" spc="-5" dirty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12,9 </a:t>
            </a:r>
            <a:r>
              <a:rPr sz="2400" b="1" spc="-5" dirty="0" smtClean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</a:t>
            </a:r>
            <a:r>
              <a:rPr lang="pt-BR" sz="2400" b="1" spc="-5" dirty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t-BR" sz="2400" b="1" spc="-5" dirty="0" smtClean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</a:t>
            </a:r>
            <a:r>
              <a:rPr sz="2400" b="1" spc="-5" dirty="0" smtClean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39,2</a:t>
            </a:r>
            <a:r>
              <a:rPr sz="2400" b="1" spc="-100" dirty="0" smtClean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2400" b="1" spc="-5" dirty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</a:t>
            </a:r>
            <a:endParaRPr sz="2400" dirty="0">
              <a:solidFill>
                <a:schemeClr val="accent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2179353" y="2322026"/>
            <a:ext cx="1693994" cy="1674801"/>
          </a:xfrm>
          <a:prstGeom prst="rect">
            <a:avLst/>
          </a:prstGeom>
        </p:spPr>
        <p:txBody>
          <a:bodyPr vert="horz" wrap="square" lIns="0" tIns="12684" rIns="0" bIns="0" rtlCol="0">
            <a:spAutoFit/>
          </a:bodyPr>
          <a:lstStyle/>
          <a:p>
            <a:pPr marL="12685" marR="5074">
              <a:lnSpc>
                <a:spcPct val="150000"/>
              </a:lnSpc>
              <a:spcBef>
                <a:spcPts val="100"/>
              </a:spcBef>
            </a:pPr>
            <a:r>
              <a:rPr lang="pt-BR" sz="1200" spc="-5" dirty="0" smtClean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seguiram </a:t>
            </a:r>
            <a:r>
              <a:rPr lang="pt-BR" sz="1200" spc="-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pelo córrego Santarém e rios </a:t>
            </a:r>
            <a:r>
              <a:rPr lang="pt-BR" sz="1200" spc="-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Gualaxo</a:t>
            </a:r>
            <a:r>
              <a:rPr lang="pt-BR" sz="1200" spc="-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do Norte, Carmo e Doce  até o litoral do Espírito Santo</a:t>
            </a:r>
            <a:endParaRPr sz="1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8" name="Imagem 77">
            <a:extLst/>
          </p:cNvPr>
          <p:cNvPicPr>
            <a:picLocks noChangeAspect="1"/>
          </p:cNvPicPr>
          <p:nvPr/>
        </p:nvPicPr>
        <p:blipFill rotWithShape="1">
          <a:blip r:embed="rId2"/>
          <a:srcRect b="-2268"/>
          <a:stretch/>
        </p:blipFill>
        <p:spPr>
          <a:xfrm>
            <a:off x="4232503" y="1295304"/>
            <a:ext cx="4285855" cy="2924883"/>
          </a:xfrm>
          <a:prstGeom prst="rect">
            <a:avLst/>
          </a:prstGeom>
        </p:spPr>
      </p:pic>
      <p:sp>
        <p:nvSpPr>
          <p:cNvPr id="79" name="Retângulo 78"/>
          <p:cNvSpPr/>
          <p:nvPr/>
        </p:nvSpPr>
        <p:spPr>
          <a:xfrm>
            <a:off x="6815095" y="3349110"/>
            <a:ext cx="18124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praça de Barra Longa foi construída por blocos feitos de rejeitos</a:t>
            </a:r>
          </a:p>
        </p:txBody>
      </p:sp>
      <p:sp>
        <p:nvSpPr>
          <p:cNvPr id="81" name="Espaço Reservado para Texto 6">
            <a:extLst>
              <a:ext uri="{FF2B5EF4-FFF2-40B4-BE49-F238E27FC236}">
                <a16:creationId xmlns:a16="http://schemas.microsoft.com/office/drawing/2014/main" xmlns="" id="{FD01B2D8-35C3-4C31-B419-15F4E3275B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929" y="298263"/>
            <a:ext cx="5190471" cy="528060"/>
          </a:xfrm>
        </p:spPr>
        <p:txBody>
          <a:bodyPr/>
          <a:lstStyle/>
          <a:p>
            <a:r>
              <a:rPr lang="pt-BR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CONTENÇÃO DE REJEITOS</a:t>
            </a:r>
          </a:p>
          <a:p>
            <a:endParaRPr lang="pt-BR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0" name="object 4">
            <a:extLst>
              <a:ext uri="{FF2B5EF4-FFF2-40B4-BE49-F238E27FC236}">
                <a16:creationId xmlns:a16="http://schemas.microsoft.com/office/drawing/2014/main" xmlns="" id="{B520AC18-DCC5-4140-8213-F5448DD5F174}"/>
              </a:ext>
            </a:extLst>
          </p:cNvPr>
          <p:cNvSpPr/>
          <p:nvPr/>
        </p:nvSpPr>
        <p:spPr>
          <a:xfrm>
            <a:off x="400308" y="1634253"/>
            <a:ext cx="3292137" cy="45719"/>
          </a:xfrm>
          <a:custGeom>
            <a:avLst/>
            <a:gdLst/>
            <a:ahLst/>
            <a:cxnLst/>
            <a:rect l="l" t="t" r="r" b="b"/>
            <a:pathLst>
              <a:path w="3737610">
                <a:moveTo>
                  <a:pt x="0" y="0"/>
                </a:moveTo>
                <a:lnTo>
                  <a:pt x="3737610" y="0"/>
                </a:lnTo>
              </a:path>
            </a:pathLst>
          </a:custGeom>
          <a:ln w="16510">
            <a:solidFill>
              <a:srgbClr val="CCC2C0"/>
            </a:solidFill>
          </a:ln>
        </p:spPr>
        <p:txBody>
          <a:bodyPr wrap="square" lIns="0" tIns="0" rIns="0" bIns="0" rtlCol="0"/>
          <a:lstStyle/>
          <a:p>
            <a:endParaRPr sz="16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1" name="object 67">
            <a:extLst>
              <a:ext uri="{FF2B5EF4-FFF2-40B4-BE49-F238E27FC236}">
                <a16:creationId xmlns:a16="http://schemas.microsoft.com/office/drawing/2014/main" xmlns="" id="{C43201F9-C2C4-4F47-9FA3-3FF2F7CDDE2D}"/>
              </a:ext>
            </a:extLst>
          </p:cNvPr>
          <p:cNvSpPr txBox="1"/>
          <p:nvPr/>
        </p:nvSpPr>
        <p:spPr>
          <a:xfrm>
            <a:off x="115442" y="3963411"/>
            <a:ext cx="3642943" cy="187170"/>
          </a:xfrm>
          <a:prstGeom prst="rect">
            <a:avLst/>
          </a:prstGeom>
        </p:spPr>
        <p:txBody>
          <a:bodyPr vert="horz" wrap="square" lIns="0" tIns="48200" rIns="0" bIns="0" rtlCol="0">
            <a:spAutoFit/>
          </a:bodyPr>
          <a:lstStyle/>
          <a:p>
            <a:pPr marL="315851">
              <a:spcBef>
                <a:spcPts val="380"/>
              </a:spcBef>
            </a:pPr>
            <a:r>
              <a:rPr lang="pt-BR" sz="900" b="1" spc="25" dirty="0" smtClean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*julho/2017</a:t>
            </a:r>
            <a:endParaRPr sz="900" b="1" dirty="0">
              <a:highlight>
                <a:srgbClr val="FFFF00"/>
              </a:highligh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32" name="Grupo 31"/>
          <p:cNvGrpSpPr/>
          <p:nvPr/>
        </p:nvGrpSpPr>
        <p:grpSpPr>
          <a:xfrm>
            <a:off x="387604" y="1363998"/>
            <a:ext cx="187095" cy="149041"/>
            <a:chOff x="387604" y="1386300"/>
            <a:chExt cx="187095" cy="149041"/>
          </a:xfrm>
        </p:grpSpPr>
        <p:sp>
          <p:nvSpPr>
            <p:cNvPr id="33" name="object 48">
              <a:extLst>
                <a:ext uri="{FF2B5EF4-FFF2-40B4-BE49-F238E27FC236}">
                  <a16:creationId xmlns:a16="http://schemas.microsoft.com/office/drawing/2014/main" xmlns="" id="{29B660E4-9803-456A-B85B-F132866DFBA4}"/>
                </a:ext>
              </a:extLst>
            </p:cNvPr>
            <p:cNvSpPr/>
            <p:nvPr/>
          </p:nvSpPr>
          <p:spPr>
            <a:xfrm>
              <a:off x="387605" y="1535341"/>
              <a:ext cx="187094" cy="0"/>
            </a:xfrm>
            <a:custGeom>
              <a:avLst/>
              <a:gdLst/>
              <a:ahLst/>
              <a:cxnLst/>
              <a:rect l="l" t="t" r="r" b="b"/>
              <a:pathLst>
                <a:path w="187325">
                  <a:moveTo>
                    <a:pt x="0" y="0"/>
                  </a:moveTo>
                  <a:lnTo>
                    <a:pt x="186791" y="0"/>
                  </a:lnTo>
                </a:path>
              </a:pathLst>
            </a:custGeom>
            <a:ln w="19050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4" name="object 49">
              <a:extLst>
                <a:ext uri="{FF2B5EF4-FFF2-40B4-BE49-F238E27FC236}">
                  <a16:creationId xmlns:a16="http://schemas.microsoft.com/office/drawing/2014/main" xmlns="" id="{F32DF1A7-AA3F-4644-8399-AD97679009AD}"/>
                </a:ext>
              </a:extLst>
            </p:cNvPr>
            <p:cNvSpPr/>
            <p:nvPr/>
          </p:nvSpPr>
          <p:spPr>
            <a:xfrm>
              <a:off x="387604" y="1516314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68" y="0"/>
                  </a:lnTo>
                </a:path>
              </a:pathLst>
            </a:custGeom>
            <a:ln w="19050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5" name="object 50">
              <a:extLst>
                <a:ext uri="{FF2B5EF4-FFF2-40B4-BE49-F238E27FC236}">
                  <a16:creationId xmlns:a16="http://schemas.microsoft.com/office/drawing/2014/main" xmlns="" id="{701652DB-FF61-4F89-8841-76F03CEEA426}"/>
                </a:ext>
              </a:extLst>
            </p:cNvPr>
            <p:cNvSpPr/>
            <p:nvPr/>
          </p:nvSpPr>
          <p:spPr>
            <a:xfrm>
              <a:off x="387605" y="1497922"/>
              <a:ext cx="112256" cy="0"/>
            </a:xfrm>
            <a:custGeom>
              <a:avLst/>
              <a:gdLst/>
              <a:ahLst/>
              <a:cxnLst/>
              <a:rect l="l" t="t" r="r" b="b"/>
              <a:pathLst>
                <a:path w="112395">
                  <a:moveTo>
                    <a:pt x="0" y="0"/>
                  </a:moveTo>
                  <a:lnTo>
                    <a:pt x="112077" y="0"/>
                  </a:lnTo>
                </a:path>
              </a:pathLst>
            </a:custGeom>
            <a:ln w="17780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6" name="object 51">
              <a:extLst>
                <a:ext uri="{FF2B5EF4-FFF2-40B4-BE49-F238E27FC236}">
                  <a16:creationId xmlns:a16="http://schemas.microsoft.com/office/drawing/2014/main" xmlns="" id="{CAE2FE57-A0B6-402B-A05A-BDED5625AA17}"/>
                </a:ext>
              </a:extLst>
            </p:cNvPr>
            <p:cNvSpPr/>
            <p:nvPr/>
          </p:nvSpPr>
          <p:spPr>
            <a:xfrm>
              <a:off x="387604" y="1470016"/>
              <a:ext cx="19027" cy="19027"/>
            </a:xfrm>
            <a:custGeom>
              <a:avLst/>
              <a:gdLst/>
              <a:ahLst/>
              <a:cxnLst/>
              <a:rect l="l" t="t" r="r" b="b"/>
              <a:pathLst>
                <a:path w="19050" h="19050">
                  <a:moveTo>
                    <a:pt x="0" y="19050"/>
                  </a:moveTo>
                  <a:lnTo>
                    <a:pt x="18668" y="19050"/>
                  </a:lnTo>
                  <a:lnTo>
                    <a:pt x="18668" y="0"/>
                  </a:lnTo>
                  <a:lnTo>
                    <a:pt x="0" y="0"/>
                  </a:lnTo>
                  <a:lnTo>
                    <a:pt x="0" y="19050"/>
                  </a:lnTo>
                  <a:close/>
                </a:path>
              </a:pathLst>
            </a:custGeom>
            <a:solidFill>
              <a:srgbClr val="020302"/>
            </a:solidFill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7" name="object 52">
              <a:extLst>
                <a:ext uri="{FF2B5EF4-FFF2-40B4-BE49-F238E27FC236}">
                  <a16:creationId xmlns:a16="http://schemas.microsoft.com/office/drawing/2014/main" xmlns="" id="{1FA57F72-94A8-4330-83A2-725E3398E8DE}"/>
                </a:ext>
              </a:extLst>
            </p:cNvPr>
            <p:cNvSpPr/>
            <p:nvPr/>
          </p:nvSpPr>
          <p:spPr>
            <a:xfrm>
              <a:off x="387605" y="1460503"/>
              <a:ext cx="112256" cy="0"/>
            </a:xfrm>
            <a:custGeom>
              <a:avLst/>
              <a:gdLst/>
              <a:ahLst/>
              <a:cxnLst/>
              <a:rect l="l" t="t" r="r" b="b"/>
              <a:pathLst>
                <a:path w="112395">
                  <a:moveTo>
                    <a:pt x="0" y="0"/>
                  </a:moveTo>
                  <a:lnTo>
                    <a:pt x="112077" y="0"/>
                  </a:lnTo>
                </a:path>
              </a:pathLst>
            </a:custGeom>
            <a:ln w="19050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8" name="object 53">
              <a:extLst>
                <a:ext uri="{FF2B5EF4-FFF2-40B4-BE49-F238E27FC236}">
                  <a16:creationId xmlns:a16="http://schemas.microsoft.com/office/drawing/2014/main" xmlns="" id="{BBA6F595-5CF9-4A97-ABF1-24F7CAAA7881}"/>
                </a:ext>
              </a:extLst>
            </p:cNvPr>
            <p:cNvSpPr/>
            <p:nvPr/>
          </p:nvSpPr>
          <p:spPr>
            <a:xfrm>
              <a:off x="387605" y="1423719"/>
              <a:ext cx="187094" cy="0"/>
            </a:xfrm>
            <a:custGeom>
              <a:avLst/>
              <a:gdLst/>
              <a:ahLst/>
              <a:cxnLst/>
              <a:rect l="l" t="t" r="r" b="b"/>
              <a:pathLst>
                <a:path w="187325">
                  <a:moveTo>
                    <a:pt x="0" y="0"/>
                  </a:moveTo>
                  <a:lnTo>
                    <a:pt x="186791" y="0"/>
                  </a:lnTo>
                </a:path>
              </a:pathLst>
            </a:custGeom>
            <a:ln w="19050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9" name="object 54">
              <a:extLst>
                <a:ext uri="{FF2B5EF4-FFF2-40B4-BE49-F238E27FC236}">
                  <a16:creationId xmlns:a16="http://schemas.microsoft.com/office/drawing/2014/main" xmlns="" id="{6CC22D39-3830-44D3-88C0-635A0E49CCE1}"/>
                </a:ext>
              </a:extLst>
            </p:cNvPr>
            <p:cNvSpPr/>
            <p:nvPr/>
          </p:nvSpPr>
          <p:spPr>
            <a:xfrm>
              <a:off x="387604" y="1404692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68" y="0"/>
                  </a:lnTo>
                </a:path>
              </a:pathLst>
            </a:custGeom>
            <a:ln w="19050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0" name="object 55">
              <a:extLst>
                <a:ext uri="{FF2B5EF4-FFF2-40B4-BE49-F238E27FC236}">
                  <a16:creationId xmlns:a16="http://schemas.microsoft.com/office/drawing/2014/main" xmlns="" id="{0886009B-BEC9-4584-B9AF-46CF1F1E1502}"/>
                </a:ext>
              </a:extLst>
            </p:cNvPr>
            <p:cNvSpPr/>
            <p:nvPr/>
          </p:nvSpPr>
          <p:spPr>
            <a:xfrm>
              <a:off x="387604" y="1386300"/>
              <a:ext cx="93864" cy="0"/>
            </a:xfrm>
            <a:custGeom>
              <a:avLst/>
              <a:gdLst/>
              <a:ahLst/>
              <a:cxnLst/>
              <a:rect l="l" t="t" r="r" b="b"/>
              <a:pathLst>
                <a:path w="93979">
                  <a:moveTo>
                    <a:pt x="0" y="0"/>
                  </a:moveTo>
                  <a:lnTo>
                    <a:pt x="93395" y="0"/>
                  </a:lnTo>
                </a:path>
              </a:pathLst>
            </a:custGeom>
            <a:ln w="17779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1" name="object 56">
              <a:extLst>
                <a:ext uri="{FF2B5EF4-FFF2-40B4-BE49-F238E27FC236}">
                  <a16:creationId xmlns:a16="http://schemas.microsoft.com/office/drawing/2014/main" xmlns="" id="{C472F46A-07D1-4E26-B424-A6F264A15A45}"/>
                </a:ext>
              </a:extLst>
            </p:cNvPr>
            <p:cNvSpPr/>
            <p:nvPr/>
          </p:nvSpPr>
          <p:spPr>
            <a:xfrm>
              <a:off x="424908" y="1516619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2" name="object 57">
              <a:extLst>
                <a:ext uri="{FF2B5EF4-FFF2-40B4-BE49-F238E27FC236}">
                  <a16:creationId xmlns:a16="http://schemas.microsoft.com/office/drawing/2014/main" xmlns="" id="{4B8AF0ED-1F80-4BF6-B8D0-843DA7578ADF}"/>
                </a:ext>
              </a:extLst>
            </p:cNvPr>
            <p:cNvSpPr/>
            <p:nvPr/>
          </p:nvSpPr>
          <p:spPr>
            <a:xfrm>
              <a:off x="462226" y="1516619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3" name="object 58">
              <a:extLst>
                <a:ext uri="{FF2B5EF4-FFF2-40B4-BE49-F238E27FC236}">
                  <a16:creationId xmlns:a16="http://schemas.microsoft.com/office/drawing/2014/main" xmlns="" id="{34AD9B01-0AF7-40A3-BC55-381C55A891A0}"/>
                </a:ext>
              </a:extLst>
            </p:cNvPr>
            <p:cNvSpPr/>
            <p:nvPr/>
          </p:nvSpPr>
          <p:spPr>
            <a:xfrm>
              <a:off x="564835" y="1432827"/>
              <a:ext cx="0" cy="93230"/>
            </a:xfrm>
            <a:custGeom>
              <a:avLst/>
              <a:gdLst/>
              <a:ahLst/>
              <a:cxnLst/>
              <a:rect l="l" t="t" r="r" b="b"/>
              <a:pathLst>
                <a:path h="93344">
                  <a:moveTo>
                    <a:pt x="0" y="0"/>
                  </a:moveTo>
                  <a:lnTo>
                    <a:pt x="0" y="93217"/>
                  </a:lnTo>
                </a:path>
              </a:pathLst>
            </a:custGeom>
            <a:ln w="18681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4" name="object 59">
              <a:extLst>
                <a:ext uri="{FF2B5EF4-FFF2-40B4-BE49-F238E27FC236}">
                  <a16:creationId xmlns:a16="http://schemas.microsoft.com/office/drawing/2014/main" xmlns="" id="{9D3BD18B-4EAE-4DB2-B8B6-4DF6731D1151}"/>
                </a:ext>
              </a:extLst>
            </p:cNvPr>
            <p:cNvSpPr/>
            <p:nvPr/>
          </p:nvSpPr>
          <p:spPr>
            <a:xfrm>
              <a:off x="518202" y="1497998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5" name="object 60">
              <a:extLst>
                <a:ext uri="{FF2B5EF4-FFF2-40B4-BE49-F238E27FC236}">
                  <a16:creationId xmlns:a16="http://schemas.microsoft.com/office/drawing/2014/main" xmlns="" id="{C2380065-0735-4855-A32F-B375C6C162D2}"/>
                </a:ext>
              </a:extLst>
            </p:cNvPr>
            <p:cNvSpPr/>
            <p:nvPr/>
          </p:nvSpPr>
          <p:spPr>
            <a:xfrm>
              <a:off x="424908" y="1479378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6" name="object 61">
              <a:extLst>
                <a:ext uri="{FF2B5EF4-FFF2-40B4-BE49-F238E27FC236}">
                  <a16:creationId xmlns:a16="http://schemas.microsoft.com/office/drawing/2014/main" xmlns="" id="{81784D11-CDB1-4B38-B9F4-908CB0F31F05}"/>
                </a:ext>
              </a:extLst>
            </p:cNvPr>
            <p:cNvSpPr/>
            <p:nvPr/>
          </p:nvSpPr>
          <p:spPr>
            <a:xfrm>
              <a:off x="462226" y="1479378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7" name="object 62">
              <a:extLst>
                <a:ext uri="{FF2B5EF4-FFF2-40B4-BE49-F238E27FC236}">
                  <a16:creationId xmlns:a16="http://schemas.microsoft.com/office/drawing/2014/main" xmlns="" id="{60DE624D-311B-4A7C-94C1-7B728AC9CF3A}"/>
                </a:ext>
              </a:extLst>
            </p:cNvPr>
            <p:cNvSpPr/>
            <p:nvPr/>
          </p:nvSpPr>
          <p:spPr>
            <a:xfrm>
              <a:off x="518202" y="1460757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8" name="object 63">
              <a:extLst>
                <a:ext uri="{FF2B5EF4-FFF2-40B4-BE49-F238E27FC236}">
                  <a16:creationId xmlns:a16="http://schemas.microsoft.com/office/drawing/2014/main" xmlns="" id="{0B2C050C-6A8B-4960-8D25-57864B14EF08}"/>
                </a:ext>
              </a:extLst>
            </p:cNvPr>
            <p:cNvSpPr/>
            <p:nvPr/>
          </p:nvSpPr>
          <p:spPr>
            <a:xfrm>
              <a:off x="424908" y="1442137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9" name="object 64">
              <a:extLst>
                <a:ext uri="{FF2B5EF4-FFF2-40B4-BE49-F238E27FC236}">
                  <a16:creationId xmlns:a16="http://schemas.microsoft.com/office/drawing/2014/main" xmlns="" id="{D3DCA3DA-A3AA-4CD1-857F-1CA8C7EF66F0}"/>
                </a:ext>
              </a:extLst>
            </p:cNvPr>
            <p:cNvSpPr/>
            <p:nvPr/>
          </p:nvSpPr>
          <p:spPr>
            <a:xfrm>
              <a:off x="462226" y="1442137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1" name="object 65">
              <a:extLst>
                <a:ext uri="{FF2B5EF4-FFF2-40B4-BE49-F238E27FC236}">
                  <a16:creationId xmlns:a16="http://schemas.microsoft.com/office/drawing/2014/main" xmlns="" id="{2139531A-5FF0-4997-B8E8-84C733F11ED1}"/>
                </a:ext>
              </a:extLst>
            </p:cNvPr>
            <p:cNvSpPr/>
            <p:nvPr/>
          </p:nvSpPr>
          <p:spPr>
            <a:xfrm>
              <a:off x="424908" y="1404895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2" name="object 66">
              <a:extLst>
                <a:ext uri="{FF2B5EF4-FFF2-40B4-BE49-F238E27FC236}">
                  <a16:creationId xmlns:a16="http://schemas.microsoft.com/office/drawing/2014/main" xmlns="" id="{079493A4-1454-4943-B45F-8F67205D51E5}"/>
                </a:ext>
              </a:extLst>
            </p:cNvPr>
            <p:cNvSpPr/>
            <p:nvPr/>
          </p:nvSpPr>
          <p:spPr>
            <a:xfrm>
              <a:off x="462226" y="1404895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74" name="object 67">
            <a:extLst>
              <a:ext uri="{FF2B5EF4-FFF2-40B4-BE49-F238E27FC236}">
                <a16:creationId xmlns:a16="http://schemas.microsoft.com/office/drawing/2014/main" xmlns="" id="{873A2176-2E40-4982-8AE2-818B29E9474E}"/>
              </a:ext>
            </a:extLst>
          </p:cNvPr>
          <p:cNvSpPr txBox="1"/>
          <p:nvPr/>
        </p:nvSpPr>
        <p:spPr>
          <a:xfrm>
            <a:off x="374916" y="1307281"/>
            <a:ext cx="2225410" cy="233337"/>
          </a:xfrm>
          <a:prstGeom prst="rect">
            <a:avLst/>
          </a:prstGeom>
        </p:spPr>
        <p:txBody>
          <a:bodyPr vert="horz" wrap="square" lIns="0" tIns="48200" rIns="0" bIns="0" rtlCol="0">
            <a:spAutoFit/>
          </a:bodyPr>
          <a:lstStyle/>
          <a:p>
            <a:pPr marL="315851">
              <a:spcBef>
                <a:spcPts val="380"/>
              </a:spcBef>
            </a:pPr>
            <a:r>
              <a:rPr sz="1200" b="1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NÚMEROS</a:t>
            </a:r>
            <a:r>
              <a:rPr lang="pt-BR" sz="1200" b="1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</a:t>
            </a:r>
            <a:endParaRPr sz="1200" b="1" dirty="0">
              <a:highlight>
                <a:srgbClr val="FFFF00"/>
              </a:highligh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66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extBox 133"/>
          <p:cNvSpPr txBox="1"/>
          <p:nvPr/>
        </p:nvSpPr>
        <p:spPr>
          <a:xfrm>
            <a:off x="287338" y="1311275"/>
            <a:ext cx="33480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685">
              <a:lnSpc>
                <a:spcPct val="150000"/>
              </a:lnSpc>
              <a:spcBef>
                <a:spcPts val="1558"/>
              </a:spcBef>
            </a:pPr>
            <a:r>
              <a:rPr lang="en-US" sz="1200" spc="1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</a:t>
            </a:r>
            <a:r>
              <a:rPr lang="en-US" sz="120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retorno operacional </a:t>
            </a:r>
            <a:r>
              <a:rPr lang="en-US" sz="1200" spc="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</a:t>
            </a:r>
            <a:r>
              <a:rPr lang="en-US" sz="1200" spc="39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Usina</a:t>
            </a:r>
            <a:r>
              <a:rPr lang="en-US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Hidrelétrica</a:t>
            </a:r>
            <a:r>
              <a:rPr lang="en-US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Risoleta</a:t>
            </a:r>
            <a:r>
              <a:rPr lang="en-US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Neves </a:t>
            </a:r>
            <a:r>
              <a:rPr lang="en-US" sz="120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depende</a:t>
            </a:r>
            <a:r>
              <a:rPr lang="en-US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pc="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 </a:t>
            </a:r>
            <a:r>
              <a:rPr lang="en-US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retirada </a:t>
            </a:r>
            <a:r>
              <a:rPr lang="en-US" sz="1200" spc="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 </a:t>
            </a:r>
            <a:r>
              <a:rPr lang="en-US" sz="1200" spc="1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lama </a:t>
            </a:r>
            <a:r>
              <a:rPr lang="en-US" sz="1200" spc="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 um </a:t>
            </a:r>
            <a:r>
              <a:rPr lang="en-US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trecho </a:t>
            </a:r>
            <a:r>
              <a:rPr lang="en-US"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crítico</a:t>
            </a:r>
            <a:r>
              <a:rPr lang="en-US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</a:t>
            </a:r>
            <a:r>
              <a:rPr lang="en-US" sz="1200" spc="1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400 </a:t>
            </a:r>
            <a:r>
              <a:rPr lang="en-US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metros, </a:t>
            </a:r>
            <a:r>
              <a:rPr lang="en-US" sz="120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</a:t>
            </a:r>
            <a:r>
              <a:rPr lang="en-US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partir </a:t>
            </a:r>
            <a:r>
              <a:rPr lang="en-US" sz="1200" spc="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 </a:t>
            </a:r>
            <a:r>
              <a:rPr lang="en-US"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barragem</a:t>
            </a:r>
            <a:r>
              <a:rPr lang="en-US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pc="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</a:t>
            </a:r>
            <a:r>
              <a:rPr lang="en-US" sz="1200" spc="424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usina</a:t>
            </a:r>
            <a:r>
              <a:rPr lang="en-US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Espaço Reservado para Texto 6">
            <a:extLst>
              <a:ext uri="{FF2B5EF4-FFF2-40B4-BE49-F238E27FC236}">
                <a16:creationId xmlns:a16="http://schemas.microsoft.com/office/drawing/2014/main" xmlns="" id="{F1C9F7B5-B550-4576-9200-1A9EB5EBC5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sz="2800" dirty="0">
                <a:solidFill>
                  <a:schemeClr val="tx1"/>
                </a:solidFill>
              </a:rPr>
              <a:t>CANDONGA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C9847173-9198-4DD6-BFD7-8C86905338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0399" y="0"/>
            <a:ext cx="49110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23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/>
          <p:cNvSpPr>
            <a:spLocks noGrp="1"/>
          </p:cNvSpPr>
          <p:nvPr>
            <p:ph type="body" sz="quarter" idx="11"/>
          </p:nvPr>
        </p:nvSpPr>
        <p:spPr>
          <a:xfrm>
            <a:off x="297917" y="1302541"/>
            <a:ext cx="6202896" cy="336748"/>
          </a:xfrm>
        </p:spPr>
        <p:txBody>
          <a:bodyPr/>
          <a:lstStyle/>
          <a:p>
            <a:r>
              <a:rPr lang="pt-BR" dirty="0" smtClean="0"/>
              <a:t>Avanço </a:t>
            </a:r>
            <a:r>
              <a:rPr lang="pt-BR" dirty="0"/>
              <a:t>em Candonga</a:t>
            </a:r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2"/>
          </p:nvPr>
        </p:nvSpPr>
        <p:spPr>
          <a:xfrm>
            <a:off x="291868" y="1735534"/>
            <a:ext cx="5056967" cy="2291979"/>
          </a:xfrm>
        </p:spPr>
        <p:txBody>
          <a:bodyPr/>
          <a:lstStyle/>
          <a:p>
            <a:r>
              <a:rPr lang="pt-BR" dirty="0"/>
              <a:t>Proposta de plano de trabalho para conclusão da fase 1, que incluiu a dragagem do material e retorno operacional da Usina Hidrelétrica foi entregue à Câmara Técnica de Rejeitos, em julho</a:t>
            </a:r>
          </a:p>
          <a:p>
            <a:endParaRPr lang="pt-BR" dirty="0"/>
          </a:p>
          <a:p>
            <a:r>
              <a:rPr lang="pt-BR" b="1" dirty="0">
                <a:solidFill>
                  <a:schemeClr val="accent3"/>
                </a:solidFill>
              </a:rPr>
              <a:t>76.349 m</a:t>
            </a:r>
            <a:r>
              <a:rPr lang="pt-BR" b="1" baseline="30000" dirty="0">
                <a:solidFill>
                  <a:schemeClr val="accent3"/>
                </a:solidFill>
              </a:rPr>
              <a:t>3</a:t>
            </a:r>
            <a:r>
              <a:rPr lang="pt-BR" b="1" dirty="0">
                <a:solidFill>
                  <a:schemeClr val="accent3"/>
                </a:solidFill>
              </a:rPr>
              <a:t> </a:t>
            </a:r>
            <a:r>
              <a:rPr lang="pt-BR" dirty="0"/>
              <a:t>dos sedimentos dragados entre a UHE </a:t>
            </a:r>
            <a:r>
              <a:rPr lang="pt-BR" dirty="0" err="1"/>
              <a:t>Risoleta</a:t>
            </a:r>
            <a:r>
              <a:rPr lang="pt-BR" dirty="0"/>
              <a:t> Neves e o Barramento, em agosto</a:t>
            </a:r>
          </a:p>
          <a:p>
            <a:pPr marL="0" indent="0">
              <a:buNone/>
            </a:pP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 smtClean="0"/>
              <a:t>CANDONGA</a:t>
            </a:r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051465" y="1325316"/>
            <a:ext cx="2795331" cy="279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5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/>
          <p:cNvSpPr>
            <a:spLocks noGrp="1"/>
          </p:cNvSpPr>
          <p:nvPr>
            <p:ph type="body" sz="quarter" idx="11"/>
          </p:nvPr>
        </p:nvSpPr>
        <p:spPr>
          <a:xfrm>
            <a:off x="297917" y="1302541"/>
            <a:ext cx="6202896" cy="336748"/>
          </a:xfrm>
        </p:spPr>
        <p:txBody>
          <a:bodyPr/>
          <a:lstStyle/>
          <a:p>
            <a:r>
              <a:rPr lang="pt-BR" dirty="0" smtClean="0"/>
              <a:t>Avanço </a:t>
            </a:r>
            <a:r>
              <a:rPr lang="pt-BR" dirty="0"/>
              <a:t>em Candonga</a:t>
            </a:r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2"/>
          </p:nvPr>
        </p:nvSpPr>
        <p:spPr>
          <a:xfrm>
            <a:off x="291869" y="1735534"/>
            <a:ext cx="3740382" cy="2291979"/>
          </a:xfrm>
        </p:spPr>
        <p:txBody>
          <a:bodyPr/>
          <a:lstStyle/>
          <a:p>
            <a:r>
              <a:rPr lang="pt-BR" dirty="0"/>
              <a:t>A Prefeitura do Município de Rio Doce autorizou o início dos serviços de remoção do campo de futebol para posterior implantação de outro campo em novo local. O espaço será aproveitado para deposição de rejeito da usina. </a:t>
            </a:r>
          </a:p>
          <a:p>
            <a:pPr marL="0" indent="0">
              <a:buNone/>
            </a:pP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 smtClean="0"/>
              <a:t>CANDONGA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9" b="943"/>
          <a:stretch/>
        </p:blipFill>
        <p:spPr>
          <a:xfrm flipH="1">
            <a:off x="3398371" y="1311275"/>
            <a:ext cx="5324775" cy="284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37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Espaço Reservado para Texto 71">
            <a:extLst>
              <a:ext uri="{FF2B5EF4-FFF2-40B4-BE49-F238E27FC236}">
                <a16:creationId xmlns:a16="http://schemas.microsoft.com/office/drawing/2014/main" xmlns="" id="{2C085BC9-4DA2-4E12-B38C-70827DFDE6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>
                <a:solidFill>
                  <a:schemeClr val="tx1"/>
                </a:solidFill>
              </a:rPr>
              <a:t>CANDONGA</a:t>
            </a:r>
          </a:p>
        </p:txBody>
      </p:sp>
      <p:sp>
        <p:nvSpPr>
          <p:cNvPr id="74" name="object 74"/>
          <p:cNvSpPr txBox="1"/>
          <p:nvPr/>
        </p:nvSpPr>
        <p:spPr>
          <a:xfrm>
            <a:off x="431151" y="1609388"/>
            <a:ext cx="3136802" cy="1087461"/>
          </a:xfrm>
          <a:prstGeom prst="rect">
            <a:avLst/>
          </a:prstGeom>
        </p:spPr>
        <p:txBody>
          <a:bodyPr vert="horz" wrap="square" lIns="0" tIns="12684" rIns="0" bIns="0" rtlCol="0">
            <a:spAutoFit/>
          </a:bodyPr>
          <a:lstStyle/>
          <a:p>
            <a:pPr marL="12685">
              <a:lnSpc>
                <a:spcPts val="4594"/>
              </a:lnSpc>
              <a:spcBef>
                <a:spcPts val="100"/>
              </a:spcBef>
              <a:tabLst>
                <a:tab pos="1609062" algn="l"/>
              </a:tabLst>
            </a:pPr>
            <a:r>
              <a:rPr sz="2400" b="1" spc="-5" dirty="0">
                <a:solidFill>
                  <a:srgbClr val="F15A2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10,5</a:t>
            </a:r>
            <a:r>
              <a:rPr sz="2400" b="1" spc="-100" dirty="0">
                <a:solidFill>
                  <a:srgbClr val="F15A2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2400" b="1" spc="-5" dirty="0">
                <a:solidFill>
                  <a:srgbClr val="F15A2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</a:t>
            </a:r>
            <a:endParaRPr sz="24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>
              <a:lnSpc>
                <a:spcPct val="150000"/>
              </a:lnSpc>
              <a:tabLst>
                <a:tab pos="1609062" algn="l"/>
              </a:tabLst>
            </a:pPr>
            <a:r>
              <a:rPr sz="1050" spc="-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m</a:t>
            </a:r>
            <a:r>
              <a:rPr sz="1000" spc="-7" baseline="33333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 </a:t>
            </a:r>
            <a:r>
              <a:rPr sz="1050" spc="-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</a:t>
            </a:r>
            <a:r>
              <a:rPr sz="1050" spc="-1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050" spc="-10" dirty="0" smtClean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rejeito</a:t>
            </a:r>
            <a:r>
              <a:rPr lang="pt-BR" sz="1050" spc="-10" dirty="0" smtClean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050" spc="-5" dirty="0" smtClean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</a:t>
            </a:r>
            <a:r>
              <a:rPr sz="1050" spc="-60" dirty="0" smtClean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05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depositaram</a:t>
            </a:r>
            <a:r>
              <a:rPr sz="1050" spc="-6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050" spc="-6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1050" spc="-6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sz="105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reservatório</a:t>
            </a:r>
            <a:r>
              <a:rPr sz="1050" spc="-6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050" spc="-5" dirty="0" smtClean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</a:t>
            </a:r>
            <a:r>
              <a:rPr sz="1050" spc="-60" dirty="0" smtClean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05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Candonga</a:t>
            </a:r>
            <a:endParaRPr sz="105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7" name="object 74"/>
          <p:cNvSpPr txBox="1"/>
          <p:nvPr/>
        </p:nvSpPr>
        <p:spPr>
          <a:xfrm>
            <a:off x="375176" y="2770317"/>
            <a:ext cx="2672824" cy="1087461"/>
          </a:xfrm>
          <a:prstGeom prst="rect">
            <a:avLst/>
          </a:prstGeom>
        </p:spPr>
        <p:txBody>
          <a:bodyPr vert="horz" wrap="square" lIns="0" tIns="12684" rIns="0" bIns="0" rtlCol="0">
            <a:spAutoFit/>
          </a:bodyPr>
          <a:lstStyle/>
          <a:p>
            <a:pPr marL="12685">
              <a:lnSpc>
                <a:spcPts val="4594"/>
              </a:lnSpc>
              <a:spcBef>
                <a:spcPts val="100"/>
              </a:spcBef>
              <a:tabLst>
                <a:tab pos="1609062" algn="l"/>
              </a:tabLst>
            </a:pPr>
            <a:r>
              <a:rPr lang="en-US" sz="2400" b="1" spc="-5" dirty="0">
                <a:solidFill>
                  <a:srgbClr val="F15A2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502</a:t>
            </a:r>
            <a:endParaRPr sz="24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>
              <a:lnSpc>
                <a:spcPct val="150000"/>
              </a:lnSpc>
              <a:tabLst>
                <a:tab pos="1609062" algn="l"/>
              </a:tabLst>
            </a:pPr>
            <a:r>
              <a:rPr lang="en-US" sz="1050" spc="-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Colaboradores</a:t>
            </a:r>
            <a:r>
              <a:rPr lang="en-US" sz="1050" spc="-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050" spc="-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estão</a:t>
            </a:r>
            <a:r>
              <a:rPr lang="en-US" sz="1050" spc="-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envolvidos</a:t>
            </a:r>
            <a:r>
              <a:rPr lang="en-US" sz="105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05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diretamente</a:t>
            </a:r>
            <a:r>
              <a:rPr lang="en-US" sz="105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05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</a:t>
            </a:r>
            <a:r>
              <a:rPr lang="en-US" sz="105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operação</a:t>
            </a:r>
            <a:endParaRPr lang="en-US" sz="105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9" name="object 4">
            <a:extLst>
              <a:ext uri="{FF2B5EF4-FFF2-40B4-BE49-F238E27FC236}">
                <a16:creationId xmlns:a16="http://schemas.microsoft.com/office/drawing/2014/main" xmlns="" id="{5EF13D48-B482-4352-B17C-5821CAD27A45}"/>
              </a:ext>
            </a:extLst>
          </p:cNvPr>
          <p:cNvSpPr/>
          <p:nvPr/>
        </p:nvSpPr>
        <p:spPr>
          <a:xfrm>
            <a:off x="3181584" y="1624560"/>
            <a:ext cx="2048739" cy="88458"/>
          </a:xfrm>
          <a:custGeom>
            <a:avLst/>
            <a:gdLst/>
            <a:ahLst/>
            <a:cxnLst/>
            <a:rect l="l" t="t" r="r" b="b"/>
            <a:pathLst>
              <a:path w="3486150">
                <a:moveTo>
                  <a:pt x="0" y="0"/>
                </a:moveTo>
                <a:lnTo>
                  <a:pt x="3486150" y="0"/>
                </a:lnTo>
              </a:path>
            </a:pathLst>
          </a:custGeom>
          <a:ln w="16510">
            <a:solidFill>
              <a:srgbClr val="CCC2C0"/>
            </a:solidFill>
          </a:ln>
        </p:spPr>
        <p:txBody>
          <a:bodyPr wrap="square" lIns="0" tIns="0" rIns="0" bIns="0" rtlCol="0"/>
          <a:lstStyle/>
          <a:p>
            <a:endParaRPr sz="1200">
              <a:solidFill>
                <a:prstClr val="black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80" name="object 50">
            <a:extLst>
              <a:ext uri="{FF2B5EF4-FFF2-40B4-BE49-F238E27FC236}">
                <a16:creationId xmlns:a16="http://schemas.microsoft.com/office/drawing/2014/main" xmlns="" id="{CD847AD0-5FFE-4E36-AA36-6321F5706F97}"/>
              </a:ext>
            </a:extLst>
          </p:cNvPr>
          <p:cNvSpPr/>
          <p:nvPr/>
        </p:nvSpPr>
        <p:spPr>
          <a:xfrm>
            <a:off x="3181585" y="1387256"/>
            <a:ext cx="174410" cy="168068"/>
          </a:xfrm>
          <a:custGeom>
            <a:avLst/>
            <a:gdLst/>
            <a:ahLst/>
            <a:cxnLst/>
            <a:rect l="l" t="t" r="r" b="b"/>
            <a:pathLst>
              <a:path w="174625" h="168275">
                <a:moveTo>
                  <a:pt x="166217" y="0"/>
                </a:moveTo>
                <a:lnTo>
                  <a:pt x="7823" y="0"/>
                </a:lnTo>
                <a:lnTo>
                  <a:pt x="88" y="7543"/>
                </a:lnTo>
                <a:lnTo>
                  <a:pt x="0" y="167792"/>
                </a:lnTo>
                <a:lnTo>
                  <a:pt x="34810" y="134226"/>
                </a:lnTo>
                <a:lnTo>
                  <a:pt x="166217" y="134226"/>
                </a:lnTo>
                <a:lnTo>
                  <a:pt x="174053" y="126669"/>
                </a:lnTo>
                <a:lnTo>
                  <a:pt x="174053" y="101828"/>
                </a:lnTo>
                <a:lnTo>
                  <a:pt x="40182" y="101828"/>
                </a:lnTo>
                <a:lnTo>
                  <a:pt x="40182" y="88290"/>
                </a:lnTo>
                <a:lnTo>
                  <a:pt x="174053" y="88290"/>
                </a:lnTo>
                <a:lnTo>
                  <a:pt x="174053" y="73634"/>
                </a:lnTo>
                <a:lnTo>
                  <a:pt x="40182" y="73634"/>
                </a:lnTo>
                <a:lnTo>
                  <a:pt x="40182" y="60096"/>
                </a:lnTo>
                <a:lnTo>
                  <a:pt x="174053" y="60096"/>
                </a:lnTo>
                <a:lnTo>
                  <a:pt x="174053" y="45453"/>
                </a:lnTo>
                <a:lnTo>
                  <a:pt x="40182" y="45453"/>
                </a:lnTo>
                <a:lnTo>
                  <a:pt x="40182" y="31915"/>
                </a:lnTo>
                <a:lnTo>
                  <a:pt x="174053" y="31915"/>
                </a:lnTo>
                <a:lnTo>
                  <a:pt x="174053" y="7543"/>
                </a:lnTo>
                <a:lnTo>
                  <a:pt x="166217" y="0"/>
                </a:lnTo>
                <a:close/>
              </a:path>
              <a:path w="174625" h="168275">
                <a:moveTo>
                  <a:pt x="174053" y="88290"/>
                </a:moveTo>
                <a:lnTo>
                  <a:pt x="145465" y="88290"/>
                </a:lnTo>
                <a:lnTo>
                  <a:pt x="145465" y="101828"/>
                </a:lnTo>
                <a:lnTo>
                  <a:pt x="174053" y="101828"/>
                </a:lnTo>
                <a:lnTo>
                  <a:pt x="174053" y="88290"/>
                </a:lnTo>
                <a:close/>
              </a:path>
              <a:path w="174625" h="168275">
                <a:moveTo>
                  <a:pt x="174053" y="60096"/>
                </a:moveTo>
                <a:lnTo>
                  <a:pt x="145465" y="60096"/>
                </a:lnTo>
                <a:lnTo>
                  <a:pt x="145465" y="73634"/>
                </a:lnTo>
                <a:lnTo>
                  <a:pt x="174053" y="73634"/>
                </a:lnTo>
                <a:lnTo>
                  <a:pt x="174053" y="60096"/>
                </a:lnTo>
                <a:close/>
              </a:path>
              <a:path w="174625" h="168275">
                <a:moveTo>
                  <a:pt x="174053" y="31915"/>
                </a:moveTo>
                <a:lnTo>
                  <a:pt x="145465" y="31915"/>
                </a:lnTo>
                <a:lnTo>
                  <a:pt x="145465" y="45453"/>
                </a:lnTo>
                <a:lnTo>
                  <a:pt x="174053" y="45453"/>
                </a:lnTo>
                <a:lnTo>
                  <a:pt x="174053" y="31915"/>
                </a:lnTo>
                <a:close/>
              </a:path>
            </a:pathLst>
          </a:custGeom>
          <a:solidFill>
            <a:srgbClr val="020302"/>
          </a:solidFill>
        </p:spPr>
        <p:txBody>
          <a:bodyPr wrap="square" lIns="0" tIns="0" rIns="0" bIns="0" rtlCol="0"/>
          <a:lstStyle/>
          <a:p>
            <a:endParaRPr sz="1798">
              <a:solidFill>
                <a:prstClr val="black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81" name="object 51">
            <a:extLst>
              <a:ext uri="{FF2B5EF4-FFF2-40B4-BE49-F238E27FC236}">
                <a16:creationId xmlns:a16="http://schemas.microsoft.com/office/drawing/2014/main" xmlns="" id="{CDEDC189-A76F-4BDF-B929-B74C26FD5968}"/>
              </a:ext>
            </a:extLst>
          </p:cNvPr>
          <p:cNvSpPr txBox="1"/>
          <p:nvPr/>
        </p:nvSpPr>
        <p:spPr>
          <a:xfrm>
            <a:off x="3168900" y="1343144"/>
            <a:ext cx="3239581" cy="197474"/>
          </a:xfrm>
          <a:prstGeom prst="rect">
            <a:avLst/>
          </a:prstGeom>
        </p:spPr>
        <p:txBody>
          <a:bodyPr vert="horz" wrap="square" lIns="0" tIns="12684" rIns="0" bIns="0" rtlCol="0">
            <a:spAutoFit/>
          </a:bodyPr>
          <a:lstStyle/>
          <a:p>
            <a:pPr marL="315851">
              <a:spcBef>
                <a:spcPts val="100"/>
              </a:spcBef>
            </a:pPr>
            <a:r>
              <a:rPr sz="1200" b="1" spc="25" dirty="0">
                <a:solidFill>
                  <a:srgbClr val="231F20"/>
                </a:solidFill>
                <a:latin typeface="Verdana" charset="0"/>
                <a:ea typeface="Verdana" charset="0"/>
                <a:cs typeface="Verdana" charset="0"/>
              </a:rPr>
              <a:t>META</a:t>
            </a:r>
            <a:endParaRPr sz="1200" b="1" dirty="0">
              <a:solidFill>
                <a:prstClr val="black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82" name="object 51">
            <a:extLst>
              <a:ext uri="{FF2B5EF4-FFF2-40B4-BE49-F238E27FC236}">
                <a16:creationId xmlns:a16="http://schemas.microsoft.com/office/drawing/2014/main" xmlns="" id="{BC88BFA2-2EA0-449C-B1D2-F2B66140EC78}"/>
              </a:ext>
            </a:extLst>
          </p:cNvPr>
          <p:cNvSpPr txBox="1"/>
          <p:nvPr/>
        </p:nvSpPr>
        <p:spPr>
          <a:xfrm>
            <a:off x="3168900" y="1757347"/>
            <a:ext cx="2131225" cy="1778676"/>
          </a:xfrm>
          <a:prstGeom prst="rect">
            <a:avLst/>
          </a:prstGeom>
        </p:spPr>
        <p:txBody>
          <a:bodyPr vert="horz" wrap="square" lIns="0" tIns="12684" rIns="0" bIns="0" rtlCol="0">
            <a:spAutoFit/>
          </a:bodyPr>
          <a:lstStyle/>
          <a:p>
            <a:pPr marL="12685">
              <a:lnSpc>
                <a:spcPct val="150000"/>
              </a:lnSpc>
            </a:pPr>
            <a:r>
              <a:rPr sz="1050" spc="-10" dirty="0">
                <a:solidFill>
                  <a:srgbClr val="231F20"/>
                </a:solidFill>
                <a:latin typeface="Verdana" charset="0"/>
                <a:ea typeface="Verdana" charset="0"/>
                <a:cs typeface="Verdana" charset="0"/>
              </a:rPr>
              <a:t>Remoção </a:t>
            </a:r>
            <a:r>
              <a:rPr sz="1050" spc="-5" dirty="0">
                <a:solidFill>
                  <a:srgbClr val="231F20"/>
                </a:solidFill>
                <a:latin typeface="Verdana" charset="0"/>
                <a:ea typeface="Verdana" charset="0"/>
                <a:cs typeface="Verdana" charset="0"/>
              </a:rPr>
              <a:t>de </a:t>
            </a:r>
            <a:r>
              <a:rPr sz="1050" spc="-10" dirty="0">
                <a:solidFill>
                  <a:srgbClr val="231F20"/>
                </a:solidFill>
                <a:latin typeface="Verdana" charset="0"/>
                <a:ea typeface="Verdana" charset="0"/>
                <a:cs typeface="Verdana" charset="0"/>
              </a:rPr>
              <a:t>cerca</a:t>
            </a:r>
            <a:r>
              <a:rPr sz="1050" spc="-110" dirty="0">
                <a:solidFill>
                  <a:srgbClr val="231F2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sz="1050" spc="-10" dirty="0">
                <a:solidFill>
                  <a:srgbClr val="231F20"/>
                </a:solidFill>
                <a:latin typeface="Verdana" charset="0"/>
                <a:ea typeface="Verdana" charset="0"/>
                <a:cs typeface="Verdana" charset="0"/>
              </a:rPr>
              <a:t>de</a:t>
            </a:r>
            <a:endParaRPr sz="1050" dirty="0">
              <a:solidFill>
                <a:prstClr val="black"/>
              </a:solidFill>
              <a:latin typeface="Verdana" charset="0"/>
              <a:ea typeface="Verdana" charset="0"/>
              <a:cs typeface="Verdana" charset="0"/>
            </a:endParaRPr>
          </a:p>
          <a:p>
            <a:pPr marL="12685">
              <a:lnSpc>
                <a:spcPct val="150000"/>
              </a:lnSpc>
            </a:pPr>
            <a:r>
              <a:rPr sz="2400" b="1" spc="-5" dirty="0">
                <a:solidFill>
                  <a:srgbClr val="F15A22"/>
                </a:solidFill>
                <a:latin typeface="Verdana" charset="0"/>
                <a:ea typeface="Verdana" charset="0"/>
                <a:cs typeface="Verdana" charset="0"/>
              </a:rPr>
              <a:t>1,14 </a:t>
            </a:r>
            <a:r>
              <a:rPr b="1" spc="-5" dirty="0">
                <a:solidFill>
                  <a:srgbClr val="F15A22"/>
                </a:solidFill>
                <a:latin typeface="Verdana" charset="0"/>
                <a:ea typeface="Verdana" charset="0"/>
                <a:cs typeface="Verdana" charset="0"/>
              </a:rPr>
              <a:t>mi </a:t>
            </a:r>
            <a:r>
              <a:rPr b="1" dirty="0">
                <a:solidFill>
                  <a:srgbClr val="F15A22"/>
                </a:solidFill>
                <a:latin typeface="Verdana" charset="0"/>
                <a:ea typeface="Verdana" charset="0"/>
                <a:cs typeface="Verdana" charset="0"/>
              </a:rPr>
              <a:t>de</a:t>
            </a:r>
            <a:r>
              <a:rPr b="1" spc="-90" dirty="0">
                <a:solidFill>
                  <a:srgbClr val="F15A22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b="1" spc="-5" dirty="0">
                <a:solidFill>
                  <a:srgbClr val="F15A22"/>
                </a:solidFill>
                <a:latin typeface="Verdana" charset="0"/>
                <a:ea typeface="Verdana" charset="0"/>
                <a:cs typeface="Verdana" charset="0"/>
              </a:rPr>
              <a:t>m³</a:t>
            </a:r>
            <a:endParaRPr dirty="0">
              <a:solidFill>
                <a:prstClr val="black"/>
              </a:solidFill>
              <a:latin typeface="Verdana" charset="0"/>
              <a:ea typeface="Verdana" charset="0"/>
              <a:cs typeface="Verdana" charset="0"/>
            </a:endParaRPr>
          </a:p>
          <a:p>
            <a:pPr marL="12685">
              <a:lnSpc>
                <a:spcPct val="150000"/>
              </a:lnSpc>
            </a:pPr>
            <a:r>
              <a:rPr sz="1050" spc="-5" dirty="0">
                <a:solidFill>
                  <a:srgbClr val="231F20"/>
                </a:solidFill>
                <a:latin typeface="Verdana" charset="0"/>
                <a:ea typeface="Verdana" charset="0"/>
                <a:cs typeface="Verdana" charset="0"/>
              </a:rPr>
              <a:t>de </a:t>
            </a:r>
            <a:r>
              <a:rPr sz="1050" spc="-10" dirty="0">
                <a:solidFill>
                  <a:srgbClr val="231F20"/>
                </a:solidFill>
                <a:latin typeface="Verdana" charset="0"/>
                <a:ea typeface="Verdana" charset="0"/>
                <a:cs typeface="Verdana" charset="0"/>
              </a:rPr>
              <a:t>rejeito para liberação </a:t>
            </a:r>
            <a:r>
              <a:rPr sz="1050" spc="-5" dirty="0">
                <a:solidFill>
                  <a:srgbClr val="231F20"/>
                </a:solidFill>
                <a:latin typeface="Verdana" charset="0"/>
                <a:ea typeface="Verdana" charset="0"/>
                <a:cs typeface="Verdana" charset="0"/>
              </a:rPr>
              <a:t>do</a:t>
            </a:r>
            <a:r>
              <a:rPr sz="1050" spc="-110" dirty="0">
                <a:solidFill>
                  <a:srgbClr val="231F2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sz="1050" spc="-10" dirty="0" smtClean="0">
                <a:solidFill>
                  <a:srgbClr val="231F20"/>
                </a:solidFill>
                <a:latin typeface="Verdana" charset="0"/>
                <a:ea typeface="Verdana" charset="0"/>
                <a:cs typeface="Verdana" charset="0"/>
              </a:rPr>
              <a:t>perímetro</a:t>
            </a:r>
            <a:r>
              <a:rPr lang="pt-BR" sz="1050" spc="-10" dirty="0" smtClean="0">
                <a:solidFill>
                  <a:srgbClr val="231F2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sz="1050" spc="-10" dirty="0" smtClean="0">
                <a:solidFill>
                  <a:srgbClr val="231F20"/>
                </a:solidFill>
                <a:latin typeface="Verdana" charset="0"/>
                <a:ea typeface="Verdana" charset="0"/>
                <a:cs typeface="Verdana" charset="0"/>
              </a:rPr>
              <a:t>mínimo </a:t>
            </a:r>
            <a:r>
              <a:rPr sz="1050" spc="-5" dirty="0">
                <a:solidFill>
                  <a:srgbClr val="231F20"/>
                </a:solidFill>
                <a:latin typeface="Verdana" charset="0"/>
                <a:ea typeface="Verdana" charset="0"/>
                <a:cs typeface="Verdana" charset="0"/>
              </a:rPr>
              <a:t>do </a:t>
            </a:r>
            <a:r>
              <a:rPr sz="1050" spc="-10" dirty="0">
                <a:solidFill>
                  <a:srgbClr val="231F20"/>
                </a:solidFill>
                <a:latin typeface="Verdana" charset="0"/>
                <a:ea typeface="Verdana" charset="0"/>
                <a:cs typeface="Verdana" charset="0"/>
              </a:rPr>
              <a:t>reservatório para </a:t>
            </a:r>
            <a:r>
              <a:rPr sz="1050" dirty="0">
                <a:solidFill>
                  <a:srgbClr val="231F20"/>
                </a:solidFill>
                <a:latin typeface="Verdana" charset="0"/>
                <a:ea typeface="Verdana" charset="0"/>
                <a:cs typeface="Verdana" charset="0"/>
              </a:rPr>
              <a:t>o</a:t>
            </a:r>
            <a:r>
              <a:rPr sz="1050" spc="-105" dirty="0">
                <a:solidFill>
                  <a:srgbClr val="231F2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sz="1050" spc="-10" dirty="0">
                <a:solidFill>
                  <a:srgbClr val="231F20"/>
                </a:solidFill>
                <a:latin typeface="Verdana" charset="0"/>
                <a:ea typeface="Verdana" charset="0"/>
                <a:cs typeface="Verdana" charset="0"/>
              </a:rPr>
              <a:t>retorno</a:t>
            </a:r>
            <a:r>
              <a:rPr lang="pt-BR" sz="1050" spc="-10" dirty="0">
                <a:solidFill>
                  <a:srgbClr val="231F2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sz="1050" spc="-10" dirty="0" err="1">
                <a:solidFill>
                  <a:srgbClr val="231F20"/>
                </a:solidFill>
                <a:latin typeface="Verdana" charset="0"/>
                <a:ea typeface="Verdana" charset="0"/>
                <a:cs typeface="Verdana" charset="0"/>
              </a:rPr>
              <a:t>operacional</a:t>
            </a:r>
            <a:r>
              <a:rPr sz="1050" spc="-10" dirty="0">
                <a:solidFill>
                  <a:srgbClr val="231F20"/>
                </a:solidFill>
                <a:latin typeface="Verdana" charset="0"/>
                <a:ea typeface="Verdana" charset="0"/>
                <a:cs typeface="Verdana" charset="0"/>
              </a:rPr>
              <a:t> até junho </a:t>
            </a:r>
            <a:r>
              <a:rPr sz="1050" spc="-5" dirty="0">
                <a:solidFill>
                  <a:srgbClr val="231F20"/>
                </a:solidFill>
                <a:latin typeface="Verdana" charset="0"/>
                <a:ea typeface="Verdana" charset="0"/>
                <a:cs typeface="Verdana" charset="0"/>
              </a:rPr>
              <a:t>de</a:t>
            </a:r>
            <a:r>
              <a:rPr sz="1050" spc="-100" dirty="0">
                <a:solidFill>
                  <a:srgbClr val="231F2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sz="1050" spc="-10" dirty="0">
                <a:solidFill>
                  <a:srgbClr val="231F20"/>
                </a:solidFill>
                <a:latin typeface="Verdana" charset="0"/>
                <a:ea typeface="Verdana" charset="0"/>
                <a:cs typeface="Verdana" charset="0"/>
              </a:rPr>
              <a:t>2018</a:t>
            </a:r>
            <a:endParaRPr sz="1050" dirty="0">
              <a:solidFill>
                <a:prstClr val="black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83" name="object 2">
            <a:extLst>
              <a:ext uri="{FF2B5EF4-FFF2-40B4-BE49-F238E27FC236}">
                <a16:creationId xmlns:a16="http://schemas.microsoft.com/office/drawing/2014/main" xmlns="" id="{7E709E0F-6E5E-40DB-BDE3-70216E77153D}"/>
              </a:ext>
            </a:extLst>
          </p:cNvPr>
          <p:cNvSpPr/>
          <p:nvPr/>
        </p:nvSpPr>
        <p:spPr>
          <a:xfrm>
            <a:off x="5894069" y="1328941"/>
            <a:ext cx="189631" cy="189631"/>
          </a:xfrm>
          <a:custGeom>
            <a:avLst/>
            <a:gdLst/>
            <a:ahLst/>
            <a:cxnLst/>
            <a:rect l="l" t="t" r="r" b="b"/>
            <a:pathLst>
              <a:path w="189864" h="189865">
                <a:moveTo>
                  <a:pt x="94869" y="0"/>
                </a:moveTo>
                <a:lnTo>
                  <a:pt x="57955" y="7458"/>
                </a:lnTo>
                <a:lnTo>
                  <a:pt x="27798" y="27793"/>
                </a:lnTo>
                <a:lnTo>
                  <a:pt x="7459" y="57950"/>
                </a:lnTo>
                <a:lnTo>
                  <a:pt x="0" y="94869"/>
                </a:lnTo>
                <a:lnTo>
                  <a:pt x="7459" y="131782"/>
                </a:lnTo>
                <a:lnTo>
                  <a:pt x="27798" y="161939"/>
                </a:lnTo>
                <a:lnTo>
                  <a:pt x="57955" y="182278"/>
                </a:lnTo>
                <a:lnTo>
                  <a:pt x="94869" y="189738"/>
                </a:lnTo>
                <a:lnTo>
                  <a:pt x="131782" y="182278"/>
                </a:lnTo>
                <a:lnTo>
                  <a:pt x="161939" y="161939"/>
                </a:lnTo>
                <a:lnTo>
                  <a:pt x="175182" y="142303"/>
                </a:lnTo>
                <a:lnTo>
                  <a:pt x="75895" y="142303"/>
                </a:lnTo>
                <a:lnTo>
                  <a:pt x="28460" y="94869"/>
                </a:lnTo>
                <a:lnTo>
                  <a:pt x="41833" y="81495"/>
                </a:lnTo>
                <a:lnTo>
                  <a:pt x="109855" y="81495"/>
                </a:lnTo>
                <a:lnTo>
                  <a:pt x="147904" y="43446"/>
                </a:lnTo>
                <a:lnTo>
                  <a:pt x="172496" y="43446"/>
                </a:lnTo>
                <a:lnTo>
                  <a:pt x="161939" y="27793"/>
                </a:lnTo>
                <a:lnTo>
                  <a:pt x="131782" y="7458"/>
                </a:lnTo>
                <a:lnTo>
                  <a:pt x="94869" y="0"/>
                </a:lnTo>
                <a:close/>
              </a:path>
              <a:path w="189864" h="189865">
                <a:moveTo>
                  <a:pt x="172496" y="43446"/>
                </a:moveTo>
                <a:lnTo>
                  <a:pt x="147904" y="43446"/>
                </a:lnTo>
                <a:lnTo>
                  <a:pt x="161277" y="56921"/>
                </a:lnTo>
                <a:lnTo>
                  <a:pt x="75895" y="142303"/>
                </a:lnTo>
                <a:lnTo>
                  <a:pt x="175182" y="142303"/>
                </a:lnTo>
                <a:lnTo>
                  <a:pt x="182278" y="131782"/>
                </a:lnTo>
                <a:lnTo>
                  <a:pt x="189738" y="94869"/>
                </a:lnTo>
                <a:lnTo>
                  <a:pt x="182278" y="57950"/>
                </a:lnTo>
                <a:lnTo>
                  <a:pt x="172496" y="43446"/>
                </a:lnTo>
                <a:close/>
              </a:path>
              <a:path w="189864" h="189865">
                <a:moveTo>
                  <a:pt x="109855" y="81495"/>
                </a:moveTo>
                <a:lnTo>
                  <a:pt x="41833" y="81495"/>
                </a:lnTo>
                <a:lnTo>
                  <a:pt x="75895" y="115455"/>
                </a:lnTo>
                <a:lnTo>
                  <a:pt x="109855" y="8149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200">
              <a:solidFill>
                <a:prstClr val="black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84" name="object 5">
            <a:extLst>
              <a:ext uri="{FF2B5EF4-FFF2-40B4-BE49-F238E27FC236}">
                <a16:creationId xmlns:a16="http://schemas.microsoft.com/office/drawing/2014/main" xmlns="" id="{DD47E1ED-0E31-4712-94EA-B480C155447B}"/>
              </a:ext>
            </a:extLst>
          </p:cNvPr>
          <p:cNvSpPr/>
          <p:nvPr/>
        </p:nvSpPr>
        <p:spPr>
          <a:xfrm>
            <a:off x="5923128" y="1612512"/>
            <a:ext cx="2240947" cy="45719"/>
          </a:xfrm>
          <a:custGeom>
            <a:avLst/>
            <a:gdLst/>
            <a:ahLst/>
            <a:cxnLst/>
            <a:rect l="l" t="t" r="r" b="b"/>
            <a:pathLst>
              <a:path w="3575050">
                <a:moveTo>
                  <a:pt x="0" y="0"/>
                </a:moveTo>
                <a:lnTo>
                  <a:pt x="3575050" y="0"/>
                </a:lnTo>
              </a:path>
            </a:pathLst>
          </a:custGeom>
          <a:ln w="16510">
            <a:solidFill>
              <a:srgbClr val="CCC2C0"/>
            </a:solidFill>
          </a:ln>
        </p:spPr>
        <p:txBody>
          <a:bodyPr wrap="square" lIns="0" tIns="0" rIns="0" bIns="0" rtlCol="0"/>
          <a:lstStyle/>
          <a:p>
            <a:endParaRPr sz="1200">
              <a:solidFill>
                <a:prstClr val="black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94" name="object 52">
            <a:extLst>
              <a:ext uri="{FF2B5EF4-FFF2-40B4-BE49-F238E27FC236}">
                <a16:creationId xmlns:a16="http://schemas.microsoft.com/office/drawing/2014/main" xmlns="" id="{8D90073A-D4A9-4ACF-9FEC-695B241A7EC4}"/>
              </a:ext>
            </a:extLst>
          </p:cNvPr>
          <p:cNvSpPr txBox="1"/>
          <p:nvPr/>
        </p:nvSpPr>
        <p:spPr>
          <a:xfrm>
            <a:off x="5910444" y="1321098"/>
            <a:ext cx="2508328" cy="197474"/>
          </a:xfrm>
          <a:prstGeom prst="rect">
            <a:avLst/>
          </a:prstGeom>
        </p:spPr>
        <p:txBody>
          <a:bodyPr vert="horz" wrap="square" lIns="0" tIns="12684" rIns="0" bIns="0" rtlCol="0">
            <a:spAutoFit/>
          </a:bodyPr>
          <a:lstStyle/>
          <a:p>
            <a:pPr marL="315851">
              <a:spcBef>
                <a:spcPts val="100"/>
              </a:spcBef>
            </a:pPr>
            <a:r>
              <a:rPr sz="1200" b="1" spc="25" dirty="0">
                <a:solidFill>
                  <a:srgbClr val="231F20"/>
                </a:solidFill>
                <a:latin typeface="Verdana" charset="0"/>
                <a:ea typeface="Verdana" charset="0"/>
                <a:cs typeface="Verdana" charset="0"/>
              </a:rPr>
              <a:t>REALIZADO</a:t>
            </a:r>
            <a:endParaRPr sz="1200" b="1" dirty="0">
              <a:solidFill>
                <a:prstClr val="black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95" name="object 52">
            <a:extLst>
              <a:ext uri="{FF2B5EF4-FFF2-40B4-BE49-F238E27FC236}">
                <a16:creationId xmlns:a16="http://schemas.microsoft.com/office/drawing/2014/main" xmlns="" id="{C8703A17-D0A5-409D-85F5-D280982EDBE7}"/>
              </a:ext>
            </a:extLst>
          </p:cNvPr>
          <p:cNvSpPr txBox="1"/>
          <p:nvPr/>
        </p:nvSpPr>
        <p:spPr>
          <a:xfrm>
            <a:off x="5881384" y="1752171"/>
            <a:ext cx="2190810" cy="1536302"/>
          </a:xfrm>
          <a:prstGeom prst="rect">
            <a:avLst/>
          </a:prstGeom>
        </p:spPr>
        <p:txBody>
          <a:bodyPr vert="horz" wrap="square" lIns="0" tIns="12684" rIns="0" bIns="0" rtlCol="0">
            <a:spAutoFit/>
          </a:bodyPr>
          <a:lstStyle/>
          <a:p>
            <a:pPr marL="12685">
              <a:lnSpc>
                <a:spcPct val="150000"/>
              </a:lnSpc>
            </a:pPr>
            <a:r>
              <a:rPr lang="pt-BR" sz="1050" spc="-5" dirty="0" smtClean="0">
                <a:solidFill>
                  <a:srgbClr val="231F20"/>
                </a:solidFill>
                <a:latin typeface="Verdana" charset="0"/>
                <a:ea typeface="Verdana" charset="0"/>
                <a:cs typeface="Verdana" charset="0"/>
              </a:rPr>
              <a:t>Até julho </a:t>
            </a:r>
            <a:r>
              <a:rPr sz="1050" spc="-5" dirty="0" smtClean="0">
                <a:solidFill>
                  <a:srgbClr val="231F20"/>
                </a:solidFill>
                <a:latin typeface="Verdana" charset="0"/>
                <a:ea typeface="Verdana" charset="0"/>
                <a:cs typeface="Verdana" charset="0"/>
              </a:rPr>
              <a:t>de </a:t>
            </a:r>
            <a:r>
              <a:rPr sz="1050" spc="-10" dirty="0">
                <a:solidFill>
                  <a:srgbClr val="231F20"/>
                </a:solidFill>
                <a:latin typeface="Verdana" charset="0"/>
                <a:ea typeface="Verdana" charset="0"/>
                <a:cs typeface="Verdana" charset="0"/>
              </a:rPr>
              <a:t>2017, mais</a:t>
            </a:r>
            <a:r>
              <a:rPr sz="1050" spc="-114" dirty="0">
                <a:solidFill>
                  <a:srgbClr val="231F2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sz="1050" spc="-10" dirty="0">
                <a:solidFill>
                  <a:srgbClr val="231F20"/>
                </a:solidFill>
                <a:latin typeface="Verdana" charset="0"/>
                <a:ea typeface="Verdana" charset="0"/>
                <a:cs typeface="Verdana" charset="0"/>
              </a:rPr>
              <a:t>de</a:t>
            </a:r>
            <a:endParaRPr sz="1050" dirty="0">
              <a:solidFill>
                <a:prstClr val="black"/>
              </a:solidFill>
              <a:latin typeface="Verdana" charset="0"/>
              <a:ea typeface="Verdana" charset="0"/>
              <a:cs typeface="Verdana" charset="0"/>
            </a:endParaRPr>
          </a:p>
          <a:p>
            <a:pPr marL="12685">
              <a:lnSpc>
                <a:spcPct val="150000"/>
              </a:lnSpc>
            </a:pPr>
            <a:r>
              <a:rPr lang="pt-BR" sz="2400" b="1" spc="-5" dirty="0" smtClean="0">
                <a:solidFill>
                  <a:srgbClr val="F15A22"/>
                </a:solidFill>
                <a:latin typeface="Verdana" charset="0"/>
                <a:ea typeface="Verdana" charset="0"/>
                <a:cs typeface="Verdana" charset="0"/>
              </a:rPr>
              <a:t>830 </a:t>
            </a:r>
            <a:r>
              <a:rPr b="1" spc="-5" dirty="0" smtClean="0">
                <a:solidFill>
                  <a:srgbClr val="F15A22"/>
                </a:solidFill>
                <a:latin typeface="Verdana" charset="0"/>
                <a:ea typeface="Verdana" charset="0"/>
                <a:cs typeface="Verdana" charset="0"/>
              </a:rPr>
              <a:t>mil</a:t>
            </a:r>
            <a:r>
              <a:rPr b="1" spc="-95" dirty="0" smtClean="0">
                <a:solidFill>
                  <a:srgbClr val="F15A22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b="1" spc="-5" dirty="0">
                <a:solidFill>
                  <a:srgbClr val="F15A22"/>
                </a:solidFill>
                <a:latin typeface="Verdana" charset="0"/>
                <a:ea typeface="Verdana" charset="0"/>
                <a:cs typeface="Verdana" charset="0"/>
              </a:rPr>
              <a:t>m³</a:t>
            </a:r>
            <a:endParaRPr dirty="0">
              <a:solidFill>
                <a:prstClr val="black"/>
              </a:solidFill>
              <a:latin typeface="Verdana" charset="0"/>
              <a:ea typeface="Verdana" charset="0"/>
              <a:cs typeface="Verdana" charset="0"/>
            </a:endParaRPr>
          </a:p>
          <a:p>
            <a:pPr marL="12685">
              <a:lnSpc>
                <a:spcPct val="150000"/>
              </a:lnSpc>
            </a:pPr>
            <a:r>
              <a:rPr sz="1050" spc="-10" dirty="0">
                <a:solidFill>
                  <a:srgbClr val="231F20"/>
                </a:solidFill>
                <a:latin typeface="Verdana" charset="0"/>
                <a:ea typeface="Verdana" charset="0"/>
                <a:cs typeface="Verdana" charset="0"/>
              </a:rPr>
              <a:t>haviam sido retirados,</a:t>
            </a:r>
            <a:r>
              <a:rPr sz="1050" spc="-95" dirty="0">
                <a:solidFill>
                  <a:srgbClr val="231F2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sz="1050" spc="-10" dirty="0" smtClean="0">
                <a:solidFill>
                  <a:srgbClr val="231F20"/>
                </a:solidFill>
                <a:latin typeface="Verdana" charset="0"/>
                <a:ea typeface="Verdana" charset="0"/>
                <a:cs typeface="Verdana" charset="0"/>
              </a:rPr>
              <a:t>com</a:t>
            </a:r>
            <a:r>
              <a:rPr lang="pt-BR" sz="1050" spc="-10" dirty="0" smtClean="0">
                <a:solidFill>
                  <a:srgbClr val="231F2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sz="1050" spc="-5" dirty="0" smtClean="0">
                <a:solidFill>
                  <a:srgbClr val="231F20"/>
                </a:solidFill>
                <a:latin typeface="Verdana" charset="0"/>
                <a:ea typeface="Verdana" charset="0"/>
                <a:cs typeface="Verdana" charset="0"/>
              </a:rPr>
              <a:t>um </a:t>
            </a:r>
            <a:r>
              <a:rPr sz="1050" spc="-10" dirty="0">
                <a:solidFill>
                  <a:srgbClr val="231F20"/>
                </a:solidFill>
                <a:latin typeface="Verdana" charset="0"/>
                <a:ea typeface="Verdana" charset="0"/>
                <a:cs typeface="Verdana" charset="0"/>
              </a:rPr>
              <a:t>saldo restante </a:t>
            </a:r>
            <a:r>
              <a:rPr sz="1050" spc="-5" dirty="0">
                <a:solidFill>
                  <a:srgbClr val="231F20"/>
                </a:solidFill>
                <a:latin typeface="Verdana" charset="0"/>
                <a:ea typeface="Verdana" charset="0"/>
                <a:cs typeface="Verdana" charset="0"/>
              </a:rPr>
              <a:t>de</a:t>
            </a:r>
            <a:r>
              <a:rPr sz="1050" spc="-114" dirty="0">
                <a:solidFill>
                  <a:srgbClr val="231F2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sz="1050" spc="-10" dirty="0" smtClean="0">
                <a:solidFill>
                  <a:srgbClr val="231F20"/>
                </a:solidFill>
                <a:latin typeface="Verdana" charset="0"/>
                <a:ea typeface="Verdana" charset="0"/>
                <a:cs typeface="Verdana" charset="0"/>
              </a:rPr>
              <a:t>cerca</a:t>
            </a:r>
            <a:r>
              <a:rPr lang="pt-BR" sz="1050" spc="-10" dirty="0" smtClean="0">
                <a:solidFill>
                  <a:srgbClr val="231F2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sz="1050" spc="-5" dirty="0" smtClean="0">
                <a:solidFill>
                  <a:srgbClr val="231F20"/>
                </a:solidFill>
                <a:latin typeface="Verdana" charset="0"/>
                <a:ea typeface="Verdana" charset="0"/>
                <a:cs typeface="Verdana" charset="0"/>
              </a:rPr>
              <a:t>de </a:t>
            </a:r>
            <a:endParaRPr lang="pt-BR" sz="1050" spc="-5" dirty="0" smtClean="0">
              <a:solidFill>
                <a:srgbClr val="231F20"/>
              </a:solidFill>
              <a:latin typeface="Verdana" charset="0"/>
              <a:ea typeface="Verdana" charset="0"/>
              <a:cs typeface="Verdana" charset="0"/>
            </a:endParaRPr>
          </a:p>
          <a:p>
            <a:pPr marL="12685">
              <a:lnSpc>
                <a:spcPct val="150000"/>
              </a:lnSpc>
            </a:pPr>
            <a:r>
              <a:rPr sz="1050" spc="-10" dirty="0" smtClean="0">
                <a:solidFill>
                  <a:srgbClr val="231F20"/>
                </a:solidFill>
                <a:latin typeface="Verdana" charset="0"/>
                <a:ea typeface="Verdana" charset="0"/>
                <a:cs typeface="Verdana" charset="0"/>
              </a:rPr>
              <a:t>700 </a:t>
            </a:r>
            <a:r>
              <a:rPr sz="1050" spc="-10" dirty="0">
                <a:solidFill>
                  <a:srgbClr val="231F20"/>
                </a:solidFill>
                <a:latin typeface="Verdana" charset="0"/>
                <a:ea typeface="Verdana" charset="0"/>
                <a:cs typeface="Verdana" charset="0"/>
              </a:rPr>
              <a:t>mil </a:t>
            </a:r>
            <a:r>
              <a:rPr sz="1050" spc="-5" dirty="0">
                <a:solidFill>
                  <a:srgbClr val="231F20"/>
                </a:solidFill>
                <a:latin typeface="Verdana" charset="0"/>
                <a:ea typeface="Verdana" charset="0"/>
                <a:cs typeface="Verdana" charset="0"/>
              </a:rPr>
              <a:t>m³ de </a:t>
            </a:r>
            <a:r>
              <a:rPr sz="1050" spc="-10" dirty="0">
                <a:solidFill>
                  <a:srgbClr val="231F20"/>
                </a:solidFill>
                <a:latin typeface="Verdana" charset="0"/>
                <a:ea typeface="Verdana" charset="0"/>
                <a:cs typeface="Verdana" charset="0"/>
              </a:rPr>
              <a:t>rejeito </a:t>
            </a:r>
            <a:r>
              <a:rPr sz="1050" dirty="0">
                <a:solidFill>
                  <a:srgbClr val="231F20"/>
                </a:solidFill>
                <a:latin typeface="Verdana" charset="0"/>
                <a:ea typeface="Verdana" charset="0"/>
                <a:cs typeface="Verdana" charset="0"/>
              </a:rPr>
              <a:t>a</a:t>
            </a:r>
            <a:r>
              <a:rPr sz="1050" spc="-130" dirty="0">
                <a:solidFill>
                  <a:srgbClr val="231F2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sz="1050" spc="-10" dirty="0">
                <a:solidFill>
                  <a:srgbClr val="231F20"/>
                </a:solidFill>
                <a:latin typeface="Verdana" charset="0"/>
                <a:ea typeface="Verdana" charset="0"/>
                <a:cs typeface="Verdana" charset="0"/>
              </a:rPr>
              <a:t>remover</a:t>
            </a:r>
            <a:endParaRPr sz="1050" dirty="0">
              <a:solidFill>
                <a:prstClr val="black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88" name="object 4">
            <a:extLst>
              <a:ext uri="{FF2B5EF4-FFF2-40B4-BE49-F238E27FC236}">
                <a16:creationId xmlns:a16="http://schemas.microsoft.com/office/drawing/2014/main" xmlns="" id="{B520AC18-DCC5-4140-8213-F5448DD5F174}"/>
              </a:ext>
            </a:extLst>
          </p:cNvPr>
          <p:cNvSpPr/>
          <p:nvPr/>
        </p:nvSpPr>
        <p:spPr>
          <a:xfrm>
            <a:off x="400309" y="1634253"/>
            <a:ext cx="2301010" cy="149123"/>
          </a:xfrm>
          <a:custGeom>
            <a:avLst/>
            <a:gdLst/>
            <a:ahLst/>
            <a:cxnLst/>
            <a:rect l="l" t="t" r="r" b="b"/>
            <a:pathLst>
              <a:path w="3737610">
                <a:moveTo>
                  <a:pt x="0" y="0"/>
                </a:moveTo>
                <a:lnTo>
                  <a:pt x="3737610" y="0"/>
                </a:lnTo>
              </a:path>
            </a:pathLst>
          </a:custGeom>
          <a:ln w="16510">
            <a:solidFill>
              <a:srgbClr val="CCC2C0"/>
            </a:solidFill>
          </a:ln>
        </p:spPr>
        <p:txBody>
          <a:bodyPr wrap="square" lIns="0" tIns="0" rIns="0" bIns="0" rtlCol="0"/>
          <a:lstStyle/>
          <a:p>
            <a:endParaRPr sz="16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9" name="object 67">
            <a:extLst>
              <a:ext uri="{FF2B5EF4-FFF2-40B4-BE49-F238E27FC236}">
                <a16:creationId xmlns:a16="http://schemas.microsoft.com/office/drawing/2014/main" xmlns="" id="{C43201F9-C2C4-4F47-9FA3-3FF2F7CDDE2D}"/>
              </a:ext>
            </a:extLst>
          </p:cNvPr>
          <p:cNvSpPr txBox="1"/>
          <p:nvPr/>
        </p:nvSpPr>
        <p:spPr>
          <a:xfrm>
            <a:off x="146127" y="4221318"/>
            <a:ext cx="3642943" cy="187170"/>
          </a:xfrm>
          <a:prstGeom prst="rect">
            <a:avLst/>
          </a:prstGeom>
        </p:spPr>
        <p:txBody>
          <a:bodyPr vert="horz" wrap="square" lIns="0" tIns="48200" rIns="0" bIns="0" rtlCol="0">
            <a:spAutoFit/>
          </a:bodyPr>
          <a:lstStyle/>
          <a:p>
            <a:pPr marL="315851">
              <a:spcBef>
                <a:spcPts val="380"/>
              </a:spcBef>
            </a:pPr>
            <a:r>
              <a:rPr lang="pt-BR" sz="900" b="1" spc="25" dirty="0" smtClean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*julho/2017</a:t>
            </a:r>
            <a:endParaRPr sz="900" b="1" dirty="0">
              <a:highlight>
                <a:srgbClr val="FFFF00"/>
              </a:highligh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90" name="Grupo 89"/>
          <p:cNvGrpSpPr/>
          <p:nvPr/>
        </p:nvGrpSpPr>
        <p:grpSpPr>
          <a:xfrm>
            <a:off x="387604" y="1363998"/>
            <a:ext cx="187095" cy="149041"/>
            <a:chOff x="387604" y="1386300"/>
            <a:chExt cx="187095" cy="149041"/>
          </a:xfrm>
        </p:grpSpPr>
        <p:sp>
          <p:nvSpPr>
            <p:cNvPr id="91" name="object 48">
              <a:extLst>
                <a:ext uri="{FF2B5EF4-FFF2-40B4-BE49-F238E27FC236}">
                  <a16:creationId xmlns:a16="http://schemas.microsoft.com/office/drawing/2014/main" xmlns="" id="{29B660E4-9803-456A-B85B-F132866DFBA4}"/>
                </a:ext>
              </a:extLst>
            </p:cNvPr>
            <p:cNvSpPr/>
            <p:nvPr/>
          </p:nvSpPr>
          <p:spPr>
            <a:xfrm>
              <a:off x="387605" y="1535341"/>
              <a:ext cx="187094" cy="0"/>
            </a:xfrm>
            <a:custGeom>
              <a:avLst/>
              <a:gdLst/>
              <a:ahLst/>
              <a:cxnLst/>
              <a:rect l="l" t="t" r="r" b="b"/>
              <a:pathLst>
                <a:path w="187325">
                  <a:moveTo>
                    <a:pt x="0" y="0"/>
                  </a:moveTo>
                  <a:lnTo>
                    <a:pt x="186791" y="0"/>
                  </a:lnTo>
                </a:path>
              </a:pathLst>
            </a:custGeom>
            <a:ln w="19050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2" name="object 49">
              <a:extLst>
                <a:ext uri="{FF2B5EF4-FFF2-40B4-BE49-F238E27FC236}">
                  <a16:creationId xmlns:a16="http://schemas.microsoft.com/office/drawing/2014/main" xmlns="" id="{F32DF1A7-AA3F-4644-8399-AD97679009AD}"/>
                </a:ext>
              </a:extLst>
            </p:cNvPr>
            <p:cNvSpPr/>
            <p:nvPr/>
          </p:nvSpPr>
          <p:spPr>
            <a:xfrm>
              <a:off x="387604" y="1516314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68" y="0"/>
                  </a:lnTo>
                </a:path>
              </a:pathLst>
            </a:custGeom>
            <a:ln w="19050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3" name="object 50">
              <a:extLst>
                <a:ext uri="{FF2B5EF4-FFF2-40B4-BE49-F238E27FC236}">
                  <a16:creationId xmlns:a16="http://schemas.microsoft.com/office/drawing/2014/main" xmlns="" id="{701652DB-FF61-4F89-8841-76F03CEEA426}"/>
                </a:ext>
              </a:extLst>
            </p:cNvPr>
            <p:cNvSpPr/>
            <p:nvPr/>
          </p:nvSpPr>
          <p:spPr>
            <a:xfrm>
              <a:off x="387605" y="1497922"/>
              <a:ext cx="112256" cy="0"/>
            </a:xfrm>
            <a:custGeom>
              <a:avLst/>
              <a:gdLst/>
              <a:ahLst/>
              <a:cxnLst/>
              <a:rect l="l" t="t" r="r" b="b"/>
              <a:pathLst>
                <a:path w="112395">
                  <a:moveTo>
                    <a:pt x="0" y="0"/>
                  </a:moveTo>
                  <a:lnTo>
                    <a:pt x="112077" y="0"/>
                  </a:lnTo>
                </a:path>
              </a:pathLst>
            </a:custGeom>
            <a:ln w="17780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6" name="object 51">
              <a:extLst>
                <a:ext uri="{FF2B5EF4-FFF2-40B4-BE49-F238E27FC236}">
                  <a16:creationId xmlns:a16="http://schemas.microsoft.com/office/drawing/2014/main" xmlns="" id="{CAE2FE57-A0B6-402B-A05A-BDED5625AA17}"/>
                </a:ext>
              </a:extLst>
            </p:cNvPr>
            <p:cNvSpPr/>
            <p:nvPr/>
          </p:nvSpPr>
          <p:spPr>
            <a:xfrm>
              <a:off x="387604" y="1470016"/>
              <a:ext cx="19027" cy="19027"/>
            </a:xfrm>
            <a:custGeom>
              <a:avLst/>
              <a:gdLst/>
              <a:ahLst/>
              <a:cxnLst/>
              <a:rect l="l" t="t" r="r" b="b"/>
              <a:pathLst>
                <a:path w="19050" h="19050">
                  <a:moveTo>
                    <a:pt x="0" y="19050"/>
                  </a:moveTo>
                  <a:lnTo>
                    <a:pt x="18668" y="19050"/>
                  </a:lnTo>
                  <a:lnTo>
                    <a:pt x="18668" y="0"/>
                  </a:lnTo>
                  <a:lnTo>
                    <a:pt x="0" y="0"/>
                  </a:lnTo>
                  <a:lnTo>
                    <a:pt x="0" y="19050"/>
                  </a:lnTo>
                  <a:close/>
                </a:path>
              </a:pathLst>
            </a:custGeom>
            <a:solidFill>
              <a:srgbClr val="020302"/>
            </a:solidFill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7" name="object 52">
              <a:extLst>
                <a:ext uri="{FF2B5EF4-FFF2-40B4-BE49-F238E27FC236}">
                  <a16:creationId xmlns:a16="http://schemas.microsoft.com/office/drawing/2014/main" xmlns="" id="{1FA57F72-94A8-4330-83A2-725E3398E8DE}"/>
                </a:ext>
              </a:extLst>
            </p:cNvPr>
            <p:cNvSpPr/>
            <p:nvPr/>
          </p:nvSpPr>
          <p:spPr>
            <a:xfrm>
              <a:off x="387605" y="1460503"/>
              <a:ext cx="112256" cy="0"/>
            </a:xfrm>
            <a:custGeom>
              <a:avLst/>
              <a:gdLst/>
              <a:ahLst/>
              <a:cxnLst/>
              <a:rect l="l" t="t" r="r" b="b"/>
              <a:pathLst>
                <a:path w="112395">
                  <a:moveTo>
                    <a:pt x="0" y="0"/>
                  </a:moveTo>
                  <a:lnTo>
                    <a:pt x="112077" y="0"/>
                  </a:lnTo>
                </a:path>
              </a:pathLst>
            </a:custGeom>
            <a:ln w="19050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8" name="object 53">
              <a:extLst>
                <a:ext uri="{FF2B5EF4-FFF2-40B4-BE49-F238E27FC236}">
                  <a16:creationId xmlns:a16="http://schemas.microsoft.com/office/drawing/2014/main" xmlns="" id="{BBA6F595-5CF9-4A97-ABF1-24F7CAAA7881}"/>
                </a:ext>
              </a:extLst>
            </p:cNvPr>
            <p:cNvSpPr/>
            <p:nvPr/>
          </p:nvSpPr>
          <p:spPr>
            <a:xfrm>
              <a:off x="387605" y="1423719"/>
              <a:ext cx="187094" cy="0"/>
            </a:xfrm>
            <a:custGeom>
              <a:avLst/>
              <a:gdLst/>
              <a:ahLst/>
              <a:cxnLst/>
              <a:rect l="l" t="t" r="r" b="b"/>
              <a:pathLst>
                <a:path w="187325">
                  <a:moveTo>
                    <a:pt x="0" y="0"/>
                  </a:moveTo>
                  <a:lnTo>
                    <a:pt x="186791" y="0"/>
                  </a:lnTo>
                </a:path>
              </a:pathLst>
            </a:custGeom>
            <a:ln w="19050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9" name="object 54">
              <a:extLst>
                <a:ext uri="{FF2B5EF4-FFF2-40B4-BE49-F238E27FC236}">
                  <a16:creationId xmlns:a16="http://schemas.microsoft.com/office/drawing/2014/main" xmlns="" id="{6CC22D39-3830-44D3-88C0-635A0E49CCE1}"/>
                </a:ext>
              </a:extLst>
            </p:cNvPr>
            <p:cNvSpPr/>
            <p:nvPr/>
          </p:nvSpPr>
          <p:spPr>
            <a:xfrm>
              <a:off x="387604" y="1404692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68" y="0"/>
                  </a:lnTo>
                </a:path>
              </a:pathLst>
            </a:custGeom>
            <a:ln w="19050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00" name="object 55">
              <a:extLst>
                <a:ext uri="{FF2B5EF4-FFF2-40B4-BE49-F238E27FC236}">
                  <a16:creationId xmlns:a16="http://schemas.microsoft.com/office/drawing/2014/main" xmlns="" id="{0886009B-BEC9-4584-B9AF-46CF1F1E1502}"/>
                </a:ext>
              </a:extLst>
            </p:cNvPr>
            <p:cNvSpPr/>
            <p:nvPr/>
          </p:nvSpPr>
          <p:spPr>
            <a:xfrm>
              <a:off x="387604" y="1386300"/>
              <a:ext cx="93864" cy="0"/>
            </a:xfrm>
            <a:custGeom>
              <a:avLst/>
              <a:gdLst/>
              <a:ahLst/>
              <a:cxnLst/>
              <a:rect l="l" t="t" r="r" b="b"/>
              <a:pathLst>
                <a:path w="93979">
                  <a:moveTo>
                    <a:pt x="0" y="0"/>
                  </a:moveTo>
                  <a:lnTo>
                    <a:pt x="93395" y="0"/>
                  </a:lnTo>
                </a:path>
              </a:pathLst>
            </a:custGeom>
            <a:ln w="17779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01" name="object 56">
              <a:extLst>
                <a:ext uri="{FF2B5EF4-FFF2-40B4-BE49-F238E27FC236}">
                  <a16:creationId xmlns:a16="http://schemas.microsoft.com/office/drawing/2014/main" xmlns="" id="{C472F46A-07D1-4E26-B424-A6F264A15A45}"/>
                </a:ext>
              </a:extLst>
            </p:cNvPr>
            <p:cNvSpPr/>
            <p:nvPr/>
          </p:nvSpPr>
          <p:spPr>
            <a:xfrm>
              <a:off x="424908" y="1516619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02" name="object 57">
              <a:extLst>
                <a:ext uri="{FF2B5EF4-FFF2-40B4-BE49-F238E27FC236}">
                  <a16:creationId xmlns:a16="http://schemas.microsoft.com/office/drawing/2014/main" xmlns="" id="{4B8AF0ED-1F80-4BF6-B8D0-843DA7578ADF}"/>
                </a:ext>
              </a:extLst>
            </p:cNvPr>
            <p:cNvSpPr/>
            <p:nvPr/>
          </p:nvSpPr>
          <p:spPr>
            <a:xfrm>
              <a:off x="462226" y="1516619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03" name="object 58">
              <a:extLst>
                <a:ext uri="{FF2B5EF4-FFF2-40B4-BE49-F238E27FC236}">
                  <a16:creationId xmlns:a16="http://schemas.microsoft.com/office/drawing/2014/main" xmlns="" id="{34AD9B01-0AF7-40A3-BC55-381C55A891A0}"/>
                </a:ext>
              </a:extLst>
            </p:cNvPr>
            <p:cNvSpPr/>
            <p:nvPr/>
          </p:nvSpPr>
          <p:spPr>
            <a:xfrm>
              <a:off x="564835" y="1432827"/>
              <a:ext cx="0" cy="93230"/>
            </a:xfrm>
            <a:custGeom>
              <a:avLst/>
              <a:gdLst/>
              <a:ahLst/>
              <a:cxnLst/>
              <a:rect l="l" t="t" r="r" b="b"/>
              <a:pathLst>
                <a:path h="93344">
                  <a:moveTo>
                    <a:pt x="0" y="0"/>
                  </a:moveTo>
                  <a:lnTo>
                    <a:pt x="0" y="93217"/>
                  </a:lnTo>
                </a:path>
              </a:pathLst>
            </a:custGeom>
            <a:ln w="18681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04" name="object 59">
              <a:extLst>
                <a:ext uri="{FF2B5EF4-FFF2-40B4-BE49-F238E27FC236}">
                  <a16:creationId xmlns:a16="http://schemas.microsoft.com/office/drawing/2014/main" xmlns="" id="{9D3BD18B-4EAE-4DB2-B8B6-4DF6731D1151}"/>
                </a:ext>
              </a:extLst>
            </p:cNvPr>
            <p:cNvSpPr/>
            <p:nvPr/>
          </p:nvSpPr>
          <p:spPr>
            <a:xfrm>
              <a:off x="518202" y="1497998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05" name="object 60">
              <a:extLst>
                <a:ext uri="{FF2B5EF4-FFF2-40B4-BE49-F238E27FC236}">
                  <a16:creationId xmlns:a16="http://schemas.microsoft.com/office/drawing/2014/main" xmlns="" id="{C2380065-0735-4855-A32F-B375C6C162D2}"/>
                </a:ext>
              </a:extLst>
            </p:cNvPr>
            <p:cNvSpPr/>
            <p:nvPr/>
          </p:nvSpPr>
          <p:spPr>
            <a:xfrm>
              <a:off x="424908" y="1479378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06" name="object 61">
              <a:extLst>
                <a:ext uri="{FF2B5EF4-FFF2-40B4-BE49-F238E27FC236}">
                  <a16:creationId xmlns:a16="http://schemas.microsoft.com/office/drawing/2014/main" xmlns="" id="{81784D11-CDB1-4B38-B9F4-908CB0F31F05}"/>
                </a:ext>
              </a:extLst>
            </p:cNvPr>
            <p:cNvSpPr/>
            <p:nvPr/>
          </p:nvSpPr>
          <p:spPr>
            <a:xfrm>
              <a:off x="462226" y="1479378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07" name="object 62">
              <a:extLst>
                <a:ext uri="{FF2B5EF4-FFF2-40B4-BE49-F238E27FC236}">
                  <a16:creationId xmlns:a16="http://schemas.microsoft.com/office/drawing/2014/main" xmlns="" id="{60DE624D-311B-4A7C-94C1-7B728AC9CF3A}"/>
                </a:ext>
              </a:extLst>
            </p:cNvPr>
            <p:cNvSpPr/>
            <p:nvPr/>
          </p:nvSpPr>
          <p:spPr>
            <a:xfrm>
              <a:off x="518202" y="1460757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08" name="object 63">
              <a:extLst>
                <a:ext uri="{FF2B5EF4-FFF2-40B4-BE49-F238E27FC236}">
                  <a16:creationId xmlns:a16="http://schemas.microsoft.com/office/drawing/2014/main" xmlns="" id="{0B2C050C-6A8B-4960-8D25-57864B14EF08}"/>
                </a:ext>
              </a:extLst>
            </p:cNvPr>
            <p:cNvSpPr/>
            <p:nvPr/>
          </p:nvSpPr>
          <p:spPr>
            <a:xfrm>
              <a:off x="424908" y="1442137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09" name="object 64">
              <a:extLst>
                <a:ext uri="{FF2B5EF4-FFF2-40B4-BE49-F238E27FC236}">
                  <a16:creationId xmlns:a16="http://schemas.microsoft.com/office/drawing/2014/main" xmlns="" id="{D3DCA3DA-A3AA-4CD1-857F-1CA8C7EF66F0}"/>
                </a:ext>
              </a:extLst>
            </p:cNvPr>
            <p:cNvSpPr/>
            <p:nvPr/>
          </p:nvSpPr>
          <p:spPr>
            <a:xfrm>
              <a:off x="462226" y="1442137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10" name="object 65">
              <a:extLst>
                <a:ext uri="{FF2B5EF4-FFF2-40B4-BE49-F238E27FC236}">
                  <a16:creationId xmlns:a16="http://schemas.microsoft.com/office/drawing/2014/main" xmlns="" id="{2139531A-5FF0-4997-B8E8-84C733F11ED1}"/>
                </a:ext>
              </a:extLst>
            </p:cNvPr>
            <p:cNvSpPr/>
            <p:nvPr/>
          </p:nvSpPr>
          <p:spPr>
            <a:xfrm>
              <a:off x="424908" y="1404895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11" name="object 66">
              <a:extLst>
                <a:ext uri="{FF2B5EF4-FFF2-40B4-BE49-F238E27FC236}">
                  <a16:creationId xmlns:a16="http://schemas.microsoft.com/office/drawing/2014/main" xmlns="" id="{079493A4-1454-4943-B45F-8F67205D51E5}"/>
                </a:ext>
              </a:extLst>
            </p:cNvPr>
            <p:cNvSpPr/>
            <p:nvPr/>
          </p:nvSpPr>
          <p:spPr>
            <a:xfrm>
              <a:off x="462226" y="1404895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12" name="object 67">
            <a:extLst>
              <a:ext uri="{FF2B5EF4-FFF2-40B4-BE49-F238E27FC236}">
                <a16:creationId xmlns:a16="http://schemas.microsoft.com/office/drawing/2014/main" xmlns="" id="{873A2176-2E40-4982-8AE2-818B29E9474E}"/>
              </a:ext>
            </a:extLst>
          </p:cNvPr>
          <p:cNvSpPr txBox="1"/>
          <p:nvPr/>
        </p:nvSpPr>
        <p:spPr>
          <a:xfrm>
            <a:off x="374916" y="1307281"/>
            <a:ext cx="2225410" cy="233337"/>
          </a:xfrm>
          <a:prstGeom prst="rect">
            <a:avLst/>
          </a:prstGeom>
        </p:spPr>
        <p:txBody>
          <a:bodyPr vert="horz" wrap="square" lIns="0" tIns="48200" rIns="0" bIns="0" rtlCol="0">
            <a:spAutoFit/>
          </a:bodyPr>
          <a:lstStyle/>
          <a:p>
            <a:pPr marL="315851">
              <a:spcBef>
                <a:spcPts val="380"/>
              </a:spcBef>
            </a:pPr>
            <a:r>
              <a:rPr sz="1200" b="1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NÚMEROS</a:t>
            </a:r>
            <a:r>
              <a:rPr lang="pt-BR" sz="1200" b="1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</a:t>
            </a:r>
            <a:endParaRPr sz="1200" b="1" dirty="0">
              <a:highlight>
                <a:srgbClr val="FFFF00"/>
              </a:highligh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145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object 47"/>
          <p:cNvSpPr txBox="1"/>
          <p:nvPr/>
        </p:nvSpPr>
        <p:spPr>
          <a:xfrm>
            <a:off x="395288" y="1311275"/>
            <a:ext cx="3636962" cy="1674801"/>
          </a:xfrm>
          <a:prstGeom prst="rect">
            <a:avLst/>
          </a:prstGeom>
        </p:spPr>
        <p:txBody>
          <a:bodyPr vert="horz" wrap="square" lIns="0" tIns="12684" rIns="0" bIns="0" rtlCol="0">
            <a:spAutoFit/>
          </a:bodyPr>
          <a:lstStyle/>
          <a:p>
            <a:pPr marL="12685" marR="5074">
              <a:lnSpc>
                <a:spcPct val="150000"/>
              </a:lnSpc>
              <a:spcBef>
                <a:spcPts val="100"/>
              </a:spcBef>
            </a:pPr>
            <a:r>
              <a:rPr lang="pt-BR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</a:t>
            </a:r>
            <a:r>
              <a:rPr lang="pt-BR"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Fundaçao</a:t>
            </a:r>
            <a:r>
              <a:rPr lang="pt-BR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Renova irá d</a:t>
            </a:r>
            <a:r>
              <a:rPr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eterminar</a:t>
            </a:r>
            <a:r>
              <a:rPr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 </a:t>
            </a:r>
            <a:r>
              <a:rPr sz="11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implementar</a:t>
            </a:r>
            <a:r>
              <a:rPr lang="pt-BR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por meio do plano de manejo de rejeito, </a:t>
            </a:r>
            <a:r>
              <a:rPr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soluções</a:t>
            </a:r>
            <a:r>
              <a:rPr sz="1200" spc="7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definitivas</a:t>
            </a:r>
            <a:r>
              <a:rPr lang="pt-BR" sz="1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1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para </a:t>
            </a:r>
            <a:r>
              <a:rPr sz="120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 </a:t>
            </a:r>
            <a:r>
              <a:rPr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rejeito </a:t>
            </a:r>
            <a:r>
              <a:rPr sz="1200" spc="1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que</a:t>
            </a:r>
            <a:r>
              <a:rPr sz="1200" spc="204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</a:t>
            </a:r>
            <a:r>
              <a:rPr lang="pt-BR" sz="1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espalhou</a:t>
            </a:r>
            <a:r>
              <a:rPr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1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pelos</a:t>
            </a:r>
            <a:r>
              <a:rPr sz="1200" spc="1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principais</a:t>
            </a:r>
            <a:r>
              <a:rPr lang="pt-BR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cursos</a:t>
            </a:r>
            <a:r>
              <a:rPr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d’água </a:t>
            </a:r>
            <a:r>
              <a:rPr sz="120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 </a:t>
            </a:r>
            <a:r>
              <a:rPr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seus</a:t>
            </a:r>
            <a:r>
              <a:rPr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1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afluentes,</a:t>
            </a:r>
            <a:r>
              <a:rPr sz="1200" spc="8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impactados</a:t>
            </a:r>
            <a:r>
              <a:rPr lang="pt-BR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1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pela lama </a:t>
            </a:r>
            <a:r>
              <a:rPr sz="1200" spc="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</a:t>
            </a:r>
            <a:r>
              <a:rPr sz="1200" spc="15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Fundão</a:t>
            </a:r>
            <a:r>
              <a:rPr lang="pt-BR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sz="1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xmlns="" id="{684A2045-A70D-4E27-AC11-022BFC9552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929" y="298262"/>
            <a:ext cx="6204884" cy="519348"/>
          </a:xfrm>
        </p:spPr>
        <p:txBody>
          <a:bodyPr/>
          <a:lstStyle/>
          <a:p>
            <a:r>
              <a:rPr lang="pt-BR" sz="2800" dirty="0"/>
              <a:t>MANEJO DE REJEITO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4FD577A0-D8B3-428B-9D34-4927354B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8150" y="0"/>
            <a:ext cx="48958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75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object 47"/>
          <p:cNvSpPr txBox="1"/>
          <p:nvPr/>
        </p:nvSpPr>
        <p:spPr>
          <a:xfrm>
            <a:off x="395287" y="1991909"/>
            <a:ext cx="4840855" cy="2551965"/>
          </a:xfrm>
          <a:prstGeom prst="rect">
            <a:avLst/>
          </a:prstGeom>
        </p:spPr>
        <p:txBody>
          <a:bodyPr vert="horz" wrap="square" lIns="0" tIns="12684" rIns="0" bIns="0" rtlCol="0">
            <a:spAutoFit/>
          </a:bodyPr>
          <a:lstStyle/>
          <a:p>
            <a:pPr marL="171450" lvl="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Deve-se considerar a opção de não remover o rejeito, até para que ele não volte a impactar o ambiente durante sua movimentação. A decisão final tem como princípio as soluções com menor impacto ao meio ambiente e à sociedade em sua implantação</a:t>
            </a:r>
          </a:p>
          <a:p>
            <a:pPr marL="171450" lvl="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pt-BR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Plano de Manejo de Rejeito foi aprovado em junho. O Plano de Manejo divide a extensão impactada em </a:t>
            </a:r>
            <a:r>
              <a:rPr lang="pt-BR" sz="1200" b="1" dirty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17 trechos</a:t>
            </a:r>
            <a:r>
              <a:rPr lang="pt-B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  <a:p>
            <a:pPr marL="171450" lvl="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pt-BR" sz="1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xmlns="" id="{684A2045-A70D-4E27-AC11-022BFC9552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929" y="298262"/>
            <a:ext cx="6204884" cy="519348"/>
          </a:xfrm>
        </p:spPr>
        <p:txBody>
          <a:bodyPr/>
          <a:lstStyle/>
          <a:p>
            <a:r>
              <a:rPr lang="pt-BR" dirty="0"/>
              <a:t>MANEJO DE REJEITO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12FB0ABC-D72C-4D5A-B7C4-1408A2FCA1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6142" y="1821265"/>
            <a:ext cx="4077502" cy="2625723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1C07283A-F79C-4235-A82D-03C5ABD7A1C3}"/>
              </a:ext>
            </a:extLst>
          </p:cNvPr>
          <p:cNvSpPr/>
          <p:nvPr/>
        </p:nvSpPr>
        <p:spPr>
          <a:xfrm>
            <a:off x="1691482" y="1269166"/>
            <a:ext cx="13319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remoção ou estabilização do rejeito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B82C5CE6-8E4E-4634-8615-7A0A81EECF44}"/>
              </a:ext>
            </a:extLst>
          </p:cNvPr>
          <p:cNvSpPr/>
          <p:nvPr/>
        </p:nvSpPr>
        <p:spPr>
          <a:xfrm>
            <a:off x="295929" y="1346110"/>
            <a:ext cx="1484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t-BR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Manejo = </a:t>
            </a:r>
          </a:p>
        </p:txBody>
      </p:sp>
    </p:spTree>
    <p:extLst>
      <p:ext uri="{BB962C8B-B14F-4D97-AF65-F5344CB8AC3E}">
        <p14:creationId xmlns:p14="http://schemas.microsoft.com/office/powerpoint/2010/main" val="3048581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34"/>
          <p:cNvSpPr/>
          <p:nvPr/>
        </p:nvSpPr>
        <p:spPr>
          <a:xfrm>
            <a:off x="394098" y="3617331"/>
            <a:ext cx="1574257" cy="376514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r>
              <a:rPr lang="pt-BR" sz="1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</a:t>
            </a:r>
            <a:r>
              <a:rPr lang="en-US" sz="15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úde</a:t>
            </a:r>
            <a:r>
              <a:rPr lang="en-US" sz="1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 </a:t>
            </a:r>
          </a:p>
          <a:p>
            <a:r>
              <a:rPr lang="en-US" sz="15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bem-estar</a:t>
            </a:r>
            <a:endParaRPr lang="pt-BR" sz="15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9" name="Rectangle 34"/>
          <p:cNvSpPr/>
          <p:nvPr/>
        </p:nvSpPr>
        <p:spPr>
          <a:xfrm>
            <a:off x="2465785" y="2022851"/>
            <a:ext cx="2605950" cy="376514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r>
              <a:rPr lang="en-US" sz="15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Fomento</a:t>
            </a:r>
            <a:r>
              <a:rPr lang="en-US" sz="1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r>
              <a:rPr lang="en-US" sz="15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à</a:t>
            </a:r>
            <a:r>
              <a:rPr lang="en-US" sz="1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5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economia</a:t>
            </a:r>
            <a:endParaRPr lang="pt-BR" sz="15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1" name="Rectangle 34"/>
          <p:cNvSpPr/>
          <p:nvPr/>
        </p:nvSpPr>
        <p:spPr>
          <a:xfrm>
            <a:off x="2465785" y="2804527"/>
            <a:ext cx="2605950" cy="376514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r>
              <a:rPr lang="en-US" sz="15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Educação</a:t>
            </a:r>
            <a:r>
              <a:rPr lang="en-US" sz="1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r>
              <a:rPr lang="en-US" sz="1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 </a:t>
            </a:r>
            <a:r>
              <a:rPr lang="en-US" sz="15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cultura</a:t>
            </a:r>
            <a:endParaRPr lang="pt-BR" sz="15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3" name="Rectangle 34"/>
          <p:cNvSpPr/>
          <p:nvPr/>
        </p:nvSpPr>
        <p:spPr>
          <a:xfrm>
            <a:off x="394097" y="2804527"/>
            <a:ext cx="2605950" cy="376514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r>
              <a:rPr lang="en-US" sz="15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Identificação</a:t>
            </a:r>
            <a:r>
              <a:rPr lang="en-US" sz="1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r>
              <a:rPr lang="en-US" sz="1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 </a:t>
            </a:r>
            <a:r>
              <a:rPr lang="en-US" sz="15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indenização</a:t>
            </a:r>
            <a:endParaRPr lang="pt-BR" sz="15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5" name="Rectangle 34"/>
          <p:cNvSpPr/>
          <p:nvPr/>
        </p:nvSpPr>
        <p:spPr>
          <a:xfrm>
            <a:off x="394097" y="2022851"/>
            <a:ext cx="2605950" cy="399027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r>
              <a:rPr lang="en-US" sz="15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Engajamento</a:t>
            </a:r>
            <a:r>
              <a:rPr lang="en-US" sz="1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r>
              <a:rPr lang="en-US" sz="1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 </a:t>
            </a:r>
            <a:r>
              <a:rPr lang="en-US" sz="15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diálogo</a:t>
            </a:r>
            <a:endParaRPr lang="pt-BR" sz="15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7" name="Rectangle 34"/>
          <p:cNvSpPr/>
          <p:nvPr/>
        </p:nvSpPr>
        <p:spPr>
          <a:xfrm>
            <a:off x="2465785" y="3617331"/>
            <a:ext cx="2605950" cy="882898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r>
              <a:rPr lang="en-US" sz="15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Comunidades</a:t>
            </a:r>
            <a:r>
              <a:rPr lang="en-US" sz="1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en-US" sz="1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5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tradicionais</a:t>
            </a:r>
            <a:r>
              <a:rPr lang="en-US" sz="1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 </a:t>
            </a:r>
          </a:p>
          <a:p>
            <a:r>
              <a:rPr lang="en-US" sz="15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indígenas</a:t>
            </a:r>
            <a:r>
              <a:rPr lang="en-US" sz="1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pt-BR" sz="15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xmlns="" id="{97A70A63-9269-4C7F-9ABF-1DBA334C48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2755" y="348010"/>
            <a:ext cx="6203268" cy="1150938"/>
          </a:xfrm>
        </p:spPr>
        <p:txBody>
          <a:bodyPr/>
          <a:lstStyle/>
          <a:p>
            <a:pPr>
              <a:lnSpc>
                <a:spcPts val="2625"/>
              </a:lnSpc>
            </a:pPr>
            <a:r>
              <a:rPr lang="pt-BR" dirty="0"/>
              <a:t>Eixos temáticos</a:t>
            </a:r>
          </a:p>
          <a:p>
            <a:pPr>
              <a:lnSpc>
                <a:spcPts val="2625"/>
              </a:lnSpc>
            </a:pPr>
            <a:r>
              <a:rPr lang="pt-BR" dirty="0"/>
              <a:t>Pessoas e Comunidades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3FDBF038-E2D9-42C2-A3E5-0BD6E89A8F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4037" y="1"/>
            <a:ext cx="454877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92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object 73"/>
          <p:cNvSpPr txBox="1"/>
          <p:nvPr/>
        </p:nvSpPr>
        <p:spPr>
          <a:xfrm>
            <a:off x="411839" y="1634253"/>
            <a:ext cx="1558905" cy="1836384"/>
          </a:xfrm>
          <a:prstGeom prst="rect">
            <a:avLst/>
          </a:prstGeom>
        </p:spPr>
        <p:txBody>
          <a:bodyPr vert="horz" wrap="square" lIns="0" tIns="12684" rIns="0" bIns="0" rtlCol="0">
            <a:spAutoFit/>
          </a:bodyPr>
          <a:lstStyle/>
          <a:p>
            <a:pPr marL="12685">
              <a:lnSpc>
                <a:spcPct val="150000"/>
              </a:lnSpc>
              <a:spcBef>
                <a:spcPts val="100"/>
              </a:spcBef>
            </a:pPr>
            <a:r>
              <a:rPr sz="2400" b="1" spc="-5" dirty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800</a:t>
            </a:r>
            <a:endParaRPr sz="2400" dirty="0">
              <a:solidFill>
                <a:schemeClr val="accent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>
              <a:lnSpc>
                <a:spcPct val="150000"/>
              </a:lnSpc>
            </a:pP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hectares </a:t>
            </a:r>
            <a:r>
              <a:rPr sz="1100" spc="-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</a:t>
            </a:r>
            <a:r>
              <a:rPr sz="1100" spc="-1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margens</a:t>
            </a:r>
            <a:endParaRPr sz="11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 marR="105284">
              <a:lnSpc>
                <a:spcPct val="150000"/>
              </a:lnSpc>
            </a:pPr>
            <a:r>
              <a:rPr sz="1100" spc="-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sz="11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rios</a:t>
            </a:r>
            <a:r>
              <a:rPr sz="1100" spc="-1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revegetadas</a:t>
            </a:r>
            <a:r>
              <a:rPr lang="pt-BR"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 </a:t>
            </a:r>
            <a:r>
              <a:rPr sz="11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espécies</a:t>
            </a: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</a:t>
            </a:r>
            <a:r>
              <a:rPr lang="pt-BR"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crescimento</a:t>
            </a:r>
            <a:r>
              <a:rPr sz="1100" spc="-10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rápido</a:t>
            </a:r>
            <a:endParaRPr lang="en-US" sz="1100" spc="-10" dirty="0">
              <a:solidFill>
                <a:srgbClr val="231F2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 marR="105284">
              <a:lnSpc>
                <a:spcPct val="150000"/>
              </a:lnSpc>
            </a:pPr>
            <a:endParaRPr sz="11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2598881" y="1634253"/>
            <a:ext cx="1513876" cy="1582468"/>
          </a:xfrm>
          <a:prstGeom prst="rect">
            <a:avLst/>
          </a:prstGeom>
        </p:spPr>
        <p:txBody>
          <a:bodyPr vert="horz" wrap="square" lIns="0" tIns="12684" rIns="0" bIns="0" rtlCol="0">
            <a:spAutoFit/>
          </a:bodyPr>
          <a:lstStyle/>
          <a:p>
            <a:pPr marL="12685">
              <a:lnSpc>
                <a:spcPct val="150000"/>
              </a:lnSpc>
              <a:spcBef>
                <a:spcPts val="100"/>
              </a:spcBef>
            </a:pPr>
            <a:r>
              <a:rPr sz="2400" b="1" spc="-5" dirty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101</a:t>
            </a:r>
            <a:endParaRPr sz="2400" dirty="0">
              <a:solidFill>
                <a:schemeClr val="accent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>
              <a:lnSpc>
                <a:spcPct val="150000"/>
              </a:lnSpc>
            </a:pPr>
            <a:r>
              <a:rPr sz="11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afluentes</a:t>
            </a:r>
            <a:r>
              <a:rPr sz="1100" spc="-10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receberam</a:t>
            </a:r>
            <a:endParaRPr sz="11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 marR="194711">
              <a:lnSpc>
                <a:spcPct val="150000"/>
              </a:lnSpc>
            </a:pPr>
            <a:r>
              <a:rPr sz="11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atenção</a:t>
            </a: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especial</a:t>
            </a:r>
            <a:r>
              <a:rPr lang="pt-BR"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</a:t>
            </a:r>
            <a:r>
              <a:rPr sz="1100" spc="-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suas</a:t>
            </a:r>
            <a:r>
              <a:rPr sz="1100" spc="-114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margens</a:t>
            </a:r>
            <a:endParaRPr lang="en-US" sz="1100" spc="-10" dirty="0">
              <a:solidFill>
                <a:srgbClr val="231F2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 marR="194711">
              <a:lnSpc>
                <a:spcPct val="150000"/>
              </a:lnSpc>
            </a:pPr>
            <a:endParaRPr sz="11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0" name="object 75"/>
          <p:cNvSpPr txBox="1"/>
          <p:nvPr/>
        </p:nvSpPr>
        <p:spPr>
          <a:xfrm>
            <a:off x="4740895" y="1634253"/>
            <a:ext cx="1759918" cy="2090300"/>
          </a:xfrm>
          <a:prstGeom prst="rect">
            <a:avLst/>
          </a:prstGeom>
        </p:spPr>
        <p:txBody>
          <a:bodyPr vert="horz" wrap="square" lIns="0" tIns="12684" rIns="0" bIns="0" rtlCol="0">
            <a:spAutoFit/>
          </a:bodyPr>
          <a:lstStyle/>
          <a:p>
            <a:pPr marL="12685">
              <a:lnSpc>
                <a:spcPct val="150000"/>
              </a:lnSpc>
              <a:spcBef>
                <a:spcPts val="100"/>
              </a:spcBef>
            </a:pPr>
            <a:r>
              <a:rPr lang="en-US" sz="2400" b="1" spc="-5" dirty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1.150</a:t>
            </a:r>
            <a:endParaRPr sz="2400" dirty="0">
              <a:solidFill>
                <a:schemeClr val="accent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>
              <a:lnSpc>
                <a:spcPct val="150000"/>
              </a:lnSpc>
            </a:pPr>
            <a:r>
              <a:rPr lang="en-US"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hectares de</a:t>
            </a:r>
            <a:endParaRPr lang="en-US" sz="11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 marR="194711">
              <a:lnSpc>
                <a:spcPct val="150000"/>
              </a:lnSpc>
            </a:pPr>
            <a:r>
              <a:rPr lang="en-US"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planícies são alvo de bioengenharia e futuro plantio de árvores nativas</a:t>
            </a:r>
          </a:p>
          <a:p>
            <a:pPr marL="12685" marR="194711">
              <a:lnSpc>
                <a:spcPct val="150000"/>
              </a:lnSpc>
            </a:pPr>
            <a:endParaRPr sz="11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1" name="object 75"/>
          <p:cNvSpPr txBox="1"/>
          <p:nvPr/>
        </p:nvSpPr>
        <p:spPr>
          <a:xfrm>
            <a:off x="6950314" y="1634253"/>
            <a:ext cx="1902651" cy="2090300"/>
          </a:xfrm>
          <a:prstGeom prst="rect">
            <a:avLst/>
          </a:prstGeom>
        </p:spPr>
        <p:txBody>
          <a:bodyPr vert="horz" wrap="square" lIns="0" tIns="12684" rIns="0" bIns="0" rtlCol="0">
            <a:spAutoFit/>
          </a:bodyPr>
          <a:lstStyle/>
          <a:p>
            <a:pPr marL="12685">
              <a:lnSpc>
                <a:spcPct val="150000"/>
              </a:lnSpc>
              <a:spcBef>
                <a:spcPts val="100"/>
              </a:spcBef>
            </a:pPr>
            <a:r>
              <a:rPr lang="en-US" sz="2400" b="1" spc="-5" dirty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670</a:t>
            </a:r>
            <a:endParaRPr sz="2400" dirty="0">
              <a:solidFill>
                <a:schemeClr val="accent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>
              <a:lnSpc>
                <a:spcPct val="150000"/>
              </a:lnSpc>
            </a:pPr>
            <a:r>
              <a:rPr lang="en-US"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quilômetros de cursos</a:t>
            </a:r>
            <a:endParaRPr sz="11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 marR="194711">
              <a:lnSpc>
                <a:spcPct val="150000"/>
              </a:lnSpc>
            </a:pPr>
            <a:r>
              <a:rPr lang="en-US"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d’água entre Fundão e a foz do rio Doce estão no escopo do Plano de Manejo de Rejeito</a:t>
            </a:r>
          </a:p>
          <a:p>
            <a:pPr marL="12685" marR="194711">
              <a:lnSpc>
                <a:spcPct val="150000"/>
              </a:lnSpc>
            </a:pPr>
            <a:endParaRPr sz="11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2" name="Espaço Reservado para Texto 6">
            <a:extLst>
              <a:ext uri="{FF2B5EF4-FFF2-40B4-BE49-F238E27FC236}">
                <a16:creationId xmlns:a16="http://schemas.microsoft.com/office/drawing/2014/main" xmlns="" id="{3A81BEE5-448A-411E-9821-57805AF7AB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929" y="298262"/>
            <a:ext cx="6204884" cy="519348"/>
          </a:xfrm>
        </p:spPr>
        <p:txBody>
          <a:bodyPr/>
          <a:lstStyle/>
          <a:p>
            <a:r>
              <a:rPr lang="pt-BR" dirty="0"/>
              <a:t>MANEJO DE REJEITO</a:t>
            </a:r>
          </a:p>
        </p:txBody>
      </p:sp>
      <p:sp>
        <p:nvSpPr>
          <p:cNvPr id="29" name="object 4">
            <a:extLst>
              <a:ext uri="{FF2B5EF4-FFF2-40B4-BE49-F238E27FC236}">
                <a16:creationId xmlns:a16="http://schemas.microsoft.com/office/drawing/2014/main" xmlns="" id="{B520AC18-DCC5-4140-8213-F5448DD5F174}"/>
              </a:ext>
            </a:extLst>
          </p:cNvPr>
          <p:cNvSpPr/>
          <p:nvPr/>
        </p:nvSpPr>
        <p:spPr>
          <a:xfrm>
            <a:off x="400308" y="1634253"/>
            <a:ext cx="8345823" cy="532273"/>
          </a:xfrm>
          <a:custGeom>
            <a:avLst/>
            <a:gdLst/>
            <a:ahLst/>
            <a:cxnLst/>
            <a:rect l="l" t="t" r="r" b="b"/>
            <a:pathLst>
              <a:path w="3737610">
                <a:moveTo>
                  <a:pt x="0" y="0"/>
                </a:moveTo>
                <a:lnTo>
                  <a:pt x="3737610" y="0"/>
                </a:lnTo>
              </a:path>
            </a:pathLst>
          </a:custGeom>
          <a:ln w="16510">
            <a:solidFill>
              <a:srgbClr val="CCC2C0"/>
            </a:solidFill>
          </a:ln>
        </p:spPr>
        <p:txBody>
          <a:bodyPr wrap="square" lIns="0" tIns="0" rIns="0" bIns="0" rtlCol="0"/>
          <a:lstStyle/>
          <a:p>
            <a:endParaRPr sz="16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0" name="object 67">
            <a:extLst>
              <a:ext uri="{FF2B5EF4-FFF2-40B4-BE49-F238E27FC236}">
                <a16:creationId xmlns:a16="http://schemas.microsoft.com/office/drawing/2014/main" xmlns="" id="{C43201F9-C2C4-4F47-9FA3-3FF2F7CDDE2D}"/>
              </a:ext>
            </a:extLst>
          </p:cNvPr>
          <p:cNvSpPr txBox="1"/>
          <p:nvPr/>
        </p:nvSpPr>
        <p:spPr>
          <a:xfrm>
            <a:off x="115442" y="3963411"/>
            <a:ext cx="3642943" cy="187170"/>
          </a:xfrm>
          <a:prstGeom prst="rect">
            <a:avLst/>
          </a:prstGeom>
        </p:spPr>
        <p:txBody>
          <a:bodyPr vert="horz" wrap="square" lIns="0" tIns="48200" rIns="0" bIns="0" rtlCol="0">
            <a:spAutoFit/>
          </a:bodyPr>
          <a:lstStyle/>
          <a:p>
            <a:pPr marL="315851">
              <a:spcBef>
                <a:spcPts val="380"/>
              </a:spcBef>
            </a:pPr>
            <a:r>
              <a:rPr lang="pt-BR" sz="900" b="1" spc="25" dirty="0" smtClean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*julho/2017</a:t>
            </a:r>
            <a:endParaRPr sz="900" b="1" dirty="0">
              <a:highlight>
                <a:srgbClr val="FFFF00"/>
              </a:highligh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31" name="Grupo 30"/>
          <p:cNvGrpSpPr/>
          <p:nvPr/>
        </p:nvGrpSpPr>
        <p:grpSpPr>
          <a:xfrm>
            <a:off x="387604" y="1363998"/>
            <a:ext cx="187095" cy="149041"/>
            <a:chOff x="387604" y="1386300"/>
            <a:chExt cx="187095" cy="149041"/>
          </a:xfrm>
        </p:grpSpPr>
        <p:sp>
          <p:nvSpPr>
            <p:cNvPr id="32" name="object 48">
              <a:extLst>
                <a:ext uri="{FF2B5EF4-FFF2-40B4-BE49-F238E27FC236}">
                  <a16:creationId xmlns:a16="http://schemas.microsoft.com/office/drawing/2014/main" xmlns="" id="{29B660E4-9803-456A-B85B-F132866DFBA4}"/>
                </a:ext>
              </a:extLst>
            </p:cNvPr>
            <p:cNvSpPr/>
            <p:nvPr/>
          </p:nvSpPr>
          <p:spPr>
            <a:xfrm>
              <a:off x="387605" y="1535341"/>
              <a:ext cx="187094" cy="0"/>
            </a:xfrm>
            <a:custGeom>
              <a:avLst/>
              <a:gdLst/>
              <a:ahLst/>
              <a:cxnLst/>
              <a:rect l="l" t="t" r="r" b="b"/>
              <a:pathLst>
                <a:path w="187325">
                  <a:moveTo>
                    <a:pt x="0" y="0"/>
                  </a:moveTo>
                  <a:lnTo>
                    <a:pt x="186791" y="0"/>
                  </a:lnTo>
                </a:path>
              </a:pathLst>
            </a:custGeom>
            <a:ln w="19050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3" name="object 49">
              <a:extLst>
                <a:ext uri="{FF2B5EF4-FFF2-40B4-BE49-F238E27FC236}">
                  <a16:creationId xmlns:a16="http://schemas.microsoft.com/office/drawing/2014/main" xmlns="" id="{F32DF1A7-AA3F-4644-8399-AD97679009AD}"/>
                </a:ext>
              </a:extLst>
            </p:cNvPr>
            <p:cNvSpPr/>
            <p:nvPr/>
          </p:nvSpPr>
          <p:spPr>
            <a:xfrm>
              <a:off x="387604" y="1516314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68" y="0"/>
                  </a:lnTo>
                </a:path>
              </a:pathLst>
            </a:custGeom>
            <a:ln w="19050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4" name="object 50">
              <a:extLst>
                <a:ext uri="{FF2B5EF4-FFF2-40B4-BE49-F238E27FC236}">
                  <a16:creationId xmlns:a16="http://schemas.microsoft.com/office/drawing/2014/main" xmlns="" id="{701652DB-FF61-4F89-8841-76F03CEEA426}"/>
                </a:ext>
              </a:extLst>
            </p:cNvPr>
            <p:cNvSpPr/>
            <p:nvPr/>
          </p:nvSpPr>
          <p:spPr>
            <a:xfrm>
              <a:off x="387605" y="1497922"/>
              <a:ext cx="112256" cy="0"/>
            </a:xfrm>
            <a:custGeom>
              <a:avLst/>
              <a:gdLst/>
              <a:ahLst/>
              <a:cxnLst/>
              <a:rect l="l" t="t" r="r" b="b"/>
              <a:pathLst>
                <a:path w="112395">
                  <a:moveTo>
                    <a:pt x="0" y="0"/>
                  </a:moveTo>
                  <a:lnTo>
                    <a:pt x="112077" y="0"/>
                  </a:lnTo>
                </a:path>
              </a:pathLst>
            </a:custGeom>
            <a:ln w="17780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5" name="object 51">
              <a:extLst>
                <a:ext uri="{FF2B5EF4-FFF2-40B4-BE49-F238E27FC236}">
                  <a16:creationId xmlns:a16="http://schemas.microsoft.com/office/drawing/2014/main" xmlns="" id="{CAE2FE57-A0B6-402B-A05A-BDED5625AA17}"/>
                </a:ext>
              </a:extLst>
            </p:cNvPr>
            <p:cNvSpPr/>
            <p:nvPr/>
          </p:nvSpPr>
          <p:spPr>
            <a:xfrm>
              <a:off x="387604" y="1470016"/>
              <a:ext cx="19027" cy="19027"/>
            </a:xfrm>
            <a:custGeom>
              <a:avLst/>
              <a:gdLst/>
              <a:ahLst/>
              <a:cxnLst/>
              <a:rect l="l" t="t" r="r" b="b"/>
              <a:pathLst>
                <a:path w="19050" h="19050">
                  <a:moveTo>
                    <a:pt x="0" y="19050"/>
                  </a:moveTo>
                  <a:lnTo>
                    <a:pt x="18668" y="19050"/>
                  </a:lnTo>
                  <a:lnTo>
                    <a:pt x="18668" y="0"/>
                  </a:lnTo>
                  <a:lnTo>
                    <a:pt x="0" y="0"/>
                  </a:lnTo>
                  <a:lnTo>
                    <a:pt x="0" y="19050"/>
                  </a:lnTo>
                  <a:close/>
                </a:path>
              </a:pathLst>
            </a:custGeom>
            <a:solidFill>
              <a:srgbClr val="020302"/>
            </a:solidFill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6" name="object 52">
              <a:extLst>
                <a:ext uri="{FF2B5EF4-FFF2-40B4-BE49-F238E27FC236}">
                  <a16:creationId xmlns:a16="http://schemas.microsoft.com/office/drawing/2014/main" xmlns="" id="{1FA57F72-94A8-4330-83A2-725E3398E8DE}"/>
                </a:ext>
              </a:extLst>
            </p:cNvPr>
            <p:cNvSpPr/>
            <p:nvPr/>
          </p:nvSpPr>
          <p:spPr>
            <a:xfrm>
              <a:off x="387605" y="1460503"/>
              <a:ext cx="112256" cy="0"/>
            </a:xfrm>
            <a:custGeom>
              <a:avLst/>
              <a:gdLst/>
              <a:ahLst/>
              <a:cxnLst/>
              <a:rect l="l" t="t" r="r" b="b"/>
              <a:pathLst>
                <a:path w="112395">
                  <a:moveTo>
                    <a:pt x="0" y="0"/>
                  </a:moveTo>
                  <a:lnTo>
                    <a:pt x="112077" y="0"/>
                  </a:lnTo>
                </a:path>
              </a:pathLst>
            </a:custGeom>
            <a:ln w="19050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7" name="object 53">
              <a:extLst>
                <a:ext uri="{FF2B5EF4-FFF2-40B4-BE49-F238E27FC236}">
                  <a16:creationId xmlns:a16="http://schemas.microsoft.com/office/drawing/2014/main" xmlns="" id="{BBA6F595-5CF9-4A97-ABF1-24F7CAAA7881}"/>
                </a:ext>
              </a:extLst>
            </p:cNvPr>
            <p:cNvSpPr/>
            <p:nvPr/>
          </p:nvSpPr>
          <p:spPr>
            <a:xfrm>
              <a:off x="387605" y="1423719"/>
              <a:ext cx="187094" cy="0"/>
            </a:xfrm>
            <a:custGeom>
              <a:avLst/>
              <a:gdLst/>
              <a:ahLst/>
              <a:cxnLst/>
              <a:rect l="l" t="t" r="r" b="b"/>
              <a:pathLst>
                <a:path w="187325">
                  <a:moveTo>
                    <a:pt x="0" y="0"/>
                  </a:moveTo>
                  <a:lnTo>
                    <a:pt x="186791" y="0"/>
                  </a:lnTo>
                </a:path>
              </a:pathLst>
            </a:custGeom>
            <a:ln w="19050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8" name="object 54">
              <a:extLst>
                <a:ext uri="{FF2B5EF4-FFF2-40B4-BE49-F238E27FC236}">
                  <a16:creationId xmlns:a16="http://schemas.microsoft.com/office/drawing/2014/main" xmlns="" id="{6CC22D39-3830-44D3-88C0-635A0E49CCE1}"/>
                </a:ext>
              </a:extLst>
            </p:cNvPr>
            <p:cNvSpPr/>
            <p:nvPr/>
          </p:nvSpPr>
          <p:spPr>
            <a:xfrm>
              <a:off x="387604" y="1404692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68" y="0"/>
                  </a:lnTo>
                </a:path>
              </a:pathLst>
            </a:custGeom>
            <a:ln w="19050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9" name="object 55">
              <a:extLst>
                <a:ext uri="{FF2B5EF4-FFF2-40B4-BE49-F238E27FC236}">
                  <a16:creationId xmlns:a16="http://schemas.microsoft.com/office/drawing/2014/main" xmlns="" id="{0886009B-BEC9-4584-B9AF-46CF1F1E1502}"/>
                </a:ext>
              </a:extLst>
            </p:cNvPr>
            <p:cNvSpPr/>
            <p:nvPr/>
          </p:nvSpPr>
          <p:spPr>
            <a:xfrm>
              <a:off x="387604" y="1386300"/>
              <a:ext cx="93864" cy="0"/>
            </a:xfrm>
            <a:custGeom>
              <a:avLst/>
              <a:gdLst/>
              <a:ahLst/>
              <a:cxnLst/>
              <a:rect l="l" t="t" r="r" b="b"/>
              <a:pathLst>
                <a:path w="93979">
                  <a:moveTo>
                    <a:pt x="0" y="0"/>
                  </a:moveTo>
                  <a:lnTo>
                    <a:pt x="93395" y="0"/>
                  </a:lnTo>
                </a:path>
              </a:pathLst>
            </a:custGeom>
            <a:ln w="17779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0" name="object 56">
              <a:extLst>
                <a:ext uri="{FF2B5EF4-FFF2-40B4-BE49-F238E27FC236}">
                  <a16:creationId xmlns:a16="http://schemas.microsoft.com/office/drawing/2014/main" xmlns="" id="{C472F46A-07D1-4E26-B424-A6F264A15A45}"/>
                </a:ext>
              </a:extLst>
            </p:cNvPr>
            <p:cNvSpPr/>
            <p:nvPr/>
          </p:nvSpPr>
          <p:spPr>
            <a:xfrm>
              <a:off x="424908" y="1516619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1" name="object 57">
              <a:extLst>
                <a:ext uri="{FF2B5EF4-FFF2-40B4-BE49-F238E27FC236}">
                  <a16:creationId xmlns:a16="http://schemas.microsoft.com/office/drawing/2014/main" xmlns="" id="{4B8AF0ED-1F80-4BF6-B8D0-843DA7578ADF}"/>
                </a:ext>
              </a:extLst>
            </p:cNvPr>
            <p:cNvSpPr/>
            <p:nvPr/>
          </p:nvSpPr>
          <p:spPr>
            <a:xfrm>
              <a:off x="462226" y="1516619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2" name="object 58">
              <a:extLst>
                <a:ext uri="{FF2B5EF4-FFF2-40B4-BE49-F238E27FC236}">
                  <a16:creationId xmlns:a16="http://schemas.microsoft.com/office/drawing/2014/main" xmlns="" id="{34AD9B01-0AF7-40A3-BC55-381C55A891A0}"/>
                </a:ext>
              </a:extLst>
            </p:cNvPr>
            <p:cNvSpPr/>
            <p:nvPr/>
          </p:nvSpPr>
          <p:spPr>
            <a:xfrm>
              <a:off x="564835" y="1432827"/>
              <a:ext cx="0" cy="93230"/>
            </a:xfrm>
            <a:custGeom>
              <a:avLst/>
              <a:gdLst/>
              <a:ahLst/>
              <a:cxnLst/>
              <a:rect l="l" t="t" r="r" b="b"/>
              <a:pathLst>
                <a:path h="93344">
                  <a:moveTo>
                    <a:pt x="0" y="0"/>
                  </a:moveTo>
                  <a:lnTo>
                    <a:pt x="0" y="93217"/>
                  </a:lnTo>
                </a:path>
              </a:pathLst>
            </a:custGeom>
            <a:ln w="18681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3" name="object 59">
              <a:extLst>
                <a:ext uri="{FF2B5EF4-FFF2-40B4-BE49-F238E27FC236}">
                  <a16:creationId xmlns:a16="http://schemas.microsoft.com/office/drawing/2014/main" xmlns="" id="{9D3BD18B-4EAE-4DB2-B8B6-4DF6731D1151}"/>
                </a:ext>
              </a:extLst>
            </p:cNvPr>
            <p:cNvSpPr/>
            <p:nvPr/>
          </p:nvSpPr>
          <p:spPr>
            <a:xfrm>
              <a:off x="518202" y="1497998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4" name="object 60">
              <a:extLst>
                <a:ext uri="{FF2B5EF4-FFF2-40B4-BE49-F238E27FC236}">
                  <a16:creationId xmlns:a16="http://schemas.microsoft.com/office/drawing/2014/main" xmlns="" id="{C2380065-0735-4855-A32F-B375C6C162D2}"/>
                </a:ext>
              </a:extLst>
            </p:cNvPr>
            <p:cNvSpPr/>
            <p:nvPr/>
          </p:nvSpPr>
          <p:spPr>
            <a:xfrm>
              <a:off x="424908" y="1479378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5" name="object 61">
              <a:extLst>
                <a:ext uri="{FF2B5EF4-FFF2-40B4-BE49-F238E27FC236}">
                  <a16:creationId xmlns:a16="http://schemas.microsoft.com/office/drawing/2014/main" xmlns="" id="{81784D11-CDB1-4B38-B9F4-908CB0F31F05}"/>
                </a:ext>
              </a:extLst>
            </p:cNvPr>
            <p:cNvSpPr/>
            <p:nvPr/>
          </p:nvSpPr>
          <p:spPr>
            <a:xfrm>
              <a:off x="462226" y="1479378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6" name="object 62">
              <a:extLst>
                <a:ext uri="{FF2B5EF4-FFF2-40B4-BE49-F238E27FC236}">
                  <a16:creationId xmlns:a16="http://schemas.microsoft.com/office/drawing/2014/main" xmlns="" id="{60DE624D-311B-4A7C-94C1-7B728AC9CF3A}"/>
                </a:ext>
              </a:extLst>
            </p:cNvPr>
            <p:cNvSpPr/>
            <p:nvPr/>
          </p:nvSpPr>
          <p:spPr>
            <a:xfrm>
              <a:off x="518202" y="1460757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7" name="object 63">
              <a:extLst>
                <a:ext uri="{FF2B5EF4-FFF2-40B4-BE49-F238E27FC236}">
                  <a16:creationId xmlns:a16="http://schemas.microsoft.com/office/drawing/2014/main" xmlns="" id="{0B2C050C-6A8B-4960-8D25-57864B14EF08}"/>
                </a:ext>
              </a:extLst>
            </p:cNvPr>
            <p:cNvSpPr/>
            <p:nvPr/>
          </p:nvSpPr>
          <p:spPr>
            <a:xfrm>
              <a:off x="424908" y="1442137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8" name="object 64">
              <a:extLst>
                <a:ext uri="{FF2B5EF4-FFF2-40B4-BE49-F238E27FC236}">
                  <a16:creationId xmlns:a16="http://schemas.microsoft.com/office/drawing/2014/main" xmlns="" id="{D3DCA3DA-A3AA-4CD1-857F-1CA8C7EF66F0}"/>
                </a:ext>
              </a:extLst>
            </p:cNvPr>
            <p:cNvSpPr/>
            <p:nvPr/>
          </p:nvSpPr>
          <p:spPr>
            <a:xfrm>
              <a:off x="462226" y="1442137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9" name="object 65">
              <a:extLst>
                <a:ext uri="{FF2B5EF4-FFF2-40B4-BE49-F238E27FC236}">
                  <a16:creationId xmlns:a16="http://schemas.microsoft.com/office/drawing/2014/main" xmlns="" id="{2139531A-5FF0-4997-B8E8-84C733F11ED1}"/>
                </a:ext>
              </a:extLst>
            </p:cNvPr>
            <p:cNvSpPr/>
            <p:nvPr/>
          </p:nvSpPr>
          <p:spPr>
            <a:xfrm>
              <a:off x="424908" y="1404895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1" name="object 66">
              <a:extLst>
                <a:ext uri="{FF2B5EF4-FFF2-40B4-BE49-F238E27FC236}">
                  <a16:creationId xmlns:a16="http://schemas.microsoft.com/office/drawing/2014/main" xmlns="" id="{079493A4-1454-4943-B45F-8F67205D51E5}"/>
                </a:ext>
              </a:extLst>
            </p:cNvPr>
            <p:cNvSpPr/>
            <p:nvPr/>
          </p:nvSpPr>
          <p:spPr>
            <a:xfrm>
              <a:off x="462226" y="1404895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72" name="object 67">
            <a:extLst>
              <a:ext uri="{FF2B5EF4-FFF2-40B4-BE49-F238E27FC236}">
                <a16:creationId xmlns:a16="http://schemas.microsoft.com/office/drawing/2014/main" xmlns="" id="{873A2176-2E40-4982-8AE2-818B29E9474E}"/>
              </a:ext>
            </a:extLst>
          </p:cNvPr>
          <p:cNvSpPr txBox="1"/>
          <p:nvPr/>
        </p:nvSpPr>
        <p:spPr>
          <a:xfrm>
            <a:off x="374916" y="1307281"/>
            <a:ext cx="2225410" cy="233337"/>
          </a:xfrm>
          <a:prstGeom prst="rect">
            <a:avLst/>
          </a:prstGeom>
        </p:spPr>
        <p:txBody>
          <a:bodyPr vert="horz" wrap="square" lIns="0" tIns="48200" rIns="0" bIns="0" rtlCol="0">
            <a:spAutoFit/>
          </a:bodyPr>
          <a:lstStyle/>
          <a:p>
            <a:pPr marL="315851">
              <a:spcBef>
                <a:spcPts val="380"/>
              </a:spcBef>
            </a:pPr>
            <a:r>
              <a:rPr sz="1200" b="1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NÚMEROS</a:t>
            </a:r>
            <a:r>
              <a:rPr lang="pt-BR" sz="1200" b="1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</a:t>
            </a:r>
            <a:endParaRPr sz="1200" b="1" dirty="0">
              <a:highlight>
                <a:srgbClr val="FFFF00"/>
              </a:highligh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40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Imagem 9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7" r="4948"/>
          <a:stretch/>
        </p:blipFill>
        <p:spPr>
          <a:xfrm>
            <a:off x="395288" y="1318661"/>
            <a:ext cx="4057597" cy="2543735"/>
          </a:xfrm>
          <a:prstGeom prst="rect">
            <a:avLst/>
          </a:prstGeom>
        </p:spPr>
      </p:pic>
      <p:pic>
        <p:nvPicPr>
          <p:cNvPr id="100" name="Imagem 9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0" r="5820" b="1"/>
          <a:stretch/>
        </p:blipFill>
        <p:spPr>
          <a:xfrm>
            <a:off x="4648107" y="1309036"/>
            <a:ext cx="4208556" cy="2548127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458382" y="3857164"/>
            <a:ext cx="1674333" cy="307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398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Outubro/2016</a:t>
            </a:r>
          </a:p>
        </p:txBody>
      </p:sp>
      <p:sp>
        <p:nvSpPr>
          <p:cNvPr id="103" name="CaixaDeTexto 102"/>
          <p:cNvSpPr txBox="1"/>
          <p:nvPr/>
        </p:nvSpPr>
        <p:spPr>
          <a:xfrm>
            <a:off x="5968276" y="3890943"/>
            <a:ext cx="1674333" cy="307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398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Março/2017</a:t>
            </a:r>
          </a:p>
        </p:txBody>
      </p:sp>
      <p:sp>
        <p:nvSpPr>
          <p:cNvPr id="101" name="Espaço Reservado para Texto 6">
            <a:extLst>
              <a:ext uri="{FF2B5EF4-FFF2-40B4-BE49-F238E27FC236}">
                <a16:creationId xmlns:a16="http://schemas.microsoft.com/office/drawing/2014/main" xmlns="" id="{D72FB5EA-1E09-49F4-A986-6FEE19191E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929" y="298262"/>
            <a:ext cx="6204884" cy="519348"/>
          </a:xfrm>
        </p:spPr>
        <p:txBody>
          <a:bodyPr/>
          <a:lstStyle/>
          <a:p>
            <a:r>
              <a:rPr lang="pt-BR" dirty="0"/>
              <a:t>MANEJO DE REJEITO</a:t>
            </a:r>
          </a:p>
        </p:txBody>
      </p:sp>
    </p:spTree>
    <p:extLst>
      <p:ext uri="{BB962C8B-B14F-4D97-AF65-F5344CB8AC3E}">
        <p14:creationId xmlns:p14="http://schemas.microsoft.com/office/powerpoint/2010/main" val="273914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338853" y="3857164"/>
            <a:ext cx="2059518" cy="307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398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Dezembro/2016</a:t>
            </a:r>
          </a:p>
        </p:txBody>
      </p:sp>
      <p:sp>
        <p:nvSpPr>
          <p:cNvPr id="103" name="CaixaDeTexto 102"/>
          <p:cNvSpPr txBox="1"/>
          <p:nvPr/>
        </p:nvSpPr>
        <p:spPr>
          <a:xfrm>
            <a:off x="5968276" y="3857164"/>
            <a:ext cx="1674333" cy="307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398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Abril/2017</a:t>
            </a:r>
          </a:p>
        </p:txBody>
      </p:sp>
      <p:pic>
        <p:nvPicPr>
          <p:cNvPr id="52" name="Imagem 5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6"/>
          <a:stretch/>
        </p:blipFill>
        <p:spPr>
          <a:xfrm>
            <a:off x="395288" y="1315403"/>
            <a:ext cx="4099846" cy="2474179"/>
          </a:xfrm>
          <a:prstGeom prst="rect">
            <a:avLst/>
          </a:prstGeom>
        </p:spPr>
      </p:pic>
      <p:pic>
        <p:nvPicPr>
          <p:cNvPr id="53" name="Imagem 5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0759" y="1315403"/>
            <a:ext cx="4169391" cy="2454102"/>
          </a:xfrm>
          <a:prstGeom prst="rect">
            <a:avLst/>
          </a:prstGeom>
        </p:spPr>
      </p:pic>
      <p:sp>
        <p:nvSpPr>
          <p:cNvPr id="99" name="Espaço Reservado para Texto 6">
            <a:extLst>
              <a:ext uri="{FF2B5EF4-FFF2-40B4-BE49-F238E27FC236}">
                <a16:creationId xmlns:a16="http://schemas.microsoft.com/office/drawing/2014/main" xmlns="" id="{1DB86FA1-5FF6-472C-8184-2D8F9384DA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929" y="298262"/>
            <a:ext cx="6204884" cy="519348"/>
          </a:xfrm>
        </p:spPr>
        <p:txBody>
          <a:bodyPr/>
          <a:lstStyle/>
          <a:p>
            <a:r>
              <a:rPr lang="pt-BR" dirty="0"/>
              <a:t>MANEJO DE REJEITO</a:t>
            </a:r>
          </a:p>
        </p:txBody>
      </p:sp>
    </p:spTree>
    <p:extLst>
      <p:ext uri="{BB962C8B-B14F-4D97-AF65-F5344CB8AC3E}">
        <p14:creationId xmlns:p14="http://schemas.microsoft.com/office/powerpoint/2010/main" val="162551705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extBox 72"/>
          <p:cNvSpPr txBox="1"/>
          <p:nvPr/>
        </p:nvSpPr>
        <p:spPr>
          <a:xfrm>
            <a:off x="295928" y="2002468"/>
            <a:ext cx="426211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685" marR="641215">
              <a:lnSpc>
                <a:spcPct val="150000"/>
              </a:lnSpc>
              <a:spcBef>
                <a:spcPts val="1189"/>
              </a:spcBef>
            </a:pPr>
            <a:r>
              <a:rPr lang="en-US" sz="1200" spc="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Serão</a:t>
            </a:r>
            <a:r>
              <a:rPr lang="en-US" sz="1200" spc="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pc="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recuperados</a:t>
            </a:r>
            <a:r>
              <a:rPr lang="en-US" sz="1200" spc="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40 </a:t>
            </a:r>
            <a:r>
              <a:rPr lang="en-US" sz="1200" spc="1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 </a:t>
            </a:r>
            <a:r>
              <a:rPr lang="en-US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hectares </a:t>
            </a:r>
            <a:r>
              <a:rPr lang="en-US" sz="1200" spc="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en-US" sz="1200" spc="1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Áreas </a:t>
            </a:r>
            <a:r>
              <a:rPr lang="en-US" sz="1200" spc="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</a:t>
            </a:r>
            <a:r>
              <a:rPr lang="en-US" sz="1200" spc="17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Preservação</a:t>
            </a:r>
            <a:r>
              <a:rPr lang="en-US" sz="1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Permanente (APPs) </a:t>
            </a:r>
            <a:r>
              <a:rPr lang="en-US"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degradadas</a:t>
            </a:r>
            <a:r>
              <a:rPr lang="en-US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pc="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</a:t>
            </a:r>
            <a:r>
              <a:rPr lang="en-US" sz="1200" spc="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pc="1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bacia </a:t>
            </a:r>
            <a:r>
              <a:rPr lang="en-US" sz="1200" spc="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 </a:t>
            </a:r>
            <a:r>
              <a:rPr lang="en-US" sz="1200" spc="1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rio Doce </a:t>
            </a:r>
            <a:r>
              <a:rPr lang="en-US" sz="120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 2 mil </a:t>
            </a:r>
            <a:r>
              <a:rPr lang="en-US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hectares </a:t>
            </a:r>
            <a:r>
              <a:rPr lang="en-US" sz="1200" spc="1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nas </a:t>
            </a:r>
            <a:r>
              <a:rPr lang="en-US" sz="1200" spc="1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áreas</a:t>
            </a:r>
            <a:r>
              <a:rPr lang="en-US" sz="1200" spc="1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atingidas</a:t>
            </a:r>
            <a:r>
              <a:rPr lang="en-US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pc="1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pela </a:t>
            </a:r>
            <a:r>
              <a:rPr lang="en-US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deposição </a:t>
            </a:r>
            <a:r>
              <a:rPr lang="en-US" sz="1200" spc="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en-US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rejeito, </a:t>
            </a:r>
            <a:r>
              <a:rPr lang="en-US"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às</a:t>
            </a:r>
            <a:r>
              <a:rPr lang="en-US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margens</a:t>
            </a:r>
            <a:r>
              <a:rPr lang="en-US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pc="1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dos rios Doce, </a:t>
            </a:r>
            <a:r>
              <a:rPr lang="en-US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 </a:t>
            </a:r>
            <a:r>
              <a:rPr lang="en-US" sz="1200" spc="1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Carmo</a:t>
            </a:r>
            <a:r>
              <a:rPr lang="en-US" sz="1200" spc="1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 </a:t>
            </a:r>
            <a:r>
              <a:rPr lang="en-US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Gualaxo </a:t>
            </a:r>
            <a:r>
              <a:rPr lang="en-US" sz="1200" spc="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</a:t>
            </a:r>
            <a:r>
              <a:rPr lang="en-US" sz="1200" spc="229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Norte.</a:t>
            </a:r>
            <a:endParaRPr lang="en-US" sz="1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xmlns="" id="{35DEA216-E2C4-4349-B26E-DD6AD413EF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sz="2800" dirty="0"/>
              <a:t>RESTAURAÇÃO </a:t>
            </a:r>
          </a:p>
          <a:p>
            <a:r>
              <a:rPr lang="pt-BR" sz="2800" dirty="0"/>
              <a:t>FLORESTAL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E1DCE49E-4087-4EF6-A7CF-D4B18514B3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8150" y="698015"/>
            <a:ext cx="4901824" cy="444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96720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object 73"/>
          <p:cNvSpPr txBox="1"/>
          <p:nvPr/>
        </p:nvSpPr>
        <p:spPr>
          <a:xfrm>
            <a:off x="395288" y="1617193"/>
            <a:ext cx="1706044" cy="2321132"/>
          </a:xfrm>
          <a:prstGeom prst="rect">
            <a:avLst/>
          </a:prstGeom>
        </p:spPr>
        <p:txBody>
          <a:bodyPr vert="horz" wrap="square" lIns="0" tIns="12684" rIns="0" bIns="0" rtlCol="0">
            <a:spAutoFit/>
          </a:bodyPr>
          <a:lstStyle/>
          <a:p>
            <a:pPr marL="12685">
              <a:lnSpc>
                <a:spcPts val="4594"/>
              </a:lnSpc>
              <a:spcBef>
                <a:spcPts val="100"/>
              </a:spcBef>
            </a:pPr>
            <a:r>
              <a:rPr sz="2400" b="1" spc="-5" dirty="0">
                <a:solidFill>
                  <a:srgbClr val="F15A2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28</a:t>
            </a:r>
            <a:r>
              <a:rPr sz="2400" b="1" spc="-100" dirty="0">
                <a:solidFill>
                  <a:srgbClr val="F15A2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2400" b="1" spc="-5" dirty="0">
                <a:solidFill>
                  <a:srgbClr val="F15A2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</a:t>
            </a:r>
            <a:endParaRPr sz="24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>
              <a:lnSpc>
                <a:spcPct val="150000"/>
              </a:lnSpc>
            </a:pPr>
            <a:r>
              <a:rPr sz="1100" spc="-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mudas </a:t>
            </a:r>
            <a:r>
              <a:rPr sz="1100" spc="-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ao</a:t>
            </a:r>
            <a:r>
              <a:rPr sz="1100" spc="-12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ano</a:t>
            </a:r>
            <a:endParaRPr sz="11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 marR="300629">
              <a:lnSpc>
                <a:spcPct val="150000"/>
              </a:lnSpc>
            </a:pPr>
            <a:r>
              <a:rPr sz="1100" spc="-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sz="11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espécies</a:t>
            </a: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da</a:t>
            </a:r>
            <a:r>
              <a:rPr lang="pt-BR"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Mata Atlântica </a:t>
            </a:r>
            <a:r>
              <a:rPr sz="110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é a</a:t>
            </a:r>
            <a:r>
              <a:rPr sz="1100" spc="-1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capacidade</a:t>
            </a:r>
            <a:r>
              <a:rPr lang="pt-BR"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instalada</a:t>
            </a: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</a:t>
            </a:r>
            <a:r>
              <a:rPr sz="1100" spc="-1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b="1" spc="-1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41</a:t>
            </a:r>
            <a:endParaRPr sz="1100" b="1" dirty="0">
              <a:solidFill>
                <a:schemeClr val="accent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>
              <a:lnSpc>
                <a:spcPct val="150000"/>
              </a:lnSpc>
              <a:spcBef>
                <a:spcPts val="140"/>
              </a:spcBef>
            </a:pP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viveiros </a:t>
            </a:r>
            <a:r>
              <a:rPr sz="1100" spc="-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já</a:t>
            </a:r>
            <a:r>
              <a:rPr sz="1100" spc="-1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visitados</a:t>
            </a:r>
            <a:endParaRPr lang="en-US" sz="1100" spc="-10" dirty="0">
              <a:solidFill>
                <a:srgbClr val="231F2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>
              <a:spcBef>
                <a:spcPts val="140"/>
              </a:spcBef>
            </a:pPr>
            <a:endParaRPr sz="11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2297683" y="1629613"/>
            <a:ext cx="1690823" cy="1802913"/>
          </a:xfrm>
          <a:prstGeom prst="rect">
            <a:avLst/>
          </a:prstGeom>
        </p:spPr>
        <p:txBody>
          <a:bodyPr vert="horz" wrap="square" lIns="0" tIns="12684" rIns="0" bIns="0" rtlCol="0">
            <a:spAutoFit/>
          </a:bodyPr>
          <a:lstStyle/>
          <a:p>
            <a:pPr marL="12685">
              <a:lnSpc>
                <a:spcPts val="4594"/>
              </a:lnSpc>
              <a:spcBef>
                <a:spcPts val="100"/>
              </a:spcBef>
            </a:pPr>
            <a:r>
              <a:rPr sz="2400" b="1" spc="-5" dirty="0">
                <a:solidFill>
                  <a:srgbClr val="F15A2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77,5%</a:t>
            </a:r>
            <a:endParaRPr sz="24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>
              <a:lnSpc>
                <a:spcPct val="150000"/>
              </a:lnSpc>
            </a:pPr>
            <a:r>
              <a:rPr sz="1100" spc="-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 </a:t>
            </a: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área total</a:t>
            </a:r>
            <a:r>
              <a:rPr sz="1100" spc="-1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</a:t>
            </a:r>
            <a:endParaRPr sz="11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 marR="5074">
              <a:lnSpc>
                <a:spcPct val="150000"/>
              </a:lnSpc>
            </a:pP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bacia </a:t>
            </a:r>
            <a:r>
              <a:rPr sz="1100" spc="-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 </a:t>
            </a:r>
            <a:r>
              <a:rPr sz="11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Doce</a:t>
            </a: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estão</a:t>
            </a:r>
            <a:r>
              <a:rPr lang="pt-BR"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degradados</a:t>
            </a: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sz="11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sendo</a:t>
            </a:r>
            <a:r>
              <a:rPr sz="1100" spc="-1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1/3</a:t>
            </a:r>
            <a:r>
              <a:rPr lang="pt-BR"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fortemente</a:t>
            </a:r>
            <a:r>
              <a:rPr sz="1100" spc="-10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degradado</a:t>
            </a:r>
            <a:r>
              <a:rPr lang="pt-BR"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</a:t>
            </a:r>
            <a:endParaRPr lang="en-US" sz="1100" spc="-10" dirty="0">
              <a:solidFill>
                <a:srgbClr val="231F2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 marR="5074">
              <a:lnSpc>
                <a:spcPct val="109000"/>
              </a:lnSpc>
            </a:pPr>
            <a:endParaRPr sz="11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7" name="object 73"/>
          <p:cNvSpPr txBox="1"/>
          <p:nvPr/>
        </p:nvSpPr>
        <p:spPr>
          <a:xfrm>
            <a:off x="4660581" y="1626733"/>
            <a:ext cx="1748157" cy="2126207"/>
          </a:xfrm>
          <a:prstGeom prst="rect">
            <a:avLst/>
          </a:prstGeom>
        </p:spPr>
        <p:txBody>
          <a:bodyPr vert="horz" wrap="square" lIns="0" tIns="12684" rIns="0" bIns="0" rtlCol="0">
            <a:spAutoFit/>
          </a:bodyPr>
          <a:lstStyle/>
          <a:p>
            <a:pPr marL="12685">
              <a:lnSpc>
                <a:spcPts val="4594"/>
              </a:lnSpc>
              <a:spcBef>
                <a:spcPts val="100"/>
              </a:spcBef>
            </a:pPr>
            <a:r>
              <a:rPr sz="2400" b="1" spc="-5" dirty="0">
                <a:solidFill>
                  <a:srgbClr val="F15A2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2400" b="1" spc="-5" dirty="0">
                <a:solidFill>
                  <a:srgbClr val="F15A2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</a:t>
            </a:r>
            <a:r>
              <a:rPr sz="2400" b="1" spc="-100" dirty="0">
                <a:solidFill>
                  <a:srgbClr val="F15A2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2400" b="1" spc="-5" dirty="0">
                <a:solidFill>
                  <a:srgbClr val="F15A2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</a:t>
            </a:r>
            <a:endParaRPr sz="24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>
              <a:lnSpc>
                <a:spcPct val="150000"/>
              </a:lnSpc>
            </a:pPr>
            <a:r>
              <a:rPr sz="1100" spc="-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mudas </a:t>
            </a:r>
            <a:r>
              <a:rPr lang="en-US" sz="1100" spc="-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 </a:t>
            </a:r>
            <a:r>
              <a:rPr lang="en-US" sz="1100" spc="-5" dirty="0" smtClean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80 mil </a:t>
            </a:r>
            <a:r>
              <a:rPr lang="en-US" sz="1100" spc="-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quilômetros de </a:t>
            </a:r>
            <a:r>
              <a:rPr lang="en-US"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arame devem ser empregados na recuperação de </a:t>
            </a:r>
          </a:p>
          <a:p>
            <a:pPr marL="12685" marR="300629">
              <a:lnSpc>
                <a:spcPct val="150000"/>
              </a:lnSpc>
            </a:pPr>
            <a:r>
              <a:rPr lang="en-US" sz="1100" b="1" spc="-10" dirty="0">
                <a:solidFill>
                  <a:srgbClr val="EB421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40 mil </a:t>
            </a:r>
            <a:r>
              <a:rPr lang="en-US"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hectares </a:t>
            </a:r>
          </a:p>
          <a:p>
            <a:pPr marL="12685" marR="300629">
              <a:lnSpc>
                <a:spcPct val="150000"/>
              </a:lnSpc>
            </a:pPr>
            <a:r>
              <a:rPr lang="en-US"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APPs</a:t>
            </a:r>
            <a:endParaRPr sz="11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8" name="Espaço Reservado para Texto 6">
            <a:extLst>
              <a:ext uri="{FF2B5EF4-FFF2-40B4-BE49-F238E27FC236}">
                <a16:creationId xmlns:a16="http://schemas.microsoft.com/office/drawing/2014/main" xmlns="" id="{DE1BE620-F13A-43FB-847D-BD61FA8C4F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929" y="298262"/>
            <a:ext cx="6204884" cy="541805"/>
          </a:xfrm>
        </p:spPr>
        <p:txBody>
          <a:bodyPr/>
          <a:lstStyle/>
          <a:p>
            <a:r>
              <a:rPr lang="pt-BR" dirty="0"/>
              <a:t>RESTAURAÇÃO FLORESTAL</a:t>
            </a:r>
          </a:p>
        </p:txBody>
      </p:sp>
      <p:sp>
        <p:nvSpPr>
          <p:cNvPr id="29" name="object 4">
            <a:extLst>
              <a:ext uri="{FF2B5EF4-FFF2-40B4-BE49-F238E27FC236}">
                <a16:creationId xmlns:a16="http://schemas.microsoft.com/office/drawing/2014/main" xmlns="" id="{B520AC18-DCC5-4140-8213-F5448DD5F174}"/>
              </a:ext>
            </a:extLst>
          </p:cNvPr>
          <p:cNvSpPr/>
          <p:nvPr/>
        </p:nvSpPr>
        <p:spPr>
          <a:xfrm>
            <a:off x="400308" y="1634253"/>
            <a:ext cx="5935756" cy="113627"/>
          </a:xfrm>
          <a:custGeom>
            <a:avLst/>
            <a:gdLst/>
            <a:ahLst/>
            <a:cxnLst/>
            <a:rect l="l" t="t" r="r" b="b"/>
            <a:pathLst>
              <a:path w="3737610">
                <a:moveTo>
                  <a:pt x="0" y="0"/>
                </a:moveTo>
                <a:lnTo>
                  <a:pt x="3737610" y="0"/>
                </a:lnTo>
              </a:path>
            </a:pathLst>
          </a:custGeom>
          <a:ln w="16510">
            <a:solidFill>
              <a:srgbClr val="CCC2C0"/>
            </a:solidFill>
          </a:ln>
        </p:spPr>
        <p:txBody>
          <a:bodyPr wrap="square" lIns="0" tIns="0" rIns="0" bIns="0" rtlCol="0"/>
          <a:lstStyle/>
          <a:p>
            <a:endParaRPr sz="16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0" name="object 67">
            <a:extLst>
              <a:ext uri="{FF2B5EF4-FFF2-40B4-BE49-F238E27FC236}">
                <a16:creationId xmlns:a16="http://schemas.microsoft.com/office/drawing/2014/main" xmlns="" id="{C43201F9-C2C4-4F47-9FA3-3FF2F7CDDE2D}"/>
              </a:ext>
            </a:extLst>
          </p:cNvPr>
          <p:cNvSpPr txBox="1"/>
          <p:nvPr/>
        </p:nvSpPr>
        <p:spPr>
          <a:xfrm>
            <a:off x="115442" y="3963411"/>
            <a:ext cx="3642943" cy="187170"/>
          </a:xfrm>
          <a:prstGeom prst="rect">
            <a:avLst/>
          </a:prstGeom>
        </p:spPr>
        <p:txBody>
          <a:bodyPr vert="horz" wrap="square" lIns="0" tIns="48200" rIns="0" bIns="0" rtlCol="0">
            <a:spAutoFit/>
          </a:bodyPr>
          <a:lstStyle/>
          <a:p>
            <a:pPr marL="315851">
              <a:spcBef>
                <a:spcPts val="380"/>
              </a:spcBef>
            </a:pPr>
            <a:r>
              <a:rPr lang="pt-BR" sz="900" b="1" spc="25" dirty="0" smtClean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*julho/2017</a:t>
            </a:r>
            <a:endParaRPr sz="900" b="1" dirty="0">
              <a:highlight>
                <a:srgbClr val="FFFF00"/>
              </a:highligh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31" name="Grupo 30"/>
          <p:cNvGrpSpPr/>
          <p:nvPr/>
        </p:nvGrpSpPr>
        <p:grpSpPr>
          <a:xfrm>
            <a:off x="387604" y="1363998"/>
            <a:ext cx="187095" cy="149041"/>
            <a:chOff x="387604" y="1386300"/>
            <a:chExt cx="187095" cy="149041"/>
          </a:xfrm>
        </p:grpSpPr>
        <p:sp>
          <p:nvSpPr>
            <p:cNvPr id="32" name="object 48">
              <a:extLst>
                <a:ext uri="{FF2B5EF4-FFF2-40B4-BE49-F238E27FC236}">
                  <a16:creationId xmlns:a16="http://schemas.microsoft.com/office/drawing/2014/main" xmlns="" id="{29B660E4-9803-456A-B85B-F132866DFBA4}"/>
                </a:ext>
              </a:extLst>
            </p:cNvPr>
            <p:cNvSpPr/>
            <p:nvPr/>
          </p:nvSpPr>
          <p:spPr>
            <a:xfrm>
              <a:off x="387605" y="1535341"/>
              <a:ext cx="187094" cy="0"/>
            </a:xfrm>
            <a:custGeom>
              <a:avLst/>
              <a:gdLst/>
              <a:ahLst/>
              <a:cxnLst/>
              <a:rect l="l" t="t" r="r" b="b"/>
              <a:pathLst>
                <a:path w="187325">
                  <a:moveTo>
                    <a:pt x="0" y="0"/>
                  </a:moveTo>
                  <a:lnTo>
                    <a:pt x="186791" y="0"/>
                  </a:lnTo>
                </a:path>
              </a:pathLst>
            </a:custGeom>
            <a:ln w="19050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3" name="object 49">
              <a:extLst>
                <a:ext uri="{FF2B5EF4-FFF2-40B4-BE49-F238E27FC236}">
                  <a16:creationId xmlns:a16="http://schemas.microsoft.com/office/drawing/2014/main" xmlns="" id="{F32DF1A7-AA3F-4644-8399-AD97679009AD}"/>
                </a:ext>
              </a:extLst>
            </p:cNvPr>
            <p:cNvSpPr/>
            <p:nvPr/>
          </p:nvSpPr>
          <p:spPr>
            <a:xfrm>
              <a:off x="387604" y="1516314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68" y="0"/>
                  </a:lnTo>
                </a:path>
              </a:pathLst>
            </a:custGeom>
            <a:ln w="19050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4" name="object 50">
              <a:extLst>
                <a:ext uri="{FF2B5EF4-FFF2-40B4-BE49-F238E27FC236}">
                  <a16:creationId xmlns:a16="http://schemas.microsoft.com/office/drawing/2014/main" xmlns="" id="{701652DB-FF61-4F89-8841-76F03CEEA426}"/>
                </a:ext>
              </a:extLst>
            </p:cNvPr>
            <p:cNvSpPr/>
            <p:nvPr/>
          </p:nvSpPr>
          <p:spPr>
            <a:xfrm>
              <a:off x="387605" y="1497922"/>
              <a:ext cx="112256" cy="0"/>
            </a:xfrm>
            <a:custGeom>
              <a:avLst/>
              <a:gdLst/>
              <a:ahLst/>
              <a:cxnLst/>
              <a:rect l="l" t="t" r="r" b="b"/>
              <a:pathLst>
                <a:path w="112395">
                  <a:moveTo>
                    <a:pt x="0" y="0"/>
                  </a:moveTo>
                  <a:lnTo>
                    <a:pt x="112077" y="0"/>
                  </a:lnTo>
                </a:path>
              </a:pathLst>
            </a:custGeom>
            <a:ln w="17780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5" name="object 51">
              <a:extLst>
                <a:ext uri="{FF2B5EF4-FFF2-40B4-BE49-F238E27FC236}">
                  <a16:creationId xmlns:a16="http://schemas.microsoft.com/office/drawing/2014/main" xmlns="" id="{CAE2FE57-A0B6-402B-A05A-BDED5625AA17}"/>
                </a:ext>
              </a:extLst>
            </p:cNvPr>
            <p:cNvSpPr/>
            <p:nvPr/>
          </p:nvSpPr>
          <p:spPr>
            <a:xfrm>
              <a:off x="387604" y="1470016"/>
              <a:ext cx="19027" cy="19027"/>
            </a:xfrm>
            <a:custGeom>
              <a:avLst/>
              <a:gdLst/>
              <a:ahLst/>
              <a:cxnLst/>
              <a:rect l="l" t="t" r="r" b="b"/>
              <a:pathLst>
                <a:path w="19050" h="19050">
                  <a:moveTo>
                    <a:pt x="0" y="19050"/>
                  </a:moveTo>
                  <a:lnTo>
                    <a:pt x="18668" y="19050"/>
                  </a:lnTo>
                  <a:lnTo>
                    <a:pt x="18668" y="0"/>
                  </a:lnTo>
                  <a:lnTo>
                    <a:pt x="0" y="0"/>
                  </a:lnTo>
                  <a:lnTo>
                    <a:pt x="0" y="19050"/>
                  </a:lnTo>
                  <a:close/>
                </a:path>
              </a:pathLst>
            </a:custGeom>
            <a:solidFill>
              <a:srgbClr val="020302"/>
            </a:solidFill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6" name="object 52">
              <a:extLst>
                <a:ext uri="{FF2B5EF4-FFF2-40B4-BE49-F238E27FC236}">
                  <a16:creationId xmlns:a16="http://schemas.microsoft.com/office/drawing/2014/main" xmlns="" id="{1FA57F72-94A8-4330-83A2-725E3398E8DE}"/>
                </a:ext>
              </a:extLst>
            </p:cNvPr>
            <p:cNvSpPr/>
            <p:nvPr/>
          </p:nvSpPr>
          <p:spPr>
            <a:xfrm>
              <a:off x="387605" y="1460503"/>
              <a:ext cx="112256" cy="0"/>
            </a:xfrm>
            <a:custGeom>
              <a:avLst/>
              <a:gdLst/>
              <a:ahLst/>
              <a:cxnLst/>
              <a:rect l="l" t="t" r="r" b="b"/>
              <a:pathLst>
                <a:path w="112395">
                  <a:moveTo>
                    <a:pt x="0" y="0"/>
                  </a:moveTo>
                  <a:lnTo>
                    <a:pt x="112077" y="0"/>
                  </a:lnTo>
                </a:path>
              </a:pathLst>
            </a:custGeom>
            <a:ln w="19050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7" name="object 53">
              <a:extLst>
                <a:ext uri="{FF2B5EF4-FFF2-40B4-BE49-F238E27FC236}">
                  <a16:creationId xmlns:a16="http://schemas.microsoft.com/office/drawing/2014/main" xmlns="" id="{BBA6F595-5CF9-4A97-ABF1-24F7CAAA7881}"/>
                </a:ext>
              </a:extLst>
            </p:cNvPr>
            <p:cNvSpPr/>
            <p:nvPr/>
          </p:nvSpPr>
          <p:spPr>
            <a:xfrm>
              <a:off x="387605" y="1423719"/>
              <a:ext cx="187094" cy="0"/>
            </a:xfrm>
            <a:custGeom>
              <a:avLst/>
              <a:gdLst/>
              <a:ahLst/>
              <a:cxnLst/>
              <a:rect l="l" t="t" r="r" b="b"/>
              <a:pathLst>
                <a:path w="187325">
                  <a:moveTo>
                    <a:pt x="0" y="0"/>
                  </a:moveTo>
                  <a:lnTo>
                    <a:pt x="186791" y="0"/>
                  </a:lnTo>
                </a:path>
              </a:pathLst>
            </a:custGeom>
            <a:ln w="19050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8" name="object 54">
              <a:extLst>
                <a:ext uri="{FF2B5EF4-FFF2-40B4-BE49-F238E27FC236}">
                  <a16:creationId xmlns:a16="http://schemas.microsoft.com/office/drawing/2014/main" xmlns="" id="{6CC22D39-3830-44D3-88C0-635A0E49CCE1}"/>
                </a:ext>
              </a:extLst>
            </p:cNvPr>
            <p:cNvSpPr/>
            <p:nvPr/>
          </p:nvSpPr>
          <p:spPr>
            <a:xfrm>
              <a:off x="387604" y="1404692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68" y="0"/>
                  </a:lnTo>
                </a:path>
              </a:pathLst>
            </a:custGeom>
            <a:ln w="19050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9" name="object 55">
              <a:extLst>
                <a:ext uri="{FF2B5EF4-FFF2-40B4-BE49-F238E27FC236}">
                  <a16:creationId xmlns:a16="http://schemas.microsoft.com/office/drawing/2014/main" xmlns="" id="{0886009B-BEC9-4584-B9AF-46CF1F1E1502}"/>
                </a:ext>
              </a:extLst>
            </p:cNvPr>
            <p:cNvSpPr/>
            <p:nvPr/>
          </p:nvSpPr>
          <p:spPr>
            <a:xfrm>
              <a:off x="387604" y="1386300"/>
              <a:ext cx="93864" cy="0"/>
            </a:xfrm>
            <a:custGeom>
              <a:avLst/>
              <a:gdLst/>
              <a:ahLst/>
              <a:cxnLst/>
              <a:rect l="l" t="t" r="r" b="b"/>
              <a:pathLst>
                <a:path w="93979">
                  <a:moveTo>
                    <a:pt x="0" y="0"/>
                  </a:moveTo>
                  <a:lnTo>
                    <a:pt x="93395" y="0"/>
                  </a:lnTo>
                </a:path>
              </a:pathLst>
            </a:custGeom>
            <a:ln w="17779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0" name="object 56">
              <a:extLst>
                <a:ext uri="{FF2B5EF4-FFF2-40B4-BE49-F238E27FC236}">
                  <a16:creationId xmlns:a16="http://schemas.microsoft.com/office/drawing/2014/main" xmlns="" id="{C472F46A-07D1-4E26-B424-A6F264A15A45}"/>
                </a:ext>
              </a:extLst>
            </p:cNvPr>
            <p:cNvSpPr/>
            <p:nvPr/>
          </p:nvSpPr>
          <p:spPr>
            <a:xfrm>
              <a:off x="424908" y="1516619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1" name="object 57">
              <a:extLst>
                <a:ext uri="{FF2B5EF4-FFF2-40B4-BE49-F238E27FC236}">
                  <a16:creationId xmlns:a16="http://schemas.microsoft.com/office/drawing/2014/main" xmlns="" id="{4B8AF0ED-1F80-4BF6-B8D0-843DA7578ADF}"/>
                </a:ext>
              </a:extLst>
            </p:cNvPr>
            <p:cNvSpPr/>
            <p:nvPr/>
          </p:nvSpPr>
          <p:spPr>
            <a:xfrm>
              <a:off x="462226" y="1516619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2" name="object 58">
              <a:extLst>
                <a:ext uri="{FF2B5EF4-FFF2-40B4-BE49-F238E27FC236}">
                  <a16:creationId xmlns:a16="http://schemas.microsoft.com/office/drawing/2014/main" xmlns="" id="{34AD9B01-0AF7-40A3-BC55-381C55A891A0}"/>
                </a:ext>
              </a:extLst>
            </p:cNvPr>
            <p:cNvSpPr/>
            <p:nvPr/>
          </p:nvSpPr>
          <p:spPr>
            <a:xfrm>
              <a:off x="564835" y="1432827"/>
              <a:ext cx="0" cy="93230"/>
            </a:xfrm>
            <a:custGeom>
              <a:avLst/>
              <a:gdLst/>
              <a:ahLst/>
              <a:cxnLst/>
              <a:rect l="l" t="t" r="r" b="b"/>
              <a:pathLst>
                <a:path h="93344">
                  <a:moveTo>
                    <a:pt x="0" y="0"/>
                  </a:moveTo>
                  <a:lnTo>
                    <a:pt x="0" y="93217"/>
                  </a:lnTo>
                </a:path>
              </a:pathLst>
            </a:custGeom>
            <a:ln w="18681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3" name="object 59">
              <a:extLst>
                <a:ext uri="{FF2B5EF4-FFF2-40B4-BE49-F238E27FC236}">
                  <a16:creationId xmlns:a16="http://schemas.microsoft.com/office/drawing/2014/main" xmlns="" id="{9D3BD18B-4EAE-4DB2-B8B6-4DF6731D1151}"/>
                </a:ext>
              </a:extLst>
            </p:cNvPr>
            <p:cNvSpPr/>
            <p:nvPr/>
          </p:nvSpPr>
          <p:spPr>
            <a:xfrm>
              <a:off x="518202" y="1497998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4" name="object 60">
              <a:extLst>
                <a:ext uri="{FF2B5EF4-FFF2-40B4-BE49-F238E27FC236}">
                  <a16:creationId xmlns:a16="http://schemas.microsoft.com/office/drawing/2014/main" xmlns="" id="{C2380065-0735-4855-A32F-B375C6C162D2}"/>
                </a:ext>
              </a:extLst>
            </p:cNvPr>
            <p:cNvSpPr/>
            <p:nvPr/>
          </p:nvSpPr>
          <p:spPr>
            <a:xfrm>
              <a:off x="424908" y="1479378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5" name="object 61">
              <a:extLst>
                <a:ext uri="{FF2B5EF4-FFF2-40B4-BE49-F238E27FC236}">
                  <a16:creationId xmlns:a16="http://schemas.microsoft.com/office/drawing/2014/main" xmlns="" id="{81784D11-CDB1-4B38-B9F4-908CB0F31F05}"/>
                </a:ext>
              </a:extLst>
            </p:cNvPr>
            <p:cNvSpPr/>
            <p:nvPr/>
          </p:nvSpPr>
          <p:spPr>
            <a:xfrm>
              <a:off x="462226" y="1479378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6" name="object 62">
              <a:extLst>
                <a:ext uri="{FF2B5EF4-FFF2-40B4-BE49-F238E27FC236}">
                  <a16:creationId xmlns:a16="http://schemas.microsoft.com/office/drawing/2014/main" xmlns="" id="{60DE624D-311B-4A7C-94C1-7B728AC9CF3A}"/>
                </a:ext>
              </a:extLst>
            </p:cNvPr>
            <p:cNvSpPr/>
            <p:nvPr/>
          </p:nvSpPr>
          <p:spPr>
            <a:xfrm>
              <a:off x="518202" y="1460757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7" name="object 63">
              <a:extLst>
                <a:ext uri="{FF2B5EF4-FFF2-40B4-BE49-F238E27FC236}">
                  <a16:creationId xmlns:a16="http://schemas.microsoft.com/office/drawing/2014/main" xmlns="" id="{0B2C050C-6A8B-4960-8D25-57864B14EF08}"/>
                </a:ext>
              </a:extLst>
            </p:cNvPr>
            <p:cNvSpPr/>
            <p:nvPr/>
          </p:nvSpPr>
          <p:spPr>
            <a:xfrm>
              <a:off x="424908" y="1442137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8" name="object 64">
              <a:extLst>
                <a:ext uri="{FF2B5EF4-FFF2-40B4-BE49-F238E27FC236}">
                  <a16:creationId xmlns:a16="http://schemas.microsoft.com/office/drawing/2014/main" xmlns="" id="{D3DCA3DA-A3AA-4CD1-857F-1CA8C7EF66F0}"/>
                </a:ext>
              </a:extLst>
            </p:cNvPr>
            <p:cNvSpPr/>
            <p:nvPr/>
          </p:nvSpPr>
          <p:spPr>
            <a:xfrm>
              <a:off x="462226" y="1442137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9" name="object 65">
              <a:extLst>
                <a:ext uri="{FF2B5EF4-FFF2-40B4-BE49-F238E27FC236}">
                  <a16:creationId xmlns:a16="http://schemas.microsoft.com/office/drawing/2014/main" xmlns="" id="{2139531A-5FF0-4997-B8E8-84C733F11ED1}"/>
                </a:ext>
              </a:extLst>
            </p:cNvPr>
            <p:cNvSpPr/>
            <p:nvPr/>
          </p:nvSpPr>
          <p:spPr>
            <a:xfrm>
              <a:off x="424908" y="1404895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1" name="object 66">
              <a:extLst>
                <a:ext uri="{FF2B5EF4-FFF2-40B4-BE49-F238E27FC236}">
                  <a16:creationId xmlns:a16="http://schemas.microsoft.com/office/drawing/2014/main" xmlns="" id="{079493A4-1454-4943-B45F-8F67205D51E5}"/>
                </a:ext>
              </a:extLst>
            </p:cNvPr>
            <p:cNvSpPr/>
            <p:nvPr/>
          </p:nvSpPr>
          <p:spPr>
            <a:xfrm>
              <a:off x="462226" y="1404895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72" name="object 67">
            <a:extLst>
              <a:ext uri="{FF2B5EF4-FFF2-40B4-BE49-F238E27FC236}">
                <a16:creationId xmlns:a16="http://schemas.microsoft.com/office/drawing/2014/main" xmlns="" id="{873A2176-2E40-4982-8AE2-818B29E9474E}"/>
              </a:ext>
            </a:extLst>
          </p:cNvPr>
          <p:cNvSpPr txBox="1"/>
          <p:nvPr/>
        </p:nvSpPr>
        <p:spPr>
          <a:xfrm>
            <a:off x="374916" y="1307281"/>
            <a:ext cx="2225410" cy="233337"/>
          </a:xfrm>
          <a:prstGeom prst="rect">
            <a:avLst/>
          </a:prstGeom>
        </p:spPr>
        <p:txBody>
          <a:bodyPr vert="horz" wrap="square" lIns="0" tIns="48200" rIns="0" bIns="0" rtlCol="0">
            <a:spAutoFit/>
          </a:bodyPr>
          <a:lstStyle/>
          <a:p>
            <a:pPr marL="315851">
              <a:spcBef>
                <a:spcPts val="380"/>
              </a:spcBef>
            </a:pPr>
            <a:r>
              <a:rPr sz="1200" b="1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NÚMEROS</a:t>
            </a:r>
            <a:r>
              <a:rPr lang="pt-BR" sz="1200" b="1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</a:t>
            </a:r>
            <a:endParaRPr sz="1200" b="1" dirty="0">
              <a:highlight>
                <a:srgbClr val="FFFF00"/>
              </a:highligh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634" y="1291254"/>
            <a:ext cx="2515523" cy="311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73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object 47"/>
          <p:cNvSpPr txBox="1"/>
          <p:nvPr/>
        </p:nvSpPr>
        <p:spPr>
          <a:xfrm>
            <a:off x="395288" y="2001464"/>
            <a:ext cx="3788825" cy="1674801"/>
          </a:xfrm>
          <a:prstGeom prst="rect">
            <a:avLst/>
          </a:prstGeom>
        </p:spPr>
        <p:txBody>
          <a:bodyPr vert="horz" wrap="square" lIns="0" tIns="12684" rIns="0" bIns="0" rtlCol="0">
            <a:spAutoFit/>
          </a:bodyPr>
          <a:lstStyle/>
          <a:p>
            <a:pPr marL="12685" marR="280333">
              <a:lnSpc>
                <a:spcPct val="150000"/>
              </a:lnSpc>
              <a:spcBef>
                <a:spcPts val="100"/>
              </a:spcBef>
            </a:pPr>
            <a:r>
              <a:rPr lang="pt-BR" sz="120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Serão recuperadas e protegidas </a:t>
            </a:r>
            <a:r>
              <a:rPr sz="120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 </a:t>
            </a:r>
            <a:r>
              <a:rPr sz="1200" spc="1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 </a:t>
            </a:r>
            <a:r>
              <a:rPr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nascentes</a:t>
            </a:r>
            <a:r>
              <a:rPr lang="pt-BR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</a:t>
            </a:r>
            <a:r>
              <a:rPr sz="1200" spc="15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bacia</a:t>
            </a:r>
            <a:r>
              <a:rPr lang="en-US" sz="1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 </a:t>
            </a:r>
            <a:r>
              <a:rPr sz="1200" spc="1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Rio </a:t>
            </a:r>
            <a:r>
              <a:rPr sz="1200" spc="1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Doce</a:t>
            </a:r>
            <a:r>
              <a:rPr lang="pt-BR" sz="1200" spc="1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sz="1200" spc="1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</a:t>
            </a:r>
            <a:r>
              <a:rPr sz="1200" spc="1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prazo </a:t>
            </a:r>
            <a:r>
              <a:rPr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sz="1200" spc="1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dez anos,</a:t>
            </a:r>
            <a:r>
              <a:rPr sz="1200" spc="1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promovendo</a:t>
            </a:r>
            <a:r>
              <a:rPr lang="en-US" sz="1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</a:t>
            </a:r>
            <a:r>
              <a:rPr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melhoria </a:t>
            </a:r>
            <a:r>
              <a:rPr sz="1200" spc="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</a:t>
            </a:r>
            <a:r>
              <a:rPr lang="en-US" sz="1200" spc="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qualidade </a:t>
            </a:r>
            <a:r>
              <a:rPr sz="1200" spc="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 </a:t>
            </a:r>
            <a:r>
              <a:rPr sz="1200" spc="1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solo </a:t>
            </a:r>
            <a:r>
              <a:rPr sz="1200" spc="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</a:t>
            </a:r>
            <a:r>
              <a:rPr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entorno</a:t>
            </a:r>
            <a:r>
              <a:rPr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das</a:t>
            </a:r>
            <a:r>
              <a:rPr lang="pt-BR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nascentes</a:t>
            </a:r>
            <a:r>
              <a:rPr lang="pt-BR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É uma ação </a:t>
            </a:r>
            <a:r>
              <a:rPr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integrada</a:t>
            </a:r>
            <a:r>
              <a:rPr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às</a:t>
            </a:r>
            <a:r>
              <a:rPr sz="1200" spc="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iniciativa</a:t>
            </a:r>
            <a:r>
              <a:rPr lang="pt-BR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</a:t>
            </a:r>
            <a:r>
              <a:rPr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restauração</a:t>
            </a:r>
            <a:r>
              <a:rPr sz="1200" spc="15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florestal</a:t>
            </a:r>
            <a:r>
              <a:rPr lang="pt-BR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sz="1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4" name="Espaço Reservado para Texto 53">
            <a:extLst>
              <a:ext uri="{FF2B5EF4-FFF2-40B4-BE49-F238E27FC236}">
                <a16:creationId xmlns:a16="http://schemas.microsoft.com/office/drawing/2014/main" xmlns="" id="{AD0A9D53-B455-406D-B6FD-433D2A5C8A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929" y="298262"/>
            <a:ext cx="6204884" cy="432873"/>
          </a:xfrm>
        </p:spPr>
        <p:txBody>
          <a:bodyPr/>
          <a:lstStyle/>
          <a:p>
            <a:r>
              <a:rPr lang="pt-BR" sz="2800" dirty="0"/>
              <a:t>RECUPERAÇÃO </a:t>
            </a:r>
          </a:p>
          <a:p>
            <a:r>
              <a:rPr lang="pt-BR" sz="2800" dirty="0"/>
              <a:t>DE NASCENTES</a:t>
            </a:r>
          </a:p>
          <a:p>
            <a:endParaRPr lang="pt-BR" dirty="0"/>
          </a:p>
        </p:txBody>
      </p:sp>
      <p:pic>
        <p:nvPicPr>
          <p:cNvPr id="69" name="Imagem 68">
            <a:extLst>
              <a:ext uri="{FF2B5EF4-FFF2-40B4-BE49-F238E27FC236}">
                <a16:creationId xmlns:a16="http://schemas.microsoft.com/office/drawing/2014/main" xmlns="" id="{4F4E1AE5-E787-42ED-9A96-63753C3E7F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3001" y="0"/>
            <a:ext cx="4191000" cy="514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60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395288" y="1085996"/>
            <a:ext cx="8358649" cy="2982665"/>
            <a:chOff x="395288" y="825937"/>
            <a:chExt cx="6398409" cy="2283181"/>
          </a:xfrm>
        </p:grpSpPr>
        <p:pic>
          <p:nvPicPr>
            <p:cNvPr id="86" name="Imagem 85">
              <a:extLst>
                <a:ext uri="{FF2B5EF4-FFF2-40B4-BE49-F238E27FC236}">
                  <a16:creationId xmlns:a16="http://schemas.microsoft.com/office/drawing/2014/main" xmlns="" id="{AE67903B-248C-4B9F-95C8-3F971C7452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5288" y="825937"/>
              <a:ext cx="6398409" cy="2283181"/>
            </a:xfrm>
            <a:prstGeom prst="rect">
              <a:avLst/>
            </a:prstGeom>
          </p:spPr>
        </p:pic>
        <p:sp>
          <p:nvSpPr>
            <p:cNvPr id="87" name="CaixaDeTexto 86">
              <a:extLst>
                <a:ext uri="{FF2B5EF4-FFF2-40B4-BE49-F238E27FC236}">
                  <a16:creationId xmlns:a16="http://schemas.microsoft.com/office/drawing/2014/main" xmlns="" id="{AE391E1C-7353-427D-B12A-4ED6B9E1696C}"/>
                </a:ext>
              </a:extLst>
            </p:cNvPr>
            <p:cNvSpPr txBox="1"/>
            <p:nvPr/>
          </p:nvSpPr>
          <p:spPr>
            <a:xfrm>
              <a:off x="395288" y="2635645"/>
              <a:ext cx="1070986" cy="282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900">
                  <a:latin typeface="Verdana" charset="0"/>
                  <a:ea typeface="Verdana" charset="0"/>
                  <a:cs typeface="Verdana" charset="0"/>
                </a:rPr>
                <a:t>Diagn</a:t>
              </a:r>
              <a:r>
                <a:rPr lang="en-US" sz="900" dirty="0" err="1">
                  <a:latin typeface="Verdana" charset="0"/>
                  <a:ea typeface="Verdana" charset="0"/>
                  <a:cs typeface="Verdana" charset="0"/>
                </a:rPr>
                <a:t>óstico</a:t>
              </a:r>
              <a:r>
                <a:rPr lang="en-US" sz="900" dirty="0">
                  <a:latin typeface="Verdana" charset="0"/>
                  <a:ea typeface="Verdana" charset="0"/>
                  <a:cs typeface="Verdana" charset="0"/>
                </a:rPr>
                <a:t>, </a:t>
              </a:r>
              <a:r>
                <a:rPr lang="en-US" sz="900" dirty="0" err="1">
                  <a:latin typeface="Verdana" charset="0"/>
                  <a:ea typeface="Verdana" charset="0"/>
                  <a:cs typeface="Verdana" charset="0"/>
                </a:rPr>
                <a:t>presencial</a:t>
              </a:r>
              <a:r>
                <a:rPr lang="en-US" sz="900" dirty="0">
                  <a:latin typeface="Verdana" charset="0"/>
                  <a:ea typeface="Verdana" charset="0"/>
                  <a:cs typeface="Verdana" charset="0"/>
                </a:rPr>
                <a:t> </a:t>
              </a:r>
              <a:r>
                <a:rPr lang="en-US" sz="900" dirty="0" err="1">
                  <a:latin typeface="Verdana" charset="0"/>
                  <a:ea typeface="Verdana" charset="0"/>
                  <a:cs typeface="Verdana" charset="0"/>
                </a:rPr>
                <a:t>ou</a:t>
              </a:r>
              <a:r>
                <a:rPr lang="en-US" sz="900" dirty="0">
                  <a:latin typeface="Verdana" charset="0"/>
                  <a:ea typeface="Verdana" charset="0"/>
                  <a:cs typeface="Verdana" charset="0"/>
                </a:rPr>
                <a:t> </a:t>
              </a:r>
              <a:r>
                <a:rPr lang="en-US" sz="900" dirty="0" err="1">
                  <a:latin typeface="Verdana" charset="0"/>
                  <a:ea typeface="Verdana" charset="0"/>
                  <a:cs typeface="Verdana" charset="0"/>
                </a:rPr>
                <a:t>não</a:t>
              </a:r>
              <a:endParaRPr lang="pt-BR" sz="900" dirty="0">
                <a:latin typeface="Verdana" charset="0"/>
                <a:ea typeface="Verdana" charset="0"/>
                <a:cs typeface="Verdana" charset="0"/>
              </a:endParaRPr>
            </a:p>
          </p:txBody>
        </p:sp>
        <p:sp>
          <p:nvSpPr>
            <p:cNvPr id="88" name="CaixaDeTexto 87">
              <a:extLst>
                <a:ext uri="{FF2B5EF4-FFF2-40B4-BE49-F238E27FC236}">
                  <a16:creationId xmlns:a16="http://schemas.microsoft.com/office/drawing/2014/main" xmlns="" id="{1CDD82BC-B9CE-4D4D-89AB-F83249A6C8BA}"/>
                </a:ext>
              </a:extLst>
            </p:cNvPr>
            <p:cNvSpPr txBox="1"/>
            <p:nvPr/>
          </p:nvSpPr>
          <p:spPr>
            <a:xfrm>
              <a:off x="1486969" y="2229798"/>
              <a:ext cx="1070986" cy="600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900" dirty="0">
                  <a:latin typeface="Verdana" charset="0"/>
                  <a:ea typeface="Verdana" charset="0"/>
                  <a:cs typeface="Verdana" charset="0"/>
                </a:rPr>
                <a:t>Proteção, que envolve mobilizar o proprietário da área e cercar o entorno da nascente</a:t>
              </a:r>
            </a:p>
          </p:txBody>
        </p:sp>
        <p:sp>
          <p:nvSpPr>
            <p:cNvPr id="89" name="CaixaDeTexto 88">
              <a:extLst>
                <a:ext uri="{FF2B5EF4-FFF2-40B4-BE49-F238E27FC236}">
                  <a16:creationId xmlns:a16="http://schemas.microsoft.com/office/drawing/2014/main" xmlns="" id="{B2300FA0-C93F-4A76-9ABF-4838DF2B08A5}"/>
                </a:ext>
              </a:extLst>
            </p:cNvPr>
            <p:cNvSpPr txBox="1"/>
            <p:nvPr/>
          </p:nvSpPr>
          <p:spPr>
            <a:xfrm>
              <a:off x="2649421" y="2317590"/>
              <a:ext cx="922183" cy="600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900" dirty="0">
                  <a:latin typeface="Verdana" charset="0"/>
                  <a:ea typeface="Verdana" charset="0"/>
                  <a:cs typeface="Verdana" charset="0"/>
                </a:rPr>
                <a:t>Implantação, com coleta, análise do solo e recomendações de preparo</a:t>
              </a:r>
            </a:p>
          </p:txBody>
        </p:sp>
        <p:sp>
          <p:nvSpPr>
            <p:cNvPr id="90" name="CaixaDeTexto 89">
              <a:extLst>
                <a:ext uri="{FF2B5EF4-FFF2-40B4-BE49-F238E27FC236}">
                  <a16:creationId xmlns:a16="http://schemas.microsoft.com/office/drawing/2014/main" xmlns="" id="{FC8C6A0A-D2A4-486A-8DEB-5620B1F4D53D}"/>
                </a:ext>
              </a:extLst>
            </p:cNvPr>
            <p:cNvSpPr txBox="1"/>
            <p:nvPr/>
          </p:nvSpPr>
          <p:spPr>
            <a:xfrm>
              <a:off x="3673349" y="2808980"/>
              <a:ext cx="1070986" cy="1766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>
                  <a:latin typeface="Verdana" charset="0"/>
                  <a:ea typeface="Verdana" charset="0"/>
                  <a:cs typeface="Verdana" charset="0"/>
                </a:rPr>
                <a:t>Plantio</a:t>
              </a:r>
              <a:endParaRPr lang="pt-BR" sz="900">
                <a:latin typeface="Verdana" charset="0"/>
                <a:ea typeface="Verdana" charset="0"/>
                <a:cs typeface="Verdana" charset="0"/>
              </a:endParaRPr>
            </a:p>
          </p:txBody>
        </p:sp>
        <p:sp>
          <p:nvSpPr>
            <p:cNvPr id="91" name="CaixaDeTexto 90">
              <a:extLst>
                <a:ext uri="{FF2B5EF4-FFF2-40B4-BE49-F238E27FC236}">
                  <a16:creationId xmlns:a16="http://schemas.microsoft.com/office/drawing/2014/main" xmlns="" id="{F945EC0E-222F-4727-9895-08E0782AC9FC}"/>
                </a:ext>
              </a:extLst>
            </p:cNvPr>
            <p:cNvSpPr txBox="1"/>
            <p:nvPr/>
          </p:nvSpPr>
          <p:spPr>
            <a:xfrm>
              <a:off x="4792997" y="2505485"/>
              <a:ext cx="1070986" cy="388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900" dirty="0">
                  <a:latin typeface="Verdana" charset="0"/>
                  <a:ea typeface="Verdana" charset="0"/>
                  <a:cs typeface="Verdana" charset="0"/>
                </a:rPr>
                <a:t>Manutenção (para reposição de mudas, por exemplo)</a:t>
              </a:r>
            </a:p>
          </p:txBody>
        </p:sp>
        <p:sp>
          <p:nvSpPr>
            <p:cNvPr id="92" name="CaixaDeTexto 91">
              <a:extLst>
                <a:ext uri="{FF2B5EF4-FFF2-40B4-BE49-F238E27FC236}">
                  <a16:creationId xmlns:a16="http://schemas.microsoft.com/office/drawing/2014/main" xmlns="" id="{5C5B6FFE-F91F-45C5-B3C3-CFB60790FF57}"/>
                </a:ext>
              </a:extLst>
            </p:cNvPr>
            <p:cNvSpPr txBox="1"/>
            <p:nvPr/>
          </p:nvSpPr>
          <p:spPr>
            <a:xfrm>
              <a:off x="5892569" y="2649401"/>
              <a:ext cx="901127" cy="1766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>
                  <a:latin typeface="Verdana" charset="0"/>
                  <a:ea typeface="Verdana" charset="0"/>
                  <a:cs typeface="Verdana" charset="0"/>
                </a:rPr>
                <a:t>Monitoramento</a:t>
              </a:r>
              <a:endParaRPr lang="pt-BR" sz="900" dirty="0">
                <a:latin typeface="Verdana" charset="0"/>
                <a:ea typeface="Verdana" charset="0"/>
                <a:cs typeface="Verdana" charset="0"/>
              </a:endParaRPr>
            </a:p>
          </p:txBody>
        </p:sp>
        <p:sp>
          <p:nvSpPr>
            <p:cNvPr id="93" name="Oval 52">
              <a:extLst>
                <a:ext uri="{FF2B5EF4-FFF2-40B4-BE49-F238E27FC236}">
                  <a16:creationId xmlns:a16="http://schemas.microsoft.com/office/drawing/2014/main" xmlns="" id="{A31D57E4-431B-437A-9A53-7F8C48161AB4}"/>
                </a:ext>
              </a:extLst>
            </p:cNvPr>
            <p:cNvSpPr/>
            <p:nvPr/>
          </p:nvSpPr>
          <p:spPr>
            <a:xfrm>
              <a:off x="816622" y="2256815"/>
              <a:ext cx="228318" cy="22831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900" b="1">
                  <a:latin typeface="Verdana" charset="0"/>
                  <a:ea typeface="Verdana" charset="0"/>
                  <a:cs typeface="Verdana" charset="0"/>
                </a:rPr>
                <a:t>1</a:t>
              </a:r>
            </a:p>
          </p:txBody>
        </p:sp>
        <p:sp>
          <p:nvSpPr>
            <p:cNvPr id="94" name="Oval 76">
              <a:extLst>
                <a:ext uri="{FF2B5EF4-FFF2-40B4-BE49-F238E27FC236}">
                  <a16:creationId xmlns:a16="http://schemas.microsoft.com/office/drawing/2014/main" xmlns="" id="{AA36FFB7-5B7C-47FC-ACC7-C74978BEAF5A}"/>
                </a:ext>
              </a:extLst>
            </p:cNvPr>
            <p:cNvSpPr/>
            <p:nvPr/>
          </p:nvSpPr>
          <p:spPr>
            <a:xfrm>
              <a:off x="1887607" y="1794161"/>
              <a:ext cx="228318" cy="22831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900" b="1">
                  <a:latin typeface="Verdana" charset="0"/>
                  <a:ea typeface="Verdana" charset="0"/>
                  <a:cs typeface="Verdana" charset="0"/>
                </a:rPr>
                <a:t>2</a:t>
              </a:r>
            </a:p>
          </p:txBody>
        </p:sp>
        <p:sp>
          <p:nvSpPr>
            <p:cNvPr id="95" name="Oval 77">
              <a:extLst>
                <a:ext uri="{FF2B5EF4-FFF2-40B4-BE49-F238E27FC236}">
                  <a16:creationId xmlns:a16="http://schemas.microsoft.com/office/drawing/2014/main" xmlns="" id="{4DA27F74-98BA-469A-91E6-BE3CAF78206A}"/>
                </a:ext>
              </a:extLst>
            </p:cNvPr>
            <p:cNvSpPr/>
            <p:nvPr/>
          </p:nvSpPr>
          <p:spPr>
            <a:xfrm>
              <a:off x="2963211" y="1786662"/>
              <a:ext cx="228318" cy="22831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900" b="1">
                  <a:latin typeface="Verdana" charset="0"/>
                  <a:ea typeface="Verdana" charset="0"/>
                  <a:cs typeface="Verdana" charset="0"/>
                </a:rPr>
                <a:t>3</a:t>
              </a:r>
            </a:p>
          </p:txBody>
        </p:sp>
        <p:sp>
          <p:nvSpPr>
            <p:cNvPr id="96" name="Oval 78">
              <a:extLst>
                <a:ext uri="{FF2B5EF4-FFF2-40B4-BE49-F238E27FC236}">
                  <a16:creationId xmlns:a16="http://schemas.microsoft.com/office/drawing/2014/main" xmlns="" id="{AE7B0CD4-C4CF-49E3-A16B-369E6492F368}"/>
                </a:ext>
              </a:extLst>
            </p:cNvPr>
            <p:cNvSpPr/>
            <p:nvPr/>
          </p:nvSpPr>
          <p:spPr>
            <a:xfrm>
              <a:off x="4094683" y="2416026"/>
              <a:ext cx="228318" cy="22831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900" b="1">
                  <a:latin typeface="Verdana" charset="0"/>
                  <a:ea typeface="Verdana" charset="0"/>
                  <a:cs typeface="Verdana" charset="0"/>
                </a:rPr>
                <a:t>4</a:t>
              </a:r>
            </a:p>
          </p:txBody>
        </p:sp>
        <p:sp>
          <p:nvSpPr>
            <p:cNvPr id="97" name="Oval 79">
              <a:extLst>
                <a:ext uri="{FF2B5EF4-FFF2-40B4-BE49-F238E27FC236}">
                  <a16:creationId xmlns:a16="http://schemas.microsoft.com/office/drawing/2014/main" xmlns="" id="{3845544C-1397-4348-BF16-ED4C92F684A3}"/>
                </a:ext>
              </a:extLst>
            </p:cNvPr>
            <p:cNvSpPr/>
            <p:nvPr/>
          </p:nvSpPr>
          <p:spPr>
            <a:xfrm>
              <a:off x="5141958" y="2127139"/>
              <a:ext cx="228318" cy="22831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900" b="1">
                  <a:latin typeface="Verdana" charset="0"/>
                  <a:ea typeface="Verdana" charset="0"/>
                  <a:cs typeface="Verdana" charset="0"/>
                </a:rPr>
                <a:t>5</a:t>
              </a:r>
            </a:p>
          </p:txBody>
        </p:sp>
        <p:sp>
          <p:nvSpPr>
            <p:cNvPr id="98" name="Oval 81">
              <a:extLst>
                <a:ext uri="{FF2B5EF4-FFF2-40B4-BE49-F238E27FC236}">
                  <a16:creationId xmlns:a16="http://schemas.microsoft.com/office/drawing/2014/main" xmlns="" id="{98FB8708-64AC-4021-8189-21A36098B83D}"/>
                </a:ext>
              </a:extLst>
            </p:cNvPr>
            <p:cNvSpPr/>
            <p:nvPr/>
          </p:nvSpPr>
          <p:spPr>
            <a:xfrm>
              <a:off x="6206106" y="2241950"/>
              <a:ext cx="228318" cy="22831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900" b="1">
                  <a:latin typeface="Verdana" charset="0"/>
                  <a:ea typeface="Verdana" charset="0"/>
                  <a:cs typeface="Verdana" charset="0"/>
                </a:rPr>
                <a:t>6</a:t>
              </a:r>
            </a:p>
          </p:txBody>
        </p:sp>
      </p:grpSp>
      <p:sp>
        <p:nvSpPr>
          <p:cNvPr id="99" name="Espaço Reservado para Texto 8">
            <a:extLst>
              <a:ext uri="{FF2B5EF4-FFF2-40B4-BE49-F238E27FC236}">
                <a16:creationId xmlns:a16="http://schemas.microsoft.com/office/drawing/2014/main" xmlns="" id="{E4740C4A-4B15-4A89-B8A6-1D5058DD88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929" y="298262"/>
            <a:ext cx="6204884" cy="1150938"/>
          </a:xfrm>
        </p:spPr>
        <p:txBody>
          <a:bodyPr/>
          <a:lstStyle/>
          <a:p>
            <a:r>
              <a:rPr lang="pt-BR" dirty="0"/>
              <a:t>RECUPERAÇÃO DE NASCENTES</a:t>
            </a:r>
          </a:p>
        </p:txBody>
      </p:sp>
    </p:spTree>
    <p:extLst>
      <p:ext uri="{BB962C8B-B14F-4D97-AF65-F5344CB8AC3E}">
        <p14:creationId xmlns:p14="http://schemas.microsoft.com/office/powerpoint/2010/main" val="259977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object 73"/>
          <p:cNvSpPr txBox="1"/>
          <p:nvPr/>
        </p:nvSpPr>
        <p:spPr>
          <a:xfrm>
            <a:off x="430008" y="1595058"/>
            <a:ext cx="1945330" cy="1160173"/>
          </a:xfrm>
          <a:prstGeom prst="rect">
            <a:avLst/>
          </a:prstGeom>
        </p:spPr>
        <p:txBody>
          <a:bodyPr vert="horz" wrap="square" lIns="0" tIns="12684" rIns="0" bIns="0" rtlCol="0">
            <a:spAutoFit/>
          </a:bodyPr>
          <a:lstStyle/>
          <a:p>
            <a:pPr marL="12685">
              <a:lnSpc>
                <a:spcPts val="4734"/>
              </a:lnSpc>
              <a:spcBef>
                <a:spcPts val="100"/>
              </a:spcBef>
            </a:pPr>
            <a:r>
              <a:rPr sz="2400" b="1" spc="-5" dirty="0">
                <a:solidFill>
                  <a:srgbClr val="F15A2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314</a:t>
            </a:r>
            <a:r>
              <a:rPr sz="2400" b="1" spc="-100" dirty="0">
                <a:solidFill>
                  <a:srgbClr val="F15A2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2400" b="1" dirty="0">
                <a:solidFill>
                  <a:srgbClr val="F15A2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endParaRPr sz="24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>
              <a:lnSpc>
                <a:spcPts val="1498"/>
              </a:lnSpc>
            </a:pPr>
            <a:r>
              <a:rPr sz="105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será </a:t>
            </a:r>
            <a:r>
              <a:rPr sz="105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</a:t>
            </a:r>
            <a:r>
              <a:rPr sz="1050" spc="-1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05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perímetro</a:t>
            </a:r>
            <a:endParaRPr sz="105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 marR="363418">
              <a:lnSpc>
                <a:spcPct val="109000"/>
              </a:lnSpc>
            </a:pPr>
            <a:r>
              <a:rPr sz="105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aproximado</a:t>
            </a:r>
            <a:r>
              <a:rPr lang="en-US" sz="1050" spc="-9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05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</a:t>
            </a:r>
            <a:r>
              <a:rPr lang="en-US" sz="105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05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cerca </a:t>
            </a:r>
            <a:r>
              <a:rPr sz="1050" spc="-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 </a:t>
            </a:r>
            <a:r>
              <a:rPr sz="105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cada</a:t>
            </a:r>
            <a:r>
              <a:rPr sz="105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05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nascente</a:t>
            </a:r>
            <a:endParaRPr lang="en-US" sz="1050" spc="-10" dirty="0">
              <a:solidFill>
                <a:srgbClr val="231F2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2406163" y="1604622"/>
            <a:ext cx="2338172" cy="1345865"/>
          </a:xfrm>
          <a:prstGeom prst="rect">
            <a:avLst/>
          </a:prstGeom>
        </p:spPr>
        <p:txBody>
          <a:bodyPr vert="horz" wrap="square" lIns="0" tIns="12684" rIns="0" bIns="0" rtlCol="0">
            <a:spAutoFit/>
          </a:bodyPr>
          <a:lstStyle/>
          <a:p>
            <a:pPr marL="12685">
              <a:lnSpc>
                <a:spcPts val="4594"/>
              </a:lnSpc>
              <a:spcBef>
                <a:spcPts val="100"/>
              </a:spcBef>
            </a:pPr>
            <a:r>
              <a:rPr sz="2400" b="1" spc="-5" dirty="0">
                <a:solidFill>
                  <a:srgbClr val="F15A2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625</a:t>
            </a:r>
            <a:r>
              <a:rPr sz="2400" b="1" spc="-100" dirty="0">
                <a:solidFill>
                  <a:srgbClr val="F15A2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2400" b="1" spc="-5" dirty="0">
                <a:solidFill>
                  <a:srgbClr val="F15A2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</a:t>
            </a:r>
            <a:endParaRPr sz="24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>
              <a:lnSpc>
                <a:spcPct val="110000"/>
              </a:lnSpc>
            </a:pPr>
            <a:r>
              <a:rPr sz="105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mourões </a:t>
            </a:r>
            <a:r>
              <a:rPr sz="105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é o</a:t>
            </a:r>
            <a:r>
              <a:rPr sz="1050" spc="-1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05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total</a:t>
            </a:r>
            <a:endParaRPr sz="105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 marR="554324">
              <a:lnSpc>
                <a:spcPct val="110000"/>
              </a:lnSpc>
            </a:pPr>
            <a:r>
              <a:rPr sz="105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estimado para</a:t>
            </a:r>
            <a:r>
              <a:rPr sz="1050" spc="-9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05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</a:t>
            </a:r>
            <a:r>
              <a:rPr lang="pt-BR" sz="105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05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cercamento</a:t>
            </a:r>
            <a:endParaRPr lang="en-US" sz="1050" spc="-10" dirty="0">
              <a:solidFill>
                <a:srgbClr val="231F2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 marR="554324">
              <a:lnSpc>
                <a:spcPct val="109000"/>
              </a:lnSpc>
            </a:pPr>
            <a:endParaRPr sz="105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0" name="object 52">
            <a:extLst>
              <a:ext uri="{FF2B5EF4-FFF2-40B4-BE49-F238E27FC236}">
                <a16:creationId xmlns:a16="http://schemas.microsoft.com/office/drawing/2014/main" xmlns="" id="{7A812B73-583F-4177-9FA8-A573F8C31D8E}"/>
              </a:ext>
            </a:extLst>
          </p:cNvPr>
          <p:cNvSpPr txBox="1"/>
          <p:nvPr/>
        </p:nvSpPr>
        <p:spPr>
          <a:xfrm>
            <a:off x="6551138" y="1743914"/>
            <a:ext cx="1696984" cy="1434307"/>
          </a:xfrm>
          <a:prstGeom prst="rect">
            <a:avLst/>
          </a:prstGeom>
        </p:spPr>
        <p:txBody>
          <a:bodyPr vert="horz" wrap="square" lIns="0" tIns="47566" rIns="0" bIns="0" rtlCol="0">
            <a:spAutoFit/>
          </a:bodyPr>
          <a:lstStyle/>
          <a:p>
            <a:pPr marL="12685">
              <a:spcBef>
                <a:spcPts val="789"/>
              </a:spcBef>
            </a:pPr>
            <a:r>
              <a:rPr sz="2400" b="1" dirty="0">
                <a:solidFill>
                  <a:srgbClr val="F15A2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  <a:r>
              <a:rPr sz="2400" b="1" spc="-105" dirty="0">
                <a:solidFill>
                  <a:srgbClr val="F15A2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2400" b="1" spc="-5" dirty="0">
                <a:solidFill>
                  <a:srgbClr val="F15A2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</a:t>
            </a:r>
            <a:endParaRPr sz="24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>
              <a:lnSpc>
                <a:spcPct val="150000"/>
              </a:lnSpc>
            </a:pPr>
            <a:r>
              <a:rPr sz="105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nascentes </a:t>
            </a:r>
            <a:r>
              <a:rPr sz="1050" spc="-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</a:t>
            </a:r>
            <a:r>
              <a:rPr sz="1050" spc="-1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05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recuperação</a:t>
            </a:r>
            <a:endParaRPr sz="105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>
              <a:lnSpc>
                <a:spcPct val="150000"/>
              </a:lnSpc>
              <a:spcBef>
                <a:spcPts val="140"/>
              </a:spcBef>
            </a:pPr>
            <a:r>
              <a:rPr sz="105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 </a:t>
            </a:r>
            <a:r>
              <a:rPr sz="105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monitoramento até</a:t>
            </a:r>
            <a:r>
              <a:rPr sz="1050" spc="-114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b="1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2027</a:t>
            </a:r>
            <a:endParaRPr sz="12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2" name="object 48">
            <a:extLst>
              <a:ext uri="{FF2B5EF4-FFF2-40B4-BE49-F238E27FC236}">
                <a16:creationId xmlns:a16="http://schemas.microsoft.com/office/drawing/2014/main" xmlns="" id="{EEFE7772-869B-4F04-9976-E7C8632B10E6}"/>
              </a:ext>
            </a:extLst>
          </p:cNvPr>
          <p:cNvSpPr txBox="1"/>
          <p:nvPr/>
        </p:nvSpPr>
        <p:spPr>
          <a:xfrm>
            <a:off x="4720148" y="1377007"/>
            <a:ext cx="1434081" cy="227987"/>
          </a:xfrm>
          <a:prstGeom prst="rect">
            <a:avLst/>
          </a:prstGeom>
        </p:spPr>
        <p:txBody>
          <a:bodyPr vert="horz" wrap="square" lIns="0" tIns="12684" rIns="0" bIns="0" rtlCol="0">
            <a:spAutoFit/>
          </a:bodyPr>
          <a:lstStyle/>
          <a:p>
            <a:pPr marL="12685">
              <a:spcBef>
                <a:spcPts val="100"/>
              </a:spcBef>
            </a:pPr>
            <a:r>
              <a:rPr sz="1398" b="1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REALIZADO</a:t>
            </a:r>
            <a:endParaRPr sz="1398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3" name="object 50">
            <a:extLst>
              <a:ext uri="{FF2B5EF4-FFF2-40B4-BE49-F238E27FC236}">
                <a16:creationId xmlns:a16="http://schemas.microsoft.com/office/drawing/2014/main" xmlns="" id="{02E42F36-CA4B-4FF4-A6EC-CF74A431389B}"/>
              </a:ext>
            </a:extLst>
          </p:cNvPr>
          <p:cNvSpPr/>
          <p:nvPr/>
        </p:nvSpPr>
        <p:spPr>
          <a:xfrm>
            <a:off x="4429159" y="1702231"/>
            <a:ext cx="1725070" cy="45719"/>
          </a:xfrm>
          <a:custGeom>
            <a:avLst/>
            <a:gdLst/>
            <a:ahLst/>
            <a:cxnLst/>
            <a:rect l="l" t="t" r="r" b="b"/>
            <a:pathLst>
              <a:path w="3575050">
                <a:moveTo>
                  <a:pt x="0" y="0"/>
                </a:moveTo>
                <a:lnTo>
                  <a:pt x="3575050" y="0"/>
                </a:lnTo>
              </a:path>
            </a:pathLst>
          </a:custGeom>
          <a:ln w="16510">
            <a:solidFill>
              <a:srgbClr val="CCC2C0"/>
            </a:solidFill>
          </a:ln>
        </p:spPr>
        <p:txBody>
          <a:bodyPr wrap="square" lIns="0" tIns="0" rIns="0" bIns="0" rtlCol="0"/>
          <a:lstStyle/>
          <a:p>
            <a:endParaRPr sz="179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4" name="object 53">
            <a:extLst>
              <a:ext uri="{FF2B5EF4-FFF2-40B4-BE49-F238E27FC236}">
                <a16:creationId xmlns:a16="http://schemas.microsoft.com/office/drawing/2014/main" xmlns="" id="{940B6526-CD39-4435-933E-9CB231DA5680}"/>
              </a:ext>
            </a:extLst>
          </p:cNvPr>
          <p:cNvSpPr txBox="1"/>
          <p:nvPr/>
        </p:nvSpPr>
        <p:spPr>
          <a:xfrm>
            <a:off x="4422598" y="1721055"/>
            <a:ext cx="1731631" cy="1569131"/>
          </a:xfrm>
          <a:prstGeom prst="rect">
            <a:avLst/>
          </a:prstGeom>
        </p:spPr>
        <p:txBody>
          <a:bodyPr vert="horz" wrap="square" lIns="0" tIns="12684" rIns="0" bIns="0" rtlCol="0">
            <a:spAutoFit/>
          </a:bodyPr>
          <a:lstStyle/>
          <a:p>
            <a:pPr marL="12685">
              <a:lnSpc>
                <a:spcPts val="4594"/>
              </a:lnSpc>
              <a:spcBef>
                <a:spcPts val="100"/>
              </a:spcBef>
            </a:pPr>
            <a:r>
              <a:rPr sz="2400" b="1" spc="-155" dirty="0">
                <a:solidFill>
                  <a:srgbClr val="F15A2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511</a:t>
            </a:r>
            <a:endParaRPr sz="28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>
              <a:lnSpc>
                <a:spcPct val="110000"/>
              </a:lnSpc>
            </a:pPr>
            <a:r>
              <a:rPr sz="105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nascentes protegidas</a:t>
            </a:r>
            <a:r>
              <a:rPr sz="1050" spc="-10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05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endParaRPr sz="105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>
              <a:lnSpc>
                <a:spcPts val="4515"/>
              </a:lnSpc>
            </a:pPr>
            <a:r>
              <a:rPr sz="2400" b="1" spc="-5" dirty="0">
                <a:solidFill>
                  <a:srgbClr val="F15A2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500</a:t>
            </a:r>
            <a:r>
              <a:rPr sz="2400" b="1" spc="-834" dirty="0">
                <a:solidFill>
                  <a:srgbClr val="F15A2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2800" b="1" spc="-834" dirty="0">
              <a:solidFill>
                <a:srgbClr val="F15A2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>
              <a:lnSpc>
                <a:spcPct val="110000"/>
              </a:lnSpc>
            </a:pPr>
            <a:r>
              <a:rPr sz="1050" spc="-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 </a:t>
            </a:r>
            <a:r>
              <a:rPr sz="105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implantação</a:t>
            </a:r>
            <a:endParaRPr sz="105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9" name="Espaço Reservado para Texto 8">
            <a:extLst>
              <a:ext uri="{FF2B5EF4-FFF2-40B4-BE49-F238E27FC236}">
                <a16:creationId xmlns:a16="http://schemas.microsoft.com/office/drawing/2014/main" xmlns="" id="{E4740C4A-4B15-4A89-B8A6-1D5058DD88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929" y="298262"/>
            <a:ext cx="6204884" cy="1150938"/>
          </a:xfrm>
        </p:spPr>
        <p:txBody>
          <a:bodyPr/>
          <a:lstStyle/>
          <a:p>
            <a:r>
              <a:rPr lang="pt-BR" dirty="0"/>
              <a:t>RECUPERAÇÃO DE NASCENTES</a:t>
            </a:r>
          </a:p>
        </p:txBody>
      </p:sp>
      <p:sp>
        <p:nvSpPr>
          <p:cNvPr id="100" name="object 51">
            <a:extLst>
              <a:ext uri="{FF2B5EF4-FFF2-40B4-BE49-F238E27FC236}">
                <a16:creationId xmlns:a16="http://schemas.microsoft.com/office/drawing/2014/main" xmlns="" id="{22573B89-6431-4D98-AA1E-574B4432D5C1}"/>
              </a:ext>
            </a:extLst>
          </p:cNvPr>
          <p:cNvSpPr/>
          <p:nvPr/>
        </p:nvSpPr>
        <p:spPr>
          <a:xfrm>
            <a:off x="6565787" y="1439538"/>
            <a:ext cx="174410" cy="168068"/>
          </a:xfrm>
          <a:custGeom>
            <a:avLst/>
            <a:gdLst/>
            <a:ahLst/>
            <a:cxnLst/>
            <a:rect l="l" t="t" r="r" b="b"/>
            <a:pathLst>
              <a:path w="174625" h="168275">
                <a:moveTo>
                  <a:pt x="166217" y="0"/>
                </a:moveTo>
                <a:lnTo>
                  <a:pt x="7823" y="0"/>
                </a:lnTo>
                <a:lnTo>
                  <a:pt x="88" y="7543"/>
                </a:lnTo>
                <a:lnTo>
                  <a:pt x="0" y="167792"/>
                </a:lnTo>
                <a:lnTo>
                  <a:pt x="34810" y="134226"/>
                </a:lnTo>
                <a:lnTo>
                  <a:pt x="166217" y="134226"/>
                </a:lnTo>
                <a:lnTo>
                  <a:pt x="174053" y="126669"/>
                </a:lnTo>
                <a:lnTo>
                  <a:pt x="174053" y="101828"/>
                </a:lnTo>
                <a:lnTo>
                  <a:pt x="40182" y="101828"/>
                </a:lnTo>
                <a:lnTo>
                  <a:pt x="40182" y="88290"/>
                </a:lnTo>
                <a:lnTo>
                  <a:pt x="174053" y="88290"/>
                </a:lnTo>
                <a:lnTo>
                  <a:pt x="174053" y="73634"/>
                </a:lnTo>
                <a:lnTo>
                  <a:pt x="40182" y="73634"/>
                </a:lnTo>
                <a:lnTo>
                  <a:pt x="40182" y="60096"/>
                </a:lnTo>
                <a:lnTo>
                  <a:pt x="174053" y="60096"/>
                </a:lnTo>
                <a:lnTo>
                  <a:pt x="174053" y="45453"/>
                </a:lnTo>
                <a:lnTo>
                  <a:pt x="40182" y="45453"/>
                </a:lnTo>
                <a:lnTo>
                  <a:pt x="40182" y="31915"/>
                </a:lnTo>
                <a:lnTo>
                  <a:pt x="174053" y="31915"/>
                </a:lnTo>
                <a:lnTo>
                  <a:pt x="174053" y="7543"/>
                </a:lnTo>
                <a:lnTo>
                  <a:pt x="166217" y="0"/>
                </a:lnTo>
                <a:close/>
              </a:path>
              <a:path w="174625" h="168275">
                <a:moveTo>
                  <a:pt x="174053" y="88290"/>
                </a:moveTo>
                <a:lnTo>
                  <a:pt x="145465" y="88290"/>
                </a:lnTo>
                <a:lnTo>
                  <a:pt x="145465" y="101828"/>
                </a:lnTo>
                <a:lnTo>
                  <a:pt x="174053" y="101828"/>
                </a:lnTo>
                <a:lnTo>
                  <a:pt x="174053" y="88290"/>
                </a:lnTo>
                <a:close/>
              </a:path>
              <a:path w="174625" h="168275">
                <a:moveTo>
                  <a:pt x="174053" y="60096"/>
                </a:moveTo>
                <a:lnTo>
                  <a:pt x="145465" y="60096"/>
                </a:lnTo>
                <a:lnTo>
                  <a:pt x="145465" y="73634"/>
                </a:lnTo>
                <a:lnTo>
                  <a:pt x="174053" y="73634"/>
                </a:lnTo>
                <a:lnTo>
                  <a:pt x="174053" y="60096"/>
                </a:lnTo>
                <a:close/>
              </a:path>
              <a:path w="174625" h="168275">
                <a:moveTo>
                  <a:pt x="174053" y="31915"/>
                </a:moveTo>
                <a:lnTo>
                  <a:pt x="145465" y="31915"/>
                </a:lnTo>
                <a:lnTo>
                  <a:pt x="145465" y="45453"/>
                </a:lnTo>
                <a:lnTo>
                  <a:pt x="174053" y="45453"/>
                </a:lnTo>
                <a:lnTo>
                  <a:pt x="174053" y="31915"/>
                </a:lnTo>
                <a:close/>
              </a:path>
            </a:pathLst>
          </a:custGeom>
          <a:solidFill>
            <a:srgbClr val="020302"/>
          </a:solidFill>
        </p:spPr>
        <p:txBody>
          <a:bodyPr wrap="square" lIns="0" tIns="0" rIns="0" bIns="0" rtlCol="0"/>
          <a:lstStyle/>
          <a:p>
            <a:endParaRPr sz="179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1" name="object 48">
            <a:extLst>
              <a:ext uri="{FF2B5EF4-FFF2-40B4-BE49-F238E27FC236}">
                <a16:creationId xmlns:a16="http://schemas.microsoft.com/office/drawing/2014/main" xmlns="" id="{8CAFE669-7290-4A73-8CE5-FE4F99FE1B71}"/>
              </a:ext>
            </a:extLst>
          </p:cNvPr>
          <p:cNvSpPr txBox="1"/>
          <p:nvPr/>
        </p:nvSpPr>
        <p:spPr>
          <a:xfrm>
            <a:off x="6856776" y="1379619"/>
            <a:ext cx="1434081" cy="227987"/>
          </a:xfrm>
          <a:prstGeom prst="rect">
            <a:avLst/>
          </a:prstGeom>
        </p:spPr>
        <p:txBody>
          <a:bodyPr vert="horz" wrap="square" lIns="0" tIns="12684" rIns="0" bIns="0" rtlCol="0">
            <a:spAutoFit/>
          </a:bodyPr>
          <a:lstStyle/>
          <a:p>
            <a:pPr marL="12685">
              <a:spcBef>
                <a:spcPts val="100"/>
              </a:spcBef>
            </a:pPr>
            <a:r>
              <a:rPr lang="pt-BR" sz="1398" b="1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META</a:t>
            </a:r>
            <a:endParaRPr sz="1398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2" name="object 50">
            <a:extLst>
              <a:ext uri="{FF2B5EF4-FFF2-40B4-BE49-F238E27FC236}">
                <a16:creationId xmlns:a16="http://schemas.microsoft.com/office/drawing/2014/main" xmlns="" id="{F332AC04-CA23-4F4D-934A-74D82D0F7A39}"/>
              </a:ext>
            </a:extLst>
          </p:cNvPr>
          <p:cNvSpPr/>
          <p:nvPr/>
        </p:nvSpPr>
        <p:spPr>
          <a:xfrm>
            <a:off x="6565787" y="1698195"/>
            <a:ext cx="1725070" cy="45719"/>
          </a:xfrm>
          <a:custGeom>
            <a:avLst/>
            <a:gdLst/>
            <a:ahLst/>
            <a:cxnLst/>
            <a:rect l="l" t="t" r="r" b="b"/>
            <a:pathLst>
              <a:path w="3575050">
                <a:moveTo>
                  <a:pt x="0" y="0"/>
                </a:moveTo>
                <a:lnTo>
                  <a:pt x="3575050" y="0"/>
                </a:lnTo>
              </a:path>
            </a:pathLst>
          </a:custGeom>
          <a:ln w="16510">
            <a:solidFill>
              <a:srgbClr val="CCC2C0"/>
            </a:solidFill>
          </a:ln>
        </p:spPr>
        <p:txBody>
          <a:bodyPr wrap="square" lIns="0" tIns="0" rIns="0" bIns="0" rtlCol="0"/>
          <a:lstStyle/>
          <a:p>
            <a:endParaRPr sz="1798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05" name="Agrupar 104">
            <a:extLst>
              <a:ext uri="{FF2B5EF4-FFF2-40B4-BE49-F238E27FC236}">
                <a16:creationId xmlns:a16="http://schemas.microsoft.com/office/drawing/2014/main" xmlns="" id="{C8485ED9-300F-490C-A569-AE5886F59D3B}"/>
              </a:ext>
            </a:extLst>
          </p:cNvPr>
          <p:cNvGrpSpPr/>
          <p:nvPr/>
        </p:nvGrpSpPr>
        <p:grpSpPr>
          <a:xfrm>
            <a:off x="395287" y="1391773"/>
            <a:ext cx="3636963" cy="356177"/>
            <a:chOff x="407971" y="994363"/>
            <a:chExt cx="3636963" cy="356177"/>
          </a:xfrm>
        </p:grpSpPr>
        <p:sp>
          <p:nvSpPr>
            <p:cNvPr id="106" name="object 4">
              <a:extLst>
                <a:ext uri="{FF2B5EF4-FFF2-40B4-BE49-F238E27FC236}">
                  <a16:creationId xmlns:a16="http://schemas.microsoft.com/office/drawing/2014/main" xmlns="" id="{416957BA-A0B7-418D-817B-B82B8C2179EB}"/>
                </a:ext>
              </a:extLst>
            </p:cNvPr>
            <p:cNvSpPr/>
            <p:nvPr/>
          </p:nvSpPr>
          <p:spPr>
            <a:xfrm>
              <a:off x="407971" y="1304821"/>
              <a:ext cx="3636963" cy="45719"/>
            </a:xfrm>
            <a:custGeom>
              <a:avLst/>
              <a:gdLst/>
              <a:ahLst/>
              <a:cxnLst/>
              <a:rect l="l" t="t" r="r" b="b"/>
              <a:pathLst>
                <a:path w="5365750">
                  <a:moveTo>
                    <a:pt x="0" y="0"/>
                  </a:moveTo>
                  <a:lnTo>
                    <a:pt x="5365242" y="0"/>
                  </a:lnTo>
                </a:path>
              </a:pathLst>
            </a:custGeom>
            <a:ln w="16510">
              <a:solidFill>
                <a:srgbClr val="CCC2C0"/>
              </a:solidFill>
            </a:ln>
          </p:spPr>
          <p:txBody>
            <a:bodyPr wrap="square" lIns="0" tIns="0" rIns="0" bIns="0" rtlCol="0"/>
            <a:lstStyle/>
            <a:p>
              <a:endParaRPr sz="14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07" name="object 50">
              <a:extLst>
                <a:ext uri="{FF2B5EF4-FFF2-40B4-BE49-F238E27FC236}">
                  <a16:creationId xmlns:a16="http://schemas.microsoft.com/office/drawing/2014/main" xmlns="" id="{CE4F6B3D-746E-4272-944C-E239CEE1FEFE}"/>
                </a:ext>
              </a:extLst>
            </p:cNvPr>
            <p:cNvSpPr txBox="1"/>
            <p:nvPr/>
          </p:nvSpPr>
          <p:spPr>
            <a:xfrm>
              <a:off x="698961" y="994363"/>
              <a:ext cx="1478476" cy="227987"/>
            </a:xfrm>
            <a:prstGeom prst="rect">
              <a:avLst/>
            </a:prstGeom>
          </p:spPr>
          <p:txBody>
            <a:bodyPr vert="horz" wrap="square" lIns="0" tIns="12684" rIns="0" bIns="0" rtlCol="0">
              <a:spAutoFit/>
            </a:bodyPr>
            <a:lstStyle/>
            <a:p>
              <a:pPr marL="12685">
                <a:spcBef>
                  <a:spcPts val="100"/>
                </a:spcBef>
              </a:pPr>
              <a:r>
                <a:rPr sz="1398" b="1" spc="25" dirty="0">
                  <a:solidFill>
                    <a:srgbClr val="231F20"/>
                  </a:solidFill>
                  <a:latin typeface="Verdana" charset="0"/>
                  <a:ea typeface="Verdana" charset="0"/>
                  <a:cs typeface="Verdana" charset="0"/>
                </a:rPr>
                <a:t>NÚMEROS</a:t>
              </a:r>
              <a:endParaRPr sz="1398" b="1" dirty="0">
                <a:solidFill>
                  <a:prstClr val="black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  <p:sp>
          <p:nvSpPr>
            <p:cNvPr id="108" name="object 51">
              <a:extLst>
                <a:ext uri="{FF2B5EF4-FFF2-40B4-BE49-F238E27FC236}">
                  <a16:creationId xmlns:a16="http://schemas.microsoft.com/office/drawing/2014/main" xmlns="" id="{3C8B8C4D-1C07-4B52-B372-267662823D4B}"/>
                </a:ext>
              </a:extLst>
            </p:cNvPr>
            <p:cNvSpPr/>
            <p:nvPr/>
          </p:nvSpPr>
          <p:spPr>
            <a:xfrm>
              <a:off x="407978" y="1186821"/>
              <a:ext cx="187094" cy="0"/>
            </a:xfrm>
            <a:custGeom>
              <a:avLst/>
              <a:gdLst/>
              <a:ahLst/>
              <a:cxnLst/>
              <a:rect l="l" t="t" r="r" b="b"/>
              <a:pathLst>
                <a:path w="187325">
                  <a:moveTo>
                    <a:pt x="0" y="0"/>
                  </a:moveTo>
                  <a:lnTo>
                    <a:pt x="186791" y="0"/>
                  </a:lnTo>
                </a:path>
              </a:pathLst>
            </a:custGeom>
            <a:ln w="19050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9" name="object 52">
              <a:extLst>
                <a:ext uri="{FF2B5EF4-FFF2-40B4-BE49-F238E27FC236}">
                  <a16:creationId xmlns:a16="http://schemas.microsoft.com/office/drawing/2014/main" xmlns="" id="{F43E0068-8E0E-40FF-B9F1-F791261B2332}"/>
                </a:ext>
              </a:extLst>
            </p:cNvPr>
            <p:cNvSpPr/>
            <p:nvPr/>
          </p:nvSpPr>
          <p:spPr>
            <a:xfrm>
              <a:off x="407977" y="1167794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68" y="0"/>
                  </a:lnTo>
                </a:path>
              </a:pathLst>
            </a:custGeom>
            <a:ln w="19050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0" name="object 53">
              <a:extLst>
                <a:ext uri="{FF2B5EF4-FFF2-40B4-BE49-F238E27FC236}">
                  <a16:creationId xmlns:a16="http://schemas.microsoft.com/office/drawing/2014/main" xmlns="" id="{0C2BBBA3-6B90-475F-8A04-31F99D6FEB5E}"/>
                </a:ext>
              </a:extLst>
            </p:cNvPr>
            <p:cNvSpPr/>
            <p:nvPr/>
          </p:nvSpPr>
          <p:spPr>
            <a:xfrm>
              <a:off x="407978" y="1149402"/>
              <a:ext cx="112256" cy="0"/>
            </a:xfrm>
            <a:custGeom>
              <a:avLst/>
              <a:gdLst/>
              <a:ahLst/>
              <a:cxnLst/>
              <a:rect l="l" t="t" r="r" b="b"/>
              <a:pathLst>
                <a:path w="112395">
                  <a:moveTo>
                    <a:pt x="0" y="0"/>
                  </a:moveTo>
                  <a:lnTo>
                    <a:pt x="112077" y="0"/>
                  </a:lnTo>
                </a:path>
              </a:pathLst>
            </a:custGeom>
            <a:ln w="17780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1" name="object 54">
              <a:extLst>
                <a:ext uri="{FF2B5EF4-FFF2-40B4-BE49-F238E27FC236}">
                  <a16:creationId xmlns:a16="http://schemas.microsoft.com/office/drawing/2014/main" xmlns="" id="{650DDC6A-26B3-45F5-8ABB-1F114A050A7C}"/>
                </a:ext>
              </a:extLst>
            </p:cNvPr>
            <p:cNvSpPr/>
            <p:nvPr/>
          </p:nvSpPr>
          <p:spPr>
            <a:xfrm>
              <a:off x="407977" y="1131010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68" y="0"/>
                  </a:lnTo>
                </a:path>
              </a:pathLst>
            </a:custGeom>
            <a:ln w="19050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2" name="object 55">
              <a:extLst>
                <a:ext uri="{FF2B5EF4-FFF2-40B4-BE49-F238E27FC236}">
                  <a16:creationId xmlns:a16="http://schemas.microsoft.com/office/drawing/2014/main" xmlns="" id="{B5C1206B-D787-4F2A-BE7B-27C3CC400701}"/>
                </a:ext>
              </a:extLst>
            </p:cNvPr>
            <p:cNvSpPr/>
            <p:nvPr/>
          </p:nvSpPr>
          <p:spPr>
            <a:xfrm>
              <a:off x="407978" y="1111983"/>
              <a:ext cx="112256" cy="0"/>
            </a:xfrm>
            <a:custGeom>
              <a:avLst/>
              <a:gdLst/>
              <a:ahLst/>
              <a:cxnLst/>
              <a:rect l="l" t="t" r="r" b="b"/>
              <a:pathLst>
                <a:path w="112395">
                  <a:moveTo>
                    <a:pt x="0" y="0"/>
                  </a:moveTo>
                  <a:lnTo>
                    <a:pt x="112077" y="0"/>
                  </a:lnTo>
                </a:path>
              </a:pathLst>
            </a:custGeom>
            <a:ln w="19050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3" name="object 56">
              <a:extLst>
                <a:ext uri="{FF2B5EF4-FFF2-40B4-BE49-F238E27FC236}">
                  <a16:creationId xmlns:a16="http://schemas.microsoft.com/office/drawing/2014/main" xmlns="" id="{B82F9780-C0FD-415D-AF72-E17873FBFD1C}"/>
                </a:ext>
              </a:extLst>
            </p:cNvPr>
            <p:cNvSpPr/>
            <p:nvPr/>
          </p:nvSpPr>
          <p:spPr>
            <a:xfrm>
              <a:off x="407977" y="1093591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68" y="0"/>
                  </a:lnTo>
                </a:path>
              </a:pathLst>
            </a:custGeom>
            <a:ln w="17779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4" name="object 57">
              <a:extLst>
                <a:ext uri="{FF2B5EF4-FFF2-40B4-BE49-F238E27FC236}">
                  <a16:creationId xmlns:a16="http://schemas.microsoft.com/office/drawing/2014/main" xmlns="" id="{AB998290-1F1E-4BEB-88DF-7C58A2694A6F}"/>
                </a:ext>
              </a:extLst>
            </p:cNvPr>
            <p:cNvSpPr/>
            <p:nvPr/>
          </p:nvSpPr>
          <p:spPr>
            <a:xfrm>
              <a:off x="407978" y="1075199"/>
              <a:ext cx="187094" cy="0"/>
            </a:xfrm>
            <a:custGeom>
              <a:avLst/>
              <a:gdLst/>
              <a:ahLst/>
              <a:cxnLst/>
              <a:rect l="l" t="t" r="r" b="b"/>
              <a:pathLst>
                <a:path w="187325">
                  <a:moveTo>
                    <a:pt x="0" y="0"/>
                  </a:moveTo>
                  <a:lnTo>
                    <a:pt x="186791" y="0"/>
                  </a:lnTo>
                </a:path>
              </a:pathLst>
            </a:custGeom>
            <a:ln w="19050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5" name="object 58">
              <a:extLst>
                <a:ext uri="{FF2B5EF4-FFF2-40B4-BE49-F238E27FC236}">
                  <a16:creationId xmlns:a16="http://schemas.microsoft.com/office/drawing/2014/main" xmlns="" id="{E76DD5E7-BEFD-482F-BA1F-C33C7D43FF11}"/>
                </a:ext>
              </a:extLst>
            </p:cNvPr>
            <p:cNvSpPr/>
            <p:nvPr/>
          </p:nvSpPr>
          <p:spPr>
            <a:xfrm>
              <a:off x="407977" y="1056172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68" y="0"/>
                  </a:lnTo>
                </a:path>
              </a:pathLst>
            </a:custGeom>
            <a:ln w="19050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6" name="object 59">
              <a:extLst>
                <a:ext uri="{FF2B5EF4-FFF2-40B4-BE49-F238E27FC236}">
                  <a16:creationId xmlns:a16="http://schemas.microsoft.com/office/drawing/2014/main" xmlns="" id="{6EF1CE63-54C8-4A91-B534-C48C7690C849}"/>
                </a:ext>
              </a:extLst>
            </p:cNvPr>
            <p:cNvSpPr/>
            <p:nvPr/>
          </p:nvSpPr>
          <p:spPr>
            <a:xfrm>
              <a:off x="407977" y="1037780"/>
              <a:ext cx="93864" cy="0"/>
            </a:xfrm>
            <a:custGeom>
              <a:avLst/>
              <a:gdLst/>
              <a:ahLst/>
              <a:cxnLst/>
              <a:rect l="l" t="t" r="r" b="b"/>
              <a:pathLst>
                <a:path w="93979">
                  <a:moveTo>
                    <a:pt x="0" y="0"/>
                  </a:moveTo>
                  <a:lnTo>
                    <a:pt x="93395" y="0"/>
                  </a:lnTo>
                </a:path>
              </a:pathLst>
            </a:custGeom>
            <a:ln w="17779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7" name="object 60">
              <a:extLst>
                <a:ext uri="{FF2B5EF4-FFF2-40B4-BE49-F238E27FC236}">
                  <a16:creationId xmlns:a16="http://schemas.microsoft.com/office/drawing/2014/main" xmlns="" id="{F15356F6-DFDD-4C69-9781-2A8B127A3C0A}"/>
                </a:ext>
              </a:extLst>
            </p:cNvPr>
            <p:cNvSpPr/>
            <p:nvPr/>
          </p:nvSpPr>
          <p:spPr>
            <a:xfrm>
              <a:off x="445281" y="1168099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8" name="object 61">
              <a:extLst>
                <a:ext uri="{FF2B5EF4-FFF2-40B4-BE49-F238E27FC236}">
                  <a16:creationId xmlns:a16="http://schemas.microsoft.com/office/drawing/2014/main" xmlns="" id="{7800DE66-687B-4702-9B5D-01C3EB487E18}"/>
                </a:ext>
              </a:extLst>
            </p:cNvPr>
            <p:cNvSpPr/>
            <p:nvPr/>
          </p:nvSpPr>
          <p:spPr>
            <a:xfrm>
              <a:off x="482599" y="1168099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9" name="object 62">
              <a:extLst>
                <a:ext uri="{FF2B5EF4-FFF2-40B4-BE49-F238E27FC236}">
                  <a16:creationId xmlns:a16="http://schemas.microsoft.com/office/drawing/2014/main" xmlns="" id="{18F033A5-4178-49B8-A5D4-5829E1B0569F}"/>
                </a:ext>
              </a:extLst>
            </p:cNvPr>
            <p:cNvSpPr/>
            <p:nvPr/>
          </p:nvSpPr>
          <p:spPr>
            <a:xfrm>
              <a:off x="585208" y="1084307"/>
              <a:ext cx="0" cy="93230"/>
            </a:xfrm>
            <a:custGeom>
              <a:avLst/>
              <a:gdLst/>
              <a:ahLst/>
              <a:cxnLst/>
              <a:rect l="l" t="t" r="r" b="b"/>
              <a:pathLst>
                <a:path h="93344">
                  <a:moveTo>
                    <a:pt x="0" y="0"/>
                  </a:moveTo>
                  <a:lnTo>
                    <a:pt x="0" y="93217"/>
                  </a:lnTo>
                </a:path>
              </a:pathLst>
            </a:custGeom>
            <a:ln w="18681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0" name="object 63">
              <a:extLst>
                <a:ext uri="{FF2B5EF4-FFF2-40B4-BE49-F238E27FC236}">
                  <a16:creationId xmlns:a16="http://schemas.microsoft.com/office/drawing/2014/main" xmlns="" id="{7E64ADCD-F17E-4E45-9FFB-6B97F521EBE7}"/>
                </a:ext>
              </a:extLst>
            </p:cNvPr>
            <p:cNvSpPr/>
            <p:nvPr/>
          </p:nvSpPr>
          <p:spPr>
            <a:xfrm>
              <a:off x="538575" y="1149478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1" name="object 64">
              <a:extLst>
                <a:ext uri="{FF2B5EF4-FFF2-40B4-BE49-F238E27FC236}">
                  <a16:creationId xmlns:a16="http://schemas.microsoft.com/office/drawing/2014/main" xmlns="" id="{DEDEDC6D-26E1-4429-9A11-B6FB554F8C86}"/>
                </a:ext>
              </a:extLst>
            </p:cNvPr>
            <p:cNvSpPr/>
            <p:nvPr/>
          </p:nvSpPr>
          <p:spPr>
            <a:xfrm>
              <a:off x="445281" y="1130858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2" name="object 65">
              <a:extLst>
                <a:ext uri="{FF2B5EF4-FFF2-40B4-BE49-F238E27FC236}">
                  <a16:creationId xmlns:a16="http://schemas.microsoft.com/office/drawing/2014/main" xmlns="" id="{8503D159-8D3C-4803-BAB1-DF8433424193}"/>
                </a:ext>
              </a:extLst>
            </p:cNvPr>
            <p:cNvSpPr/>
            <p:nvPr/>
          </p:nvSpPr>
          <p:spPr>
            <a:xfrm>
              <a:off x="482599" y="1130858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3" name="object 66">
              <a:extLst>
                <a:ext uri="{FF2B5EF4-FFF2-40B4-BE49-F238E27FC236}">
                  <a16:creationId xmlns:a16="http://schemas.microsoft.com/office/drawing/2014/main" xmlns="" id="{9A85A049-E258-49F6-8553-C2E7A1AF3077}"/>
                </a:ext>
              </a:extLst>
            </p:cNvPr>
            <p:cNvSpPr/>
            <p:nvPr/>
          </p:nvSpPr>
          <p:spPr>
            <a:xfrm>
              <a:off x="538575" y="1112237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4" name="object 67">
              <a:extLst>
                <a:ext uri="{FF2B5EF4-FFF2-40B4-BE49-F238E27FC236}">
                  <a16:creationId xmlns:a16="http://schemas.microsoft.com/office/drawing/2014/main" xmlns="" id="{C79F4CF6-E798-4D99-B26E-675B9525F5CA}"/>
                </a:ext>
              </a:extLst>
            </p:cNvPr>
            <p:cNvSpPr/>
            <p:nvPr/>
          </p:nvSpPr>
          <p:spPr>
            <a:xfrm>
              <a:off x="445281" y="1093617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5" name="object 68">
              <a:extLst>
                <a:ext uri="{FF2B5EF4-FFF2-40B4-BE49-F238E27FC236}">
                  <a16:creationId xmlns:a16="http://schemas.microsoft.com/office/drawing/2014/main" xmlns="" id="{40D32DDB-7E5E-4A72-AA65-C003F15BCDE2}"/>
                </a:ext>
              </a:extLst>
            </p:cNvPr>
            <p:cNvSpPr/>
            <p:nvPr/>
          </p:nvSpPr>
          <p:spPr>
            <a:xfrm>
              <a:off x="482599" y="1093617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6" name="object 69">
              <a:extLst>
                <a:ext uri="{FF2B5EF4-FFF2-40B4-BE49-F238E27FC236}">
                  <a16:creationId xmlns:a16="http://schemas.microsoft.com/office/drawing/2014/main" xmlns="" id="{A86DCD5E-FF4C-4EF8-A370-95DD9A2BF1B4}"/>
                </a:ext>
              </a:extLst>
            </p:cNvPr>
            <p:cNvSpPr/>
            <p:nvPr/>
          </p:nvSpPr>
          <p:spPr>
            <a:xfrm>
              <a:off x="445281" y="1056375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7" name="object 70">
              <a:extLst>
                <a:ext uri="{FF2B5EF4-FFF2-40B4-BE49-F238E27FC236}">
                  <a16:creationId xmlns:a16="http://schemas.microsoft.com/office/drawing/2014/main" xmlns="" id="{72F35D65-8323-40E4-8629-A61004D80067}"/>
                </a:ext>
              </a:extLst>
            </p:cNvPr>
            <p:cNvSpPr/>
            <p:nvPr/>
          </p:nvSpPr>
          <p:spPr>
            <a:xfrm>
              <a:off x="482599" y="1056375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1" name="Freeform 19"/>
          <p:cNvSpPr>
            <a:spLocks noEditPoints="1"/>
          </p:cNvSpPr>
          <p:nvPr/>
        </p:nvSpPr>
        <p:spPr bwMode="auto">
          <a:xfrm>
            <a:off x="4429160" y="1410578"/>
            <a:ext cx="219888" cy="219888"/>
          </a:xfrm>
          <a:custGeom>
            <a:avLst/>
            <a:gdLst>
              <a:gd name="T0" fmla="*/ 88 w 176"/>
              <a:gd name="T1" fmla="*/ 110 h 176"/>
              <a:gd name="T2" fmla="*/ 51 w 176"/>
              <a:gd name="T3" fmla="*/ 73 h 176"/>
              <a:gd name="T4" fmla="*/ 48 w 176"/>
              <a:gd name="T5" fmla="*/ 72 h 176"/>
              <a:gd name="T6" fmla="*/ 44 w 176"/>
              <a:gd name="T7" fmla="*/ 76 h 176"/>
              <a:gd name="T8" fmla="*/ 45 w 176"/>
              <a:gd name="T9" fmla="*/ 79 h 176"/>
              <a:gd name="T10" fmla="*/ 85 w 176"/>
              <a:gd name="T11" fmla="*/ 119 h 176"/>
              <a:gd name="T12" fmla="*/ 88 w 176"/>
              <a:gd name="T13" fmla="*/ 120 h 176"/>
              <a:gd name="T14" fmla="*/ 91 w 176"/>
              <a:gd name="T15" fmla="*/ 119 h 176"/>
              <a:gd name="T16" fmla="*/ 91 w 176"/>
              <a:gd name="T17" fmla="*/ 119 h 176"/>
              <a:gd name="T18" fmla="*/ 158 w 176"/>
              <a:gd name="T19" fmla="*/ 49 h 176"/>
              <a:gd name="T20" fmla="*/ 158 w 176"/>
              <a:gd name="T21" fmla="*/ 49 h 176"/>
              <a:gd name="T22" fmla="*/ 163 w 176"/>
              <a:gd name="T23" fmla="*/ 43 h 176"/>
              <a:gd name="T24" fmla="*/ 163 w 176"/>
              <a:gd name="T25" fmla="*/ 43 h 176"/>
              <a:gd name="T26" fmla="*/ 175 w 176"/>
              <a:gd name="T27" fmla="*/ 31 h 176"/>
              <a:gd name="T28" fmla="*/ 175 w 176"/>
              <a:gd name="T29" fmla="*/ 31 h 176"/>
              <a:gd name="T30" fmla="*/ 176 w 176"/>
              <a:gd name="T31" fmla="*/ 28 h 176"/>
              <a:gd name="T32" fmla="*/ 172 w 176"/>
              <a:gd name="T33" fmla="*/ 24 h 176"/>
              <a:gd name="T34" fmla="*/ 169 w 176"/>
              <a:gd name="T35" fmla="*/ 25 h 176"/>
              <a:gd name="T36" fmla="*/ 169 w 176"/>
              <a:gd name="T37" fmla="*/ 25 h 176"/>
              <a:gd name="T38" fmla="*/ 159 w 176"/>
              <a:gd name="T39" fmla="*/ 36 h 176"/>
              <a:gd name="T40" fmla="*/ 159 w 176"/>
              <a:gd name="T41" fmla="*/ 36 h 176"/>
              <a:gd name="T42" fmla="*/ 153 w 176"/>
              <a:gd name="T43" fmla="*/ 42 h 176"/>
              <a:gd name="T44" fmla="*/ 153 w 176"/>
              <a:gd name="T45" fmla="*/ 42 h 176"/>
              <a:gd name="T46" fmla="*/ 88 w 176"/>
              <a:gd name="T47" fmla="*/ 110 h 176"/>
              <a:gd name="T48" fmla="*/ 169 w 176"/>
              <a:gd name="T49" fmla="*/ 54 h 176"/>
              <a:gd name="T50" fmla="*/ 163 w 176"/>
              <a:gd name="T51" fmla="*/ 54 h 176"/>
              <a:gd name="T52" fmla="*/ 162 w 176"/>
              <a:gd name="T53" fmla="*/ 58 h 176"/>
              <a:gd name="T54" fmla="*/ 162 w 176"/>
              <a:gd name="T55" fmla="*/ 58 h 176"/>
              <a:gd name="T56" fmla="*/ 168 w 176"/>
              <a:gd name="T57" fmla="*/ 88 h 176"/>
              <a:gd name="T58" fmla="*/ 88 w 176"/>
              <a:gd name="T59" fmla="*/ 168 h 176"/>
              <a:gd name="T60" fmla="*/ 8 w 176"/>
              <a:gd name="T61" fmla="*/ 88 h 176"/>
              <a:gd name="T62" fmla="*/ 88 w 176"/>
              <a:gd name="T63" fmla="*/ 8 h 176"/>
              <a:gd name="T64" fmla="*/ 146 w 176"/>
              <a:gd name="T65" fmla="*/ 33 h 176"/>
              <a:gd name="T66" fmla="*/ 146 w 176"/>
              <a:gd name="T67" fmla="*/ 32 h 176"/>
              <a:gd name="T68" fmla="*/ 151 w 176"/>
              <a:gd name="T69" fmla="*/ 32 h 176"/>
              <a:gd name="T70" fmla="*/ 151 w 176"/>
              <a:gd name="T71" fmla="*/ 27 h 176"/>
              <a:gd name="T72" fmla="*/ 151 w 176"/>
              <a:gd name="T73" fmla="*/ 26 h 176"/>
              <a:gd name="T74" fmla="*/ 88 w 176"/>
              <a:gd name="T75" fmla="*/ 0 h 176"/>
              <a:gd name="T76" fmla="*/ 0 w 176"/>
              <a:gd name="T77" fmla="*/ 88 h 176"/>
              <a:gd name="T78" fmla="*/ 88 w 176"/>
              <a:gd name="T79" fmla="*/ 176 h 176"/>
              <a:gd name="T80" fmla="*/ 176 w 176"/>
              <a:gd name="T81" fmla="*/ 88 h 176"/>
              <a:gd name="T82" fmla="*/ 170 w 176"/>
              <a:gd name="T83" fmla="*/ 56 h 176"/>
              <a:gd name="T84" fmla="*/ 169 w 176"/>
              <a:gd name="T85" fmla="*/ 5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76" h="176">
                <a:moveTo>
                  <a:pt x="88" y="110"/>
                </a:moveTo>
                <a:cubicBezTo>
                  <a:pt x="51" y="73"/>
                  <a:pt x="51" y="73"/>
                  <a:pt x="51" y="73"/>
                </a:cubicBezTo>
                <a:cubicBezTo>
                  <a:pt x="50" y="72"/>
                  <a:pt x="49" y="72"/>
                  <a:pt x="48" y="72"/>
                </a:cubicBezTo>
                <a:cubicBezTo>
                  <a:pt x="46" y="72"/>
                  <a:pt x="44" y="74"/>
                  <a:pt x="44" y="76"/>
                </a:cubicBezTo>
                <a:cubicBezTo>
                  <a:pt x="44" y="77"/>
                  <a:pt x="44" y="78"/>
                  <a:pt x="45" y="79"/>
                </a:cubicBezTo>
                <a:cubicBezTo>
                  <a:pt x="85" y="119"/>
                  <a:pt x="85" y="119"/>
                  <a:pt x="85" y="119"/>
                </a:cubicBezTo>
                <a:cubicBezTo>
                  <a:pt x="86" y="120"/>
                  <a:pt x="87" y="120"/>
                  <a:pt x="88" y="120"/>
                </a:cubicBezTo>
                <a:cubicBezTo>
                  <a:pt x="89" y="120"/>
                  <a:pt x="90" y="120"/>
                  <a:pt x="91" y="119"/>
                </a:cubicBezTo>
                <a:cubicBezTo>
                  <a:pt x="91" y="119"/>
                  <a:pt x="91" y="119"/>
                  <a:pt x="91" y="119"/>
                </a:cubicBezTo>
                <a:cubicBezTo>
                  <a:pt x="158" y="49"/>
                  <a:pt x="158" y="49"/>
                  <a:pt x="158" y="49"/>
                </a:cubicBezTo>
                <a:cubicBezTo>
                  <a:pt x="158" y="49"/>
                  <a:pt x="158" y="49"/>
                  <a:pt x="158" y="49"/>
                </a:cubicBezTo>
                <a:cubicBezTo>
                  <a:pt x="163" y="43"/>
                  <a:pt x="163" y="43"/>
                  <a:pt x="163" y="43"/>
                </a:cubicBezTo>
                <a:cubicBezTo>
                  <a:pt x="163" y="43"/>
                  <a:pt x="163" y="43"/>
                  <a:pt x="163" y="43"/>
                </a:cubicBezTo>
                <a:cubicBezTo>
                  <a:pt x="175" y="31"/>
                  <a:pt x="175" y="31"/>
                  <a:pt x="175" y="31"/>
                </a:cubicBezTo>
                <a:cubicBezTo>
                  <a:pt x="175" y="31"/>
                  <a:pt x="175" y="31"/>
                  <a:pt x="175" y="31"/>
                </a:cubicBezTo>
                <a:cubicBezTo>
                  <a:pt x="176" y="30"/>
                  <a:pt x="176" y="29"/>
                  <a:pt x="176" y="28"/>
                </a:cubicBezTo>
                <a:cubicBezTo>
                  <a:pt x="176" y="26"/>
                  <a:pt x="174" y="24"/>
                  <a:pt x="172" y="24"/>
                </a:cubicBezTo>
                <a:cubicBezTo>
                  <a:pt x="171" y="24"/>
                  <a:pt x="170" y="24"/>
                  <a:pt x="169" y="25"/>
                </a:cubicBezTo>
                <a:cubicBezTo>
                  <a:pt x="169" y="25"/>
                  <a:pt x="169" y="25"/>
                  <a:pt x="169" y="25"/>
                </a:cubicBezTo>
                <a:cubicBezTo>
                  <a:pt x="159" y="36"/>
                  <a:pt x="159" y="36"/>
                  <a:pt x="159" y="36"/>
                </a:cubicBezTo>
                <a:cubicBezTo>
                  <a:pt x="159" y="36"/>
                  <a:pt x="159" y="36"/>
                  <a:pt x="159" y="36"/>
                </a:cubicBezTo>
                <a:cubicBezTo>
                  <a:pt x="153" y="42"/>
                  <a:pt x="153" y="42"/>
                  <a:pt x="153" y="42"/>
                </a:cubicBezTo>
                <a:cubicBezTo>
                  <a:pt x="153" y="42"/>
                  <a:pt x="153" y="42"/>
                  <a:pt x="153" y="42"/>
                </a:cubicBezTo>
                <a:lnTo>
                  <a:pt x="88" y="110"/>
                </a:lnTo>
                <a:close/>
                <a:moveTo>
                  <a:pt x="169" y="54"/>
                </a:moveTo>
                <a:cubicBezTo>
                  <a:pt x="167" y="53"/>
                  <a:pt x="165" y="53"/>
                  <a:pt x="163" y="54"/>
                </a:cubicBezTo>
                <a:cubicBezTo>
                  <a:pt x="162" y="55"/>
                  <a:pt x="162" y="57"/>
                  <a:pt x="162" y="58"/>
                </a:cubicBezTo>
                <a:cubicBezTo>
                  <a:pt x="162" y="58"/>
                  <a:pt x="162" y="58"/>
                  <a:pt x="162" y="58"/>
                </a:cubicBezTo>
                <a:cubicBezTo>
                  <a:pt x="166" y="68"/>
                  <a:pt x="168" y="78"/>
                  <a:pt x="168" y="88"/>
                </a:cubicBezTo>
                <a:cubicBezTo>
                  <a:pt x="168" y="132"/>
                  <a:pt x="132" y="168"/>
                  <a:pt x="88" y="168"/>
                </a:cubicBez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11" y="8"/>
                  <a:pt x="131" y="17"/>
                  <a:pt x="146" y="33"/>
                </a:cubicBezTo>
                <a:cubicBezTo>
                  <a:pt x="146" y="32"/>
                  <a:pt x="146" y="32"/>
                  <a:pt x="146" y="32"/>
                </a:cubicBezTo>
                <a:cubicBezTo>
                  <a:pt x="147" y="34"/>
                  <a:pt x="150" y="34"/>
                  <a:pt x="151" y="32"/>
                </a:cubicBezTo>
                <a:cubicBezTo>
                  <a:pt x="153" y="31"/>
                  <a:pt x="153" y="28"/>
                  <a:pt x="151" y="27"/>
                </a:cubicBezTo>
                <a:cubicBezTo>
                  <a:pt x="151" y="27"/>
                  <a:pt x="151" y="26"/>
                  <a:pt x="151" y="26"/>
                </a:cubicBezTo>
                <a:cubicBezTo>
                  <a:pt x="135" y="10"/>
                  <a:pt x="113" y="0"/>
                  <a:pt x="88" y="0"/>
                </a:cubicBez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77"/>
                  <a:pt x="174" y="66"/>
                  <a:pt x="170" y="56"/>
                </a:cubicBezTo>
                <a:cubicBezTo>
                  <a:pt x="170" y="55"/>
                  <a:pt x="169" y="55"/>
                  <a:pt x="169" y="54"/>
                </a:cubicBezTo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96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object 47"/>
          <p:cNvSpPr txBox="1"/>
          <p:nvPr/>
        </p:nvSpPr>
        <p:spPr>
          <a:xfrm>
            <a:off x="395288" y="2002468"/>
            <a:ext cx="4443412" cy="1951800"/>
          </a:xfrm>
          <a:prstGeom prst="rect">
            <a:avLst/>
          </a:prstGeom>
        </p:spPr>
        <p:txBody>
          <a:bodyPr vert="horz" wrap="square" lIns="0" tIns="12684" rIns="0" bIns="0" rtlCol="0">
            <a:spAutoFit/>
          </a:bodyPr>
          <a:lstStyle/>
          <a:p>
            <a:pPr marL="12685" marR="353271">
              <a:lnSpc>
                <a:spcPct val="150000"/>
              </a:lnSpc>
              <a:spcBef>
                <a:spcPts val="100"/>
              </a:spcBef>
            </a:pPr>
            <a:r>
              <a:rPr lang="pt-BR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Fundação Renova vai r</a:t>
            </a:r>
            <a:r>
              <a:rPr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ecuperar</a:t>
            </a:r>
            <a:r>
              <a:rPr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 </a:t>
            </a:r>
            <a:r>
              <a:rPr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condições</a:t>
            </a:r>
            <a:r>
              <a:rPr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produtivas</a:t>
            </a:r>
            <a:r>
              <a:rPr lang="pt-BR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1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das </a:t>
            </a:r>
            <a:r>
              <a:rPr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propriedades </a:t>
            </a:r>
            <a:r>
              <a:rPr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rurais</a:t>
            </a:r>
            <a:r>
              <a:rPr sz="1200" spc="2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impactadas</a:t>
            </a:r>
            <a:r>
              <a:rPr lang="pt-BR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1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pelo</a:t>
            </a:r>
            <a:r>
              <a:rPr sz="1200" spc="1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rejeito </a:t>
            </a:r>
            <a:r>
              <a:rPr sz="1200" spc="1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por meio </a:t>
            </a:r>
            <a:r>
              <a:rPr sz="1200" spc="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um </a:t>
            </a:r>
            <a:r>
              <a:rPr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modelo</a:t>
            </a:r>
            <a:r>
              <a:rPr lang="en-US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</a:t>
            </a:r>
            <a:r>
              <a:rPr lang="pt-BR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desenvolvimento</a:t>
            </a:r>
            <a:r>
              <a:rPr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1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que </a:t>
            </a:r>
            <a:r>
              <a:rPr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concilia</a:t>
            </a:r>
            <a:r>
              <a:rPr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atividade</a:t>
            </a:r>
            <a:r>
              <a:rPr lang="pt-BR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econômica</a:t>
            </a:r>
            <a:r>
              <a:rPr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 </a:t>
            </a:r>
            <a:r>
              <a:rPr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conservação</a:t>
            </a:r>
            <a:r>
              <a:rPr sz="1200" spc="25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ambiental</a:t>
            </a:r>
            <a:r>
              <a:rPr lang="pt-BR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A Renova tem como desafio ajudar os produtores a se tornarem os protagonistas desse modelo sustentável.</a:t>
            </a:r>
            <a:endParaRPr sz="1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6" name="Imagem 55">
            <a:extLst>
              <a:ext uri="{FF2B5EF4-FFF2-40B4-BE49-F238E27FC236}">
                <a16:creationId xmlns:a16="http://schemas.microsoft.com/office/drawing/2014/main" xmlns="" id="{4251AADB-A4EC-4CB6-982A-535C03CCB3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1999" y="0"/>
            <a:ext cx="4572001" cy="5149850"/>
          </a:xfrm>
          <a:prstGeom prst="rect">
            <a:avLst/>
          </a:prstGeom>
        </p:spPr>
      </p:pic>
      <p:sp>
        <p:nvSpPr>
          <p:cNvPr id="58" name="Espaço Reservado para Texto 74">
            <a:extLst>
              <a:ext uri="{FF2B5EF4-FFF2-40B4-BE49-F238E27FC236}">
                <a16:creationId xmlns:a16="http://schemas.microsoft.com/office/drawing/2014/main" xmlns="" id="{129216DA-7DA8-468A-B9B1-917C64F2F2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928" y="298262"/>
            <a:ext cx="7694511" cy="1150938"/>
          </a:xfrm>
        </p:spPr>
        <p:txBody>
          <a:bodyPr/>
          <a:lstStyle/>
          <a:p>
            <a:r>
              <a:rPr lang="pt-BR" sz="2800" dirty="0"/>
              <a:t>DESENVOLVIMENTO </a:t>
            </a:r>
          </a:p>
          <a:p>
            <a:r>
              <a:rPr lang="pt-BR" sz="2800" dirty="0"/>
              <a:t>RURAL SUSTENTÁVEL</a:t>
            </a:r>
          </a:p>
        </p:txBody>
      </p:sp>
    </p:spTree>
    <p:extLst>
      <p:ext uri="{BB962C8B-B14F-4D97-AF65-F5344CB8AC3E}">
        <p14:creationId xmlns:p14="http://schemas.microsoft.com/office/powerpoint/2010/main" val="20266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Espaço Reservado para Texto 74">
            <a:extLst>
              <a:ext uri="{FF2B5EF4-FFF2-40B4-BE49-F238E27FC236}">
                <a16:creationId xmlns:a16="http://schemas.microsoft.com/office/drawing/2014/main" xmlns="" id="{6880BC59-26C7-4C69-B17A-0144BCE8C9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928" y="298262"/>
            <a:ext cx="7694511" cy="582869"/>
          </a:xfrm>
        </p:spPr>
        <p:txBody>
          <a:bodyPr/>
          <a:lstStyle/>
          <a:p>
            <a:r>
              <a:rPr lang="pt-BR" dirty="0"/>
              <a:t>DESENVOLVIMENTO RURAL SUSTENTÁVEL</a:t>
            </a:r>
          </a:p>
        </p:txBody>
      </p:sp>
      <p:sp>
        <p:nvSpPr>
          <p:cNvPr id="74" name="object 74"/>
          <p:cNvSpPr txBox="1"/>
          <p:nvPr/>
        </p:nvSpPr>
        <p:spPr>
          <a:xfrm>
            <a:off x="373836" y="1300054"/>
            <a:ext cx="2421403" cy="1802913"/>
          </a:xfrm>
          <a:prstGeom prst="rect">
            <a:avLst/>
          </a:prstGeom>
        </p:spPr>
        <p:txBody>
          <a:bodyPr vert="horz" wrap="square" lIns="0" tIns="12684" rIns="0" bIns="0" rtlCol="0">
            <a:spAutoFit/>
          </a:bodyPr>
          <a:lstStyle/>
          <a:p>
            <a:pPr marL="12685">
              <a:lnSpc>
                <a:spcPts val="4594"/>
              </a:lnSpc>
              <a:spcBef>
                <a:spcPts val="100"/>
              </a:spcBef>
            </a:pPr>
            <a:r>
              <a:rPr sz="2400" b="1" spc="-5" dirty="0">
                <a:solidFill>
                  <a:srgbClr val="F15A2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90%</a:t>
            </a:r>
            <a:endParaRPr sz="24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>
              <a:lnSpc>
                <a:spcPct val="150000"/>
              </a:lnSpc>
            </a:pP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das</a:t>
            </a:r>
            <a:r>
              <a:rPr sz="1100" spc="-10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propriedades</a:t>
            </a:r>
            <a:endParaRPr sz="11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 marR="5074">
              <a:lnSpc>
                <a:spcPct val="150000"/>
              </a:lnSpc>
            </a:pP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rurais </a:t>
            </a:r>
            <a:r>
              <a:rPr sz="1100" spc="-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ao </a:t>
            </a:r>
            <a:r>
              <a:rPr sz="11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longo</a:t>
            </a: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do</a:t>
            </a:r>
            <a:r>
              <a:rPr lang="pt-BR"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Rio Doce </a:t>
            </a:r>
            <a:r>
              <a:rPr sz="11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são</a:t>
            </a: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</a:t>
            </a:r>
            <a:r>
              <a:rPr lang="pt-BR"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agricultura</a:t>
            </a:r>
            <a:r>
              <a:rPr sz="1100" spc="-6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familiar,</a:t>
            </a:r>
            <a:r>
              <a:rPr lang="pt-BR" sz="1100" spc="-2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contra </a:t>
            </a:r>
            <a:r>
              <a:rPr sz="11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uma</a:t>
            </a: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média</a:t>
            </a:r>
            <a:r>
              <a:rPr lang="pt-BR"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nacional</a:t>
            </a: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</a:t>
            </a:r>
            <a:r>
              <a:rPr sz="1100" spc="-1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80%</a:t>
            </a:r>
            <a:endParaRPr lang="en-US" sz="1100" spc="-10" dirty="0">
              <a:solidFill>
                <a:srgbClr val="231F2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 marR="5074">
              <a:lnSpc>
                <a:spcPct val="109000"/>
              </a:lnSpc>
            </a:pPr>
            <a:endParaRPr sz="11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3191928" y="1325438"/>
            <a:ext cx="2041110" cy="1802913"/>
          </a:xfrm>
          <a:prstGeom prst="rect">
            <a:avLst/>
          </a:prstGeom>
        </p:spPr>
        <p:txBody>
          <a:bodyPr vert="horz" wrap="square" lIns="0" tIns="12684" rIns="0" bIns="0" rtlCol="0">
            <a:spAutoFit/>
          </a:bodyPr>
          <a:lstStyle/>
          <a:p>
            <a:pPr marL="12685">
              <a:lnSpc>
                <a:spcPts val="4594"/>
              </a:lnSpc>
              <a:spcBef>
                <a:spcPts val="100"/>
              </a:spcBef>
            </a:pPr>
            <a:r>
              <a:rPr sz="2400" b="1" spc="-5" dirty="0">
                <a:solidFill>
                  <a:srgbClr val="F15A2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246</a:t>
            </a:r>
            <a:endParaRPr sz="24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>
              <a:lnSpc>
                <a:spcPct val="150000"/>
              </a:lnSpc>
            </a:pP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propriedades</a:t>
            </a:r>
            <a:r>
              <a:rPr sz="1100" spc="-10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invadidas</a:t>
            </a:r>
            <a:endParaRPr sz="11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 marR="165536">
              <a:lnSpc>
                <a:spcPct val="150000"/>
              </a:lnSpc>
            </a:pP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pelo </a:t>
            </a:r>
            <a:r>
              <a:rPr sz="11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rejeito</a:t>
            </a: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entre</a:t>
            </a:r>
            <a:r>
              <a:rPr lang="pt-BR"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Mariana </a:t>
            </a:r>
            <a:r>
              <a:rPr sz="110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sz="1100" spc="-10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Candonga</a:t>
            </a:r>
            <a:r>
              <a:rPr lang="pt-BR"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participam</a:t>
            </a: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dessa</a:t>
            </a:r>
            <a:r>
              <a:rPr lang="pt-BR"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frente</a:t>
            </a: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</a:t>
            </a:r>
            <a:r>
              <a:rPr sz="1100" spc="-1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ação</a:t>
            </a:r>
            <a:endParaRPr lang="en-US" sz="1100" spc="-10" dirty="0">
              <a:solidFill>
                <a:srgbClr val="231F2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 marR="165536">
              <a:lnSpc>
                <a:spcPct val="109000"/>
              </a:lnSpc>
            </a:pPr>
            <a:endParaRPr sz="11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5651500" y="1416693"/>
            <a:ext cx="2566245" cy="1905260"/>
          </a:xfrm>
          <a:prstGeom prst="rect">
            <a:avLst/>
          </a:prstGeom>
        </p:spPr>
        <p:txBody>
          <a:bodyPr vert="horz" wrap="square" lIns="0" tIns="55811" rIns="0" bIns="0" rtlCol="0">
            <a:spAutoFit/>
          </a:bodyPr>
          <a:lstStyle/>
          <a:p>
            <a:pPr marL="12685" marR="5074">
              <a:lnSpc>
                <a:spcPct val="92900"/>
              </a:lnSpc>
              <a:spcBef>
                <a:spcPts val="439"/>
              </a:spcBef>
            </a:pPr>
            <a:r>
              <a:rPr sz="2400" b="1" spc="-5" dirty="0">
                <a:solidFill>
                  <a:srgbClr val="F15A2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193 </a:t>
            </a:r>
            <a:endParaRPr lang="pt-BR" sz="2400" b="1" spc="-5" dirty="0" smtClean="0">
              <a:solidFill>
                <a:srgbClr val="F15A2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 marR="5074">
              <a:lnSpc>
                <a:spcPct val="150000"/>
              </a:lnSpc>
              <a:spcBef>
                <a:spcPts val="439"/>
              </a:spcBef>
            </a:pPr>
            <a:r>
              <a:rPr sz="1100" spc="-10" dirty="0" smtClean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proprietários</a:t>
            </a:r>
            <a:r>
              <a:rPr lang="pt-BR" sz="1100" spc="-10" dirty="0" smtClean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formalizaram</a:t>
            </a: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 </a:t>
            </a:r>
            <a:r>
              <a:rPr sz="11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Indicador</a:t>
            </a:r>
            <a:r>
              <a:rPr lang="pt-BR"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Sustentabilidade</a:t>
            </a:r>
            <a:r>
              <a:rPr sz="1100" spc="-114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</a:t>
            </a:r>
            <a:endParaRPr sz="11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 marR="5074">
              <a:lnSpc>
                <a:spcPct val="150000"/>
              </a:lnSpc>
            </a:pPr>
            <a:r>
              <a:rPr sz="1100" spc="-10" dirty="0" smtClean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Agrossistemas</a:t>
            </a:r>
            <a:r>
              <a:rPr lang="pt-BR" sz="1100" spc="-10" dirty="0" smtClean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 smtClean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(ISA</a:t>
            </a: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), </a:t>
            </a:r>
            <a:r>
              <a:rPr sz="110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</a:t>
            </a:r>
            <a:r>
              <a:rPr sz="1100" spc="-10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que</a:t>
            </a:r>
            <a:r>
              <a:rPr lang="pt-BR"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representa</a:t>
            </a: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86% </a:t>
            </a:r>
            <a:r>
              <a:rPr sz="1100" spc="-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 </a:t>
            </a: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total de</a:t>
            </a:r>
            <a:r>
              <a:rPr lang="pt-BR"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proprietários</a:t>
            </a:r>
            <a:r>
              <a:rPr sz="1100" spc="-10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mapeados</a:t>
            </a:r>
            <a:endParaRPr lang="en-US" sz="1100" spc="-10" dirty="0">
              <a:solidFill>
                <a:srgbClr val="231F2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 marR="5074" algn="just">
              <a:lnSpc>
                <a:spcPct val="109000"/>
              </a:lnSpc>
            </a:pPr>
            <a:endParaRPr sz="11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373835" y="3321788"/>
            <a:ext cx="80482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1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realização do Zoneamento Ambiental Produtivo (ZAP) e a retificação do Cadastro Ambiental Rural (CAR) são os próximos passos.  Dados obtidos são premissas para as visitas técnicas que darão origem ao Projeto de Adequação Socioeconômica e Ambiental (</a:t>
            </a:r>
            <a:r>
              <a:rPr lang="pt-BR" sz="1100" b="1" dirty="0" err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Pasea</a:t>
            </a:r>
            <a:r>
              <a:rPr lang="pt-BR" sz="11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), para cada uma das propriedades. </a:t>
            </a:r>
          </a:p>
        </p:txBody>
      </p:sp>
      <p:grpSp>
        <p:nvGrpSpPr>
          <p:cNvPr id="29" name="Grupo 28"/>
          <p:cNvGrpSpPr/>
          <p:nvPr/>
        </p:nvGrpSpPr>
        <p:grpSpPr>
          <a:xfrm>
            <a:off x="434530" y="994363"/>
            <a:ext cx="7555907" cy="763549"/>
            <a:chOff x="434530" y="994363"/>
            <a:chExt cx="7555907" cy="763549"/>
          </a:xfrm>
        </p:grpSpPr>
        <p:sp>
          <p:nvSpPr>
            <p:cNvPr id="30" name="object 4"/>
            <p:cNvSpPr/>
            <p:nvPr/>
          </p:nvSpPr>
          <p:spPr>
            <a:xfrm>
              <a:off x="434530" y="1304821"/>
              <a:ext cx="7555907" cy="453091"/>
            </a:xfrm>
            <a:custGeom>
              <a:avLst/>
              <a:gdLst/>
              <a:ahLst/>
              <a:cxnLst/>
              <a:rect l="l" t="t" r="r" b="b"/>
              <a:pathLst>
                <a:path w="5356225">
                  <a:moveTo>
                    <a:pt x="0" y="0"/>
                  </a:moveTo>
                  <a:lnTo>
                    <a:pt x="5356098" y="0"/>
                  </a:lnTo>
                </a:path>
              </a:pathLst>
            </a:custGeom>
            <a:ln w="16510">
              <a:solidFill>
                <a:srgbClr val="CCC2C0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object 50"/>
            <p:cNvSpPr txBox="1"/>
            <p:nvPr/>
          </p:nvSpPr>
          <p:spPr>
            <a:xfrm>
              <a:off x="725519" y="994363"/>
              <a:ext cx="1250158" cy="227987"/>
            </a:xfrm>
            <a:prstGeom prst="rect">
              <a:avLst/>
            </a:prstGeom>
          </p:spPr>
          <p:txBody>
            <a:bodyPr vert="horz" wrap="square" lIns="0" tIns="12684" rIns="0" bIns="0" rtlCol="0">
              <a:spAutoFit/>
            </a:bodyPr>
            <a:lstStyle/>
            <a:p>
              <a:pPr marL="12685">
                <a:spcBef>
                  <a:spcPts val="100"/>
                </a:spcBef>
              </a:pPr>
              <a:r>
                <a:rPr sz="1398" b="1" spc="25" dirty="0">
                  <a:solidFill>
                    <a:srgbClr val="231F20"/>
                  </a:solidFill>
                  <a:latin typeface="Verdana" charset="0"/>
                  <a:ea typeface="Verdana" charset="0"/>
                  <a:cs typeface="Verdana" charset="0"/>
                </a:rPr>
                <a:t>NÚMEROS</a:t>
              </a:r>
              <a:endParaRPr sz="1398" b="1" dirty="0">
                <a:solidFill>
                  <a:prstClr val="black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  <p:sp>
          <p:nvSpPr>
            <p:cNvPr id="32" name="object 51"/>
            <p:cNvSpPr/>
            <p:nvPr/>
          </p:nvSpPr>
          <p:spPr>
            <a:xfrm>
              <a:off x="434536" y="1186821"/>
              <a:ext cx="187094" cy="0"/>
            </a:xfrm>
            <a:custGeom>
              <a:avLst/>
              <a:gdLst/>
              <a:ahLst/>
              <a:cxnLst/>
              <a:rect l="l" t="t" r="r" b="b"/>
              <a:pathLst>
                <a:path w="187325">
                  <a:moveTo>
                    <a:pt x="0" y="0"/>
                  </a:moveTo>
                  <a:lnTo>
                    <a:pt x="186791" y="0"/>
                  </a:lnTo>
                </a:path>
              </a:pathLst>
            </a:custGeom>
            <a:ln w="19050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object 52"/>
            <p:cNvSpPr/>
            <p:nvPr/>
          </p:nvSpPr>
          <p:spPr>
            <a:xfrm>
              <a:off x="434535" y="1167794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68" y="0"/>
                  </a:lnTo>
                </a:path>
              </a:pathLst>
            </a:custGeom>
            <a:ln w="19050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object 53"/>
            <p:cNvSpPr/>
            <p:nvPr/>
          </p:nvSpPr>
          <p:spPr>
            <a:xfrm>
              <a:off x="434536" y="1149402"/>
              <a:ext cx="112256" cy="0"/>
            </a:xfrm>
            <a:custGeom>
              <a:avLst/>
              <a:gdLst/>
              <a:ahLst/>
              <a:cxnLst/>
              <a:rect l="l" t="t" r="r" b="b"/>
              <a:pathLst>
                <a:path w="112395">
                  <a:moveTo>
                    <a:pt x="0" y="0"/>
                  </a:moveTo>
                  <a:lnTo>
                    <a:pt x="112077" y="0"/>
                  </a:lnTo>
                </a:path>
              </a:pathLst>
            </a:custGeom>
            <a:ln w="17780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object 54"/>
            <p:cNvSpPr/>
            <p:nvPr/>
          </p:nvSpPr>
          <p:spPr>
            <a:xfrm>
              <a:off x="434535" y="1131010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68" y="0"/>
                  </a:lnTo>
                </a:path>
              </a:pathLst>
            </a:custGeom>
            <a:ln w="19050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object 55"/>
            <p:cNvSpPr/>
            <p:nvPr/>
          </p:nvSpPr>
          <p:spPr>
            <a:xfrm>
              <a:off x="434536" y="1111983"/>
              <a:ext cx="112256" cy="0"/>
            </a:xfrm>
            <a:custGeom>
              <a:avLst/>
              <a:gdLst/>
              <a:ahLst/>
              <a:cxnLst/>
              <a:rect l="l" t="t" r="r" b="b"/>
              <a:pathLst>
                <a:path w="112395">
                  <a:moveTo>
                    <a:pt x="0" y="0"/>
                  </a:moveTo>
                  <a:lnTo>
                    <a:pt x="112077" y="0"/>
                  </a:lnTo>
                </a:path>
              </a:pathLst>
            </a:custGeom>
            <a:ln w="19050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object 56"/>
            <p:cNvSpPr/>
            <p:nvPr/>
          </p:nvSpPr>
          <p:spPr>
            <a:xfrm>
              <a:off x="434535" y="1093591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68" y="0"/>
                  </a:lnTo>
                </a:path>
              </a:pathLst>
            </a:custGeom>
            <a:ln w="17779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bject 57"/>
            <p:cNvSpPr/>
            <p:nvPr/>
          </p:nvSpPr>
          <p:spPr>
            <a:xfrm>
              <a:off x="434536" y="1075199"/>
              <a:ext cx="187094" cy="0"/>
            </a:xfrm>
            <a:custGeom>
              <a:avLst/>
              <a:gdLst/>
              <a:ahLst/>
              <a:cxnLst/>
              <a:rect l="l" t="t" r="r" b="b"/>
              <a:pathLst>
                <a:path w="187325">
                  <a:moveTo>
                    <a:pt x="0" y="0"/>
                  </a:moveTo>
                  <a:lnTo>
                    <a:pt x="186791" y="0"/>
                  </a:lnTo>
                </a:path>
              </a:pathLst>
            </a:custGeom>
            <a:ln w="19050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object 58"/>
            <p:cNvSpPr/>
            <p:nvPr/>
          </p:nvSpPr>
          <p:spPr>
            <a:xfrm>
              <a:off x="434535" y="1056172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68" y="0"/>
                  </a:lnTo>
                </a:path>
              </a:pathLst>
            </a:custGeom>
            <a:ln w="19050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object 59"/>
            <p:cNvSpPr/>
            <p:nvPr/>
          </p:nvSpPr>
          <p:spPr>
            <a:xfrm>
              <a:off x="434535" y="1037780"/>
              <a:ext cx="93864" cy="0"/>
            </a:xfrm>
            <a:custGeom>
              <a:avLst/>
              <a:gdLst/>
              <a:ahLst/>
              <a:cxnLst/>
              <a:rect l="l" t="t" r="r" b="b"/>
              <a:pathLst>
                <a:path w="93979">
                  <a:moveTo>
                    <a:pt x="0" y="0"/>
                  </a:moveTo>
                  <a:lnTo>
                    <a:pt x="93395" y="0"/>
                  </a:lnTo>
                </a:path>
              </a:pathLst>
            </a:custGeom>
            <a:ln w="17779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object 60"/>
            <p:cNvSpPr/>
            <p:nvPr/>
          </p:nvSpPr>
          <p:spPr>
            <a:xfrm>
              <a:off x="471839" y="1168099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object 61"/>
            <p:cNvSpPr/>
            <p:nvPr/>
          </p:nvSpPr>
          <p:spPr>
            <a:xfrm>
              <a:off x="509157" y="1168099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object 62"/>
            <p:cNvSpPr/>
            <p:nvPr/>
          </p:nvSpPr>
          <p:spPr>
            <a:xfrm>
              <a:off x="611766" y="1084307"/>
              <a:ext cx="0" cy="93230"/>
            </a:xfrm>
            <a:custGeom>
              <a:avLst/>
              <a:gdLst/>
              <a:ahLst/>
              <a:cxnLst/>
              <a:rect l="l" t="t" r="r" b="b"/>
              <a:pathLst>
                <a:path h="93344">
                  <a:moveTo>
                    <a:pt x="0" y="0"/>
                  </a:moveTo>
                  <a:lnTo>
                    <a:pt x="0" y="93217"/>
                  </a:lnTo>
                </a:path>
              </a:pathLst>
            </a:custGeom>
            <a:ln w="18681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object 63"/>
            <p:cNvSpPr/>
            <p:nvPr/>
          </p:nvSpPr>
          <p:spPr>
            <a:xfrm>
              <a:off x="565133" y="1149478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object 64"/>
            <p:cNvSpPr/>
            <p:nvPr/>
          </p:nvSpPr>
          <p:spPr>
            <a:xfrm>
              <a:off x="471839" y="1130858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object 65"/>
            <p:cNvSpPr/>
            <p:nvPr/>
          </p:nvSpPr>
          <p:spPr>
            <a:xfrm>
              <a:off x="509157" y="1130858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object 66"/>
            <p:cNvSpPr/>
            <p:nvPr/>
          </p:nvSpPr>
          <p:spPr>
            <a:xfrm>
              <a:off x="565133" y="1112237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object 67"/>
            <p:cNvSpPr/>
            <p:nvPr/>
          </p:nvSpPr>
          <p:spPr>
            <a:xfrm>
              <a:off x="471839" y="1093617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object 68"/>
            <p:cNvSpPr/>
            <p:nvPr/>
          </p:nvSpPr>
          <p:spPr>
            <a:xfrm>
              <a:off x="509157" y="1093617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1" name="object 69"/>
            <p:cNvSpPr/>
            <p:nvPr/>
          </p:nvSpPr>
          <p:spPr>
            <a:xfrm>
              <a:off x="471839" y="1056375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2" name="object 70"/>
            <p:cNvSpPr/>
            <p:nvPr/>
          </p:nvSpPr>
          <p:spPr>
            <a:xfrm>
              <a:off x="509157" y="1056375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4423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34"/>
          <p:cNvSpPr/>
          <p:nvPr/>
        </p:nvSpPr>
        <p:spPr>
          <a:xfrm>
            <a:off x="394097" y="3621286"/>
            <a:ext cx="1446285" cy="376514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r>
              <a:rPr lang="pt-BR" sz="1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Uso do solo</a:t>
            </a:r>
          </a:p>
        </p:txBody>
      </p:sp>
      <p:sp>
        <p:nvSpPr>
          <p:cNvPr id="51" name="Rectangle 34"/>
          <p:cNvSpPr/>
          <p:nvPr/>
        </p:nvSpPr>
        <p:spPr>
          <a:xfrm>
            <a:off x="394097" y="2812594"/>
            <a:ext cx="2605950" cy="376514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r>
              <a:rPr lang="pt-BR" sz="15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Gest</a:t>
            </a:r>
            <a:r>
              <a:rPr lang="en-US" sz="15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ão</a:t>
            </a:r>
            <a:r>
              <a:rPr lang="en-US" sz="1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r>
              <a:rPr lang="en-US" sz="15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hídrica</a:t>
            </a:r>
            <a:endParaRPr lang="pt-BR" sz="15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3" name="Rectangle 34"/>
          <p:cNvSpPr/>
          <p:nvPr/>
        </p:nvSpPr>
        <p:spPr>
          <a:xfrm>
            <a:off x="394097" y="2040883"/>
            <a:ext cx="2605950" cy="376514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r>
              <a:rPr lang="en-US" sz="15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Manejo</a:t>
            </a:r>
            <a:r>
              <a:rPr lang="en-US" sz="1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r>
              <a:rPr lang="en-US" sz="1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en-US" sz="15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rejeito</a:t>
            </a:r>
            <a:endParaRPr lang="pt-BR" sz="15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5" name="Rectangle 34"/>
          <p:cNvSpPr/>
          <p:nvPr/>
        </p:nvSpPr>
        <p:spPr>
          <a:xfrm>
            <a:off x="2465785" y="2040883"/>
            <a:ext cx="2605950" cy="376514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r>
              <a:rPr lang="en-US" sz="15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Biodiversidade</a:t>
            </a:r>
            <a:endParaRPr lang="pt-BR" sz="15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7" name="Rectangle 34"/>
          <p:cNvSpPr/>
          <p:nvPr/>
        </p:nvSpPr>
        <p:spPr>
          <a:xfrm>
            <a:off x="2454741" y="2812594"/>
            <a:ext cx="2605950" cy="533279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r>
              <a:rPr lang="en-US" sz="15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Assistência</a:t>
            </a:r>
            <a:endParaRPr lang="en-US" sz="15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5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aos</a:t>
            </a:r>
            <a:r>
              <a:rPr lang="en-US" sz="1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5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animais</a:t>
            </a:r>
            <a:endParaRPr lang="pt-BR" sz="15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Espaço Reservado para Texto 4">
            <a:extLst>
              <a:ext uri="{FF2B5EF4-FFF2-40B4-BE49-F238E27FC236}">
                <a16:creationId xmlns:a16="http://schemas.microsoft.com/office/drawing/2014/main" xmlns="" id="{CE534942-7FD6-4CBB-B74D-7FA2B5C01465}"/>
              </a:ext>
            </a:extLst>
          </p:cNvPr>
          <p:cNvSpPr txBox="1">
            <a:spLocks/>
          </p:cNvSpPr>
          <p:nvPr/>
        </p:nvSpPr>
        <p:spPr>
          <a:xfrm>
            <a:off x="302408" y="360610"/>
            <a:ext cx="6203268" cy="1150938"/>
          </a:xfrm>
        </p:spPr>
        <p:txBody>
          <a:bodyPr/>
          <a:lstStyle>
            <a:defPPr>
              <a:defRPr lang="en-US"/>
            </a:defPPr>
            <a:lvl1pPr marL="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42900">
              <a:lnSpc>
                <a:spcPts val="2625"/>
              </a:lnSpc>
              <a:spcBef>
                <a:spcPct val="20000"/>
              </a:spcBef>
            </a:pPr>
            <a:r>
              <a:rPr lang="pt-BR" b="1" dirty="0">
                <a:solidFill>
                  <a:schemeClr val="accent3"/>
                </a:solidFill>
                <a:latin typeface="Verdana"/>
                <a:cs typeface="Verdana"/>
              </a:rPr>
              <a:t>Eixos temáticos</a:t>
            </a:r>
          </a:p>
          <a:p>
            <a:pPr defTabSz="342900">
              <a:lnSpc>
                <a:spcPts val="2625"/>
              </a:lnSpc>
              <a:spcBef>
                <a:spcPct val="20000"/>
              </a:spcBef>
            </a:pPr>
            <a:r>
              <a:rPr lang="pt-BR" b="1" dirty="0">
                <a:solidFill>
                  <a:schemeClr val="accent3"/>
                </a:solidFill>
                <a:latin typeface="Verdana"/>
                <a:cs typeface="Verdana"/>
              </a:rPr>
              <a:t>Terra e Água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xmlns="" id="{944EFA55-E209-4B67-A125-911AF44342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306"/>
          <a:stretch/>
        </p:blipFill>
        <p:spPr>
          <a:xfrm>
            <a:off x="4008822" y="311075"/>
            <a:ext cx="5133988" cy="435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20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ED4D7388-99DB-4B4B-B259-776E700D19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6761"/>
            <a:ext cx="9189766" cy="5176611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391805" y="2207601"/>
            <a:ext cx="4185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ÁGUA</a:t>
            </a:r>
            <a:endParaRPr lang="pt-BR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75406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5350" y="0"/>
            <a:ext cx="5584659" cy="5143501"/>
          </a:xfrm>
          <a:prstGeom prst="rect">
            <a:avLst/>
          </a:prstGeom>
        </p:spPr>
      </p:pic>
      <p:sp>
        <p:nvSpPr>
          <p:cNvPr id="169" name="TextBox 168"/>
          <p:cNvSpPr txBox="1"/>
          <p:nvPr/>
        </p:nvSpPr>
        <p:spPr>
          <a:xfrm>
            <a:off x="295929" y="2003652"/>
            <a:ext cx="38814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685">
              <a:lnSpc>
                <a:spcPct val="150000"/>
              </a:lnSpc>
              <a:spcBef>
                <a:spcPts val="1593"/>
              </a:spcBef>
            </a:pPr>
            <a:r>
              <a:rPr lang="en-US" sz="1200" spc="1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Gerar</a:t>
            </a:r>
            <a:r>
              <a:rPr lang="en-US" sz="1200" spc="1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dados confiáveis</a:t>
            </a:r>
            <a:r>
              <a:rPr lang="en-US" sz="1200" spc="23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para</a:t>
            </a:r>
            <a:endParaRPr lang="en-US" sz="1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 marR="638678">
              <a:lnSpc>
                <a:spcPct val="150000"/>
              </a:lnSpc>
            </a:pPr>
            <a:r>
              <a:rPr lang="en-US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acompanhar </a:t>
            </a:r>
            <a:r>
              <a:rPr lang="en-US" sz="120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</a:t>
            </a:r>
            <a:r>
              <a:rPr lang="en-US"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recuperação</a:t>
            </a:r>
            <a:r>
              <a:rPr lang="en-US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do </a:t>
            </a:r>
            <a:r>
              <a:rPr lang="en-US" sz="1200" spc="1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rio</a:t>
            </a:r>
            <a:r>
              <a:rPr lang="en-US" sz="1200" spc="1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Doce, seu </a:t>
            </a:r>
            <a:r>
              <a:rPr lang="en-US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estuário </a:t>
            </a:r>
            <a:r>
              <a:rPr lang="en-US" sz="120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 a </a:t>
            </a:r>
            <a:r>
              <a:rPr lang="en-US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zona </a:t>
            </a:r>
            <a:r>
              <a:rPr lang="en-US"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costeira</a:t>
            </a:r>
            <a:r>
              <a:rPr lang="en-US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subsidiando</a:t>
            </a:r>
            <a:r>
              <a:rPr lang="en-US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tomadas</a:t>
            </a:r>
            <a:r>
              <a:rPr lang="en-US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pc="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en-US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decisões </a:t>
            </a:r>
            <a:r>
              <a:rPr lang="en-US" sz="120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 </a:t>
            </a:r>
            <a:r>
              <a:rPr lang="en-US"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permitindo</a:t>
            </a:r>
            <a:r>
              <a:rPr lang="en-US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smtClean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 </a:t>
            </a:r>
            <a:r>
              <a:rPr lang="en-US" sz="1200" spc="25" dirty="0" err="1" smtClean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acompanhamento</a:t>
            </a:r>
            <a:r>
              <a:rPr lang="en-US" sz="1200" spc="25" dirty="0" smtClean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pc="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</a:t>
            </a:r>
            <a:r>
              <a:rPr lang="en-US" sz="1200" spc="15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pc="25" dirty="0" smtClean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outros </a:t>
            </a:r>
            <a:r>
              <a:rPr lang="en-US" sz="1200" spc="25" dirty="0" err="1" smtClean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programas</a:t>
            </a:r>
            <a:r>
              <a:rPr lang="en-US" sz="1200" spc="25" dirty="0" smtClean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voltados </a:t>
            </a:r>
            <a:r>
              <a:rPr lang="en-US" sz="120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à </a:t>
            </a:r>
            <a:r>
              <a:rPr lang="en-US"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melhoria</a:t>
            </a:r>
            <a:r>
              <a:rPr lang="en-US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pc="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 </a:t>
            </a:r>
            <a:r>
              <a:rPr lang="en-US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qualidade </a:t>
            </a:r>
            <a:r>
              <a:rPr lang="en-US" sz="1200" spc="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</a:t>
            </a:r>
            <a:r>
              <a:rPr lang="en-US" sz="1200" spc="15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água</a:t>
            </a:r>
            <a:r>
              <a:rPr lang="en-US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en-US" sz="1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xmlns="" id="{1F54D66F-9AE4-4658-9F40-3582F8C950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sz="2800" dirty="0"/>
              <a:t>MONITORAMENTO </a:t>
            </a:r>
          </a:p>
          <a:p>
            <a:r>
              <a:rPr lang="pt-BR" sz="2800" dirty="0"/>
              <a:t>DA ÁGUA</a:t>
            </a:r>
          </a:p>
        </p:txBody>
      </p:sp>
    </p:spTree>
    <p:extLst>
      <p:ext uri="{BB962C8B-B14F-4D97-AF65-F5344CB8AC3E}">
        <p14:creationId xmlns:p14="http://schemas.microsoft.com/office/powerpoint/2010/main" val="371826249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m 33">
            <a:extLst/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8136" y="1312269"/>
            <a:ext cx="4131128" cy="3099187"/>
          </a:xfrm>
          <a:prstGeom prst="rect">
            <a:avLst/>
          </a:prstGeom>
        </p:spPr>
      </p:pic>
      <p:sp>
        <p:nvSpPr>
          <p:cNvPr id="72" name="Espaço Reservado para Texto 71">
            <a:extLst>
              <a:ext uri="{FF2B5EF4-FFF2-40B4-BE49-F238E27FC236}">
                <a16:creationId xmlns:a16="http://schemas.microsoft.com/office/drawing/2014/main" xmlns="" id="{5C6251E6-03FC-412B-BDF8-D13A864E53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929" y="298262"/>
            <a:ext cx="6204884" cy="457666"/>
          </a:xfrm>
        </p:spPr>
        <p:txBody>
          <a:bodyPr/>
          <a:lstStyle/>
          <a:p>
            <a:r>
              <a:rPr lang="pt-BR" dirty="0"/>
              <a:t>MONITORAMENTO DA ÁGUA</a:t>
            </a:r>
          </a:p>
          <a:p>
            <a:endParaRPr lang="pt-BR" dirty="0"/>
          </a:p>
        </p:txBody>
      </p:sp>
      <p:grpSp>
        <p:nvGrpSpPr>
          <p:cNvPr id="2" name="Grupo 1"/>
          <p:cNvGrpSpPr/>
          <p:nvPr/>
        </p:nvGrpSpPr>
        <p:grpSpPr>
          <a:xfrm>
            <a:off x="434530" y="1317951"/>
            <a:ext cx="3827997" cy="383153"/>
            <a:chOff x="434530" y="994363"/>
            <a:chExt cx="3827997" cy="383153"/>
          </a:xfrm>
        </p:grpSpPr>
        <p:sp>
          <p:nvSpPr>
            <p:cNvPr id="4" name="object 4"/>
            <p:cNvSpPr/>
            <p:nvPr/>
          </p:nvSpPr>
          <p:spPr>
            <a:xfrm>
              <a:off x="434530" y="1304821"/>
              <a:ext cx="3827997" cy="72695"/>
            </a:xfrm>
            <a:custGeom>
              <a:avLst/>
              <a:gdLst/>
              <a:ahLst/>
              <a:cxnLst/>
              <a:rect l="l" t="t" r="r" b="b"/>
              <a:pathLst>
                <a:path w="5356225">
                  <a:moveTo>
                    <a:pt x="0" y="0"/>
                  </a:moveTo>
                  <a:lnTo>
                    <a:pt x="5356098" y="0"/>
                  </a:lnTo>
                </a:path>
              </a:pathLst>
            </a:custGeom>
            <a:ln w="16510">
              <a:solidFill>
                <a:srgbClr val="CCC2C0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" name="object 50"/>
            <p:cNvSpPr txBox="1"/>
            <p:nvPr/>
          </p:nvSpPr>
          <p:spPr>
            <a:xfrm>
              <a:off x="725519" y="994363"/>
              <a:ext cx="1250158" cy="227987"/>
            </a:xfrm>
            <a:prstGeom prst="rect">
              <a:avLst/>
            </a:prstGeom>
          </p:spPr>
          <p:txBody>
            <a:bodyPr vert="horz" wrap="square" lIns="0" tIns="12684" rIns="0" bIns="0" rtlCol="0">
              <a:spAutoFit/>
            </a:bodyPr>
            <a:lstStyle/>
            <a:p>
              <a:pPr marL="12685">
                <a:spcBef>
                  <a:spcPts val="100"/>
                </a:spcBef>
              </a:pPr>
              <a:r>
                <a:rPr sz="1398" b="1" spc="25" dirty="0">
                  <a:solidFill>
                    <a:srgbClr val="231F20"/>
                  </a:solidFill>
                  <a:latin typeface="Verdana" charset="0"/>
                  <a:ea typeface="Verdana" charset="0"/>
                  <a:cs typeface="Verdana" charset="0"/>
                </a:rPr>
                <a:t>NÚMEROS</a:t>
              </a:r>
              <a:endParaRPr sz="1398" b="1" dirty="0">
                <a:solidFill>
                  <a:prstClr val="black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  <p:sp>
          <p:nvSpPr>
            <p:cNvPr id="51" name="object 51"/>
            <p:cNvSpPr/>
            <p:nvPr/>
          </p:nvSpPr>
          <p:spPr>
            <a:xfrm>
              <a:off x="434536" y="1186821"/>
              <a:ext cx="187094" cy="0"/>
            </a:xfrm>
            <a:custGeom>
              <a:avLst/>
              <a:gdLst/>
              <a:ahLst/>
              <a:cxnLst/>
              <a:rect l="l" t="t" r="r" b="b"/>
              <a:pathLst>
                <a:path w="187325">
                  <a:moveTo>
                    <a:pt x="0" y="0"/>
                  </a:moveTo>
                  <a:lnTo>
                    <a:pt x="186791" y="0"/>
                  </a:lnTo>
                </a:path>
              </a:pathLst>
            </a:custGeom>
            <a:ln w="19050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2" name="object 52"/>
            <p:cNvSpPr/>
            <p:nvPr/>
          </p:nvSpPr>
          <p:spPr>
            <a:xfrm>
              <a:off x="434535" y="1167794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68" y="0"/>
                  </a:lnTo>
                </a:path>
              </a:pathLst>
            </a:custGeom>
            <a:ln w="19050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3" name="object 53"/>
            <p:cNvSpPr/>
            <p:nvPr/>
          </p:nvSpPr>
          <p:spPr>
            <a:xfrm>
              <a:off x="434536" y="1149402"/>
              <a:ext cx="112256" cy="0"/>
            </a:xfrm>
            <a:custGeom>
              <a:avLst/>
              <a:gdLst/>
              <a:ahLst/>
              <a:cxnLst/>
              <a:rect l="l" t="t" r="r" b="b"/>
              <a:pathLst>
                <a:path w="112395">
                  <a:moveTo>
                    <a:pt x="0" y="0"/>
                  </a:moveTo>
                  <a:lnTo>
                    <a:pt x="112077" y="0"/>
                  </a:lnTo>
                </a:path>
              </a:pathLst>
            </a:custGeom>
            <a:ln w="17780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object 54"/>
            <p:cNvSpPr/>
            <p:nvPr/>
          </p:nvSpPr>
          <p:spPr>
            <a:xfrm>
              <a:off x="434535" y="1131010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68" y="0"/>
                  </a:lnTo>
                </a:path>
              </a:pathLst>
            </a:custGeom>
            <a:ln w="19050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object 55"/>
            <p:cNvSpPr/>
            <p:nvPr/>
          </p:nvSpPr>
          <p:spPr>
            <a:xfrm>
              <a:off x="434536" y="1111983"/>
              <a:ext cx="112256" cy="0"/>
            </a:xfrm>
            <a:custGeom>
              <a:avLst/>
              <a:gdLst/>
              <a:ahLst/>
              <a:cxnLst/>
              <a:rect l="l" t="t" r="r" b="b"/>
              <a:pathLst>
                <a:path w="112395">
                  <a:moveTo>
                    <a:pt x="0" y="0"/>
                  </a:moveTo>
                  <a:lnTo>
                    <a:pt x="112077" y="0"/>
                  </a:lnTo>
                </a:path>
              </a:pathLst>
            </a:custGeom>
            <a:ln w="19050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6" name="object 56"/>
            <p:cNvSpPr/>
            <p:nvPr/>
          </p:nvSpPr>
          <p:spPr>
            <a:xfrm>
              <a:off x="434535" y="1093591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68" y="0"/>
                  </a:lnTo>
                </a:path>
              </a:pathLst>
            </a:custGeom>
            <a:ln w="17779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7" name="object 57"/>
            <p:cNvSpPr/>
            <p:nvPr/>
          </p:nvSpPr>
          <p:spPr>
            <a:xfrm>
              <a:off x="434536" y="1075199"/>
              <a:ext cx="187094" cy="0"/>
            </a:xfrm>
            <a:custGeom>
              <a:avLst/>
              <a:gdLst/>
              <a:ahLst/>
              <a:cxnLst/>
              <a:rect l="l" t="t" r="r" b="b"/>
              <a:pathLst>
                <a:path w="187325">
                  <a:moveTo>
                    <a:pt x="0" y="0"/>
                  </a:moveTo>
                  <a:lnTo>
                    <a:pt x="186791" y="0"/>
                  </a:lnTo>
                </a:path>
              </a:pathLst>
            </a:custGeom>
            <a:ln w="19050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8" name="object 58"/>
            <p:cNvSpPr/>
            <p:nvPr/>
          </p:nvSpPr>
          <p:spPr>
            <a:xfrm>
              <a:off x="434535" y="1056172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68" y="0"/>
                  </a:lnTo>
                </a:path>
              </a:pathLst>
            </a:custGeom>
            <a:ln w="19050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9" name="object 59"/>
            <p:cNvSpPr/>
            <p:nvPr/>
          </p:nvSpPr>
          <p:spPr>
            <a:xfrm>
              <a:off x="434535" y="1037780"/>
              <a:ext cx="93864" cy="0"/>
            </a:xfrm>
            <a:custGeom>
              <a:avLst/>
              <a:gdLst/>
              <a:ahLst/>
              <a:cxnLst/>
              <a:rect l="l" t="t" r="r" b="b"/>
              <a:pathLst>
                <a:path w="93979">
                  <a:moveTo>
                    <a:pt x="0" y="0"/>
                  </a:moveTo>
                  <a:lnTo>
                    <a:pt x="93395" y="0"/>
                  </a:lnTo>
                </a:path>
              </a:pathLst>
            </a:custGeom>
            <a:ln w="17779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" name="object 60"/>
            <p:cNvSpPr/>
            <p:nvPr/>
          </p:nvSpPr>
          <p:spPr>
            <a:xfrm>
              <a:off x="471839" y="1168099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" name="object 61"/>
            <p:cNvSpPr/>
            <p:nvPr/>
          </p:nvSpPr>
          <p:spPr>
            <a:xfrm>
              <a:off x="509157" y="1168099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" name="object 62"/>
            <p:cNvSpPr/>
            <p:nvPr/>
          </p:nvSpPr>
          <p:spPr>
            <a:xfrm>
              <a:off x="611766" y="1084307"/>
              <a:ext cx="0" cy="93230"/>
            </a:xfrm>
            <a:custGeom>
              <a:avLst/>
              <a:gdLst/>
              <a:ahLst/>
              <a:cxnLst/>
              <a:rect l="l" t="t" r="r" b="b"/>
              <a:pathLst>
                <a:path h="93344">
                  <a:moveTo>
                    <a:pt x="0" y="0"/>
                  </a:moveTo>
                  <a:lnTo>
                    <a:pt x="0" y="93217"/>
                  </a:lnTo>
                </a:path>
              </a:pathLst>
            </a:custGeom>
            <a:ln w="18681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" name="object 63"/>
            <p:cNvSpPr/>
            <p:nvPr/>
          </p:nvSpPr>
          <p:spPr>
            <a:xfrm>
              <a:off x="565133" y="1149478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" name="object 64"/>
            <p:cNvSpPr/>
            <p:nvPr/>
          </p:nvSpPr>
          <p:spPr>
            <a:xfrm>
              <a:off x="471839" y="1130858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" name="object 65"/>
            <p:cNvSpPr/>
            <p:nvPr/>
          </p:nvSpPr>
          <p:spPr>
            <a:xfrm>
              <a:off x="509157" y="1130858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" name="object 66"/>
            <p:cNvSpPr/>
            <p:nvPr/>
          </p:nvSpPr>
          <p:spPr>
            <a:xfrm>
              <a:off x="565133" y="1112237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" name="object 67"/>
            <p:cNvSpPr/>
            <p:nvPr/>
          </p:nvSpPr>
          <p:spPr>
            <a:xfrm>
              <a:off x="471839" y="1093617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" name="object 68"/>
            <p:cNvSpPr/>
            <p:nvPr/>
          </p:nvSpPr>
          <p:spPr>
            <a:xfrm>
              <a:off x="509157" y="1093617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" name="object 69"/>
            <p:cNvSpPr/>
            <p:nvPr/>
          </p:nvSpPr>
          <p:spPr>
            <a:xfrm>
              <a:off x="471839" y="1056375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0" name="object 70"/>
            <p:cNvSpPr/>
            <p:nvPr/>
          </p:nvSpPr>
          <p:spPr>
            <a:xfrm>
              <a:off x="509157" y="1056375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0" name="object 75"/>
          <p:cNvSpPr txBox="1"/>
          <p:nvPr/>
        </p:nvSpPr>
        <p:spPr>
          <a:xfrm>
            <a:off x="403296" y="3129324"/>
            <a:ext cx="1919489" cy="1345160"/>
          </a:xfrm>
          <a:prstGeom prst="rect">
            <a:avLst/>
          </a:prstGeom>
        </p:spPr>
        <p:txBody>
          <a:bodyPr vert="horz" wrap="square" lIns="0" tIns="12684" rIns="0" bIns="0" rtlCol="0">
            <a:spAutoFit/>
          </a:bodyPr>
          <a:lstStyle/>
          <a:p>
            <a:pPr marL="12685">
              <a:spcBef>
                <a:spcPts val="100"/>
              </a:spcBef>
            </a:pPr>
            <a:r>
              <a:rPr sz="2400" b="1" spc="-5" dirty="0">
                <a:solidFill>
                  <a:srgbClr val="F15A2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80</a:t>
            </a:r>
            <a:endParaRPr sz="24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>
              <a:lnSpc>
                <a:spcPct val="150000"/>
              </a:lnSpc>
            </a:pP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parâmetros</a:t>
            </a:r>
            <a:r>
              <a:rPr sz="1100" spc="-10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 smtClean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físicos,</a:t>
            </a:r>
            <a:r>
              <a:rPr lang="pt-BR" sz="1100" spc="-10" dirty="0" smtClean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 smtClean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químicos </a:t>
            </a:r>
            <a:r>
              <a:rPr sz="110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n-US" sz="110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biológicos</a:t>
            </a:r>
            <a:r>
              <a:rPr lang="pt-BR"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água </a:t>
            </a:r>
            <a:r>
              <a:rPr sz="110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sz="1100" spc="-114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sedimentos</a:t>
            </a:r>
            <a:r>
              <a:rPr lang="pt-BR"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1100" spc="-10" dirty="0">
              <a:solidFill>
                <a:srgbClr val="231F20"/>
              </a:solidFill>
              <a:highlight>
                <a:srgbClr val="FFFF00"/>
              </a:highligh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 marR="5074">
              <a:lnSpc>
                <a:spcPct val="109000"/>
              </a:lnSpc>
            </a:pPr>
            <a:endParaRPr sz="1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3" name="object 74"/>
          <p:cNvSpPr txBox="1"/>
          <p:nvPr/>
        </p:nvSpPr>
        <p:spPr>
          <a:xfrm>
            <a:off x="2506933" y="3129324"/>
            <a:ext cx="2156825" cy="114388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684" rIns="0" bIns="0" rtlCol="0">
            <a:spAutoFit/>
          </a:bodyPr>
          <a:lstStyle/>
          <a:p>
            <a:pPr marL="12685">
              <a:spcBef>
                <a:spcPts val="100"/>
              </a:spcBef>
            </a:pPr>
            <a:r>
              <a:rPr sz="2400" b="1" spc="-5" dirty="0">
                <a:solidFill>
                  <a:srgbClr val="F15A2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80</a:t>
            </a:r>
            <a:r>
              <a:rPr sz="2400" b="1" spc="-100" dirty="0">
                <a:solidFill>
                  <a:srgbClr val="F15A2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2400" b="1" spc="-5" dirty="0">
                <a:solidFill>
                  <a:srgbClr val="F15A2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</a:t>
            </a:r>
            <a:endParaRPr sz="24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>
              <a:lnSpc>
                <a:spcPct val="150000"/>
              </a:lnSpc>
            </a:pP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dados </a:t>
            </a:r>
            <a:r>
              <a:rPr sz="1100" spc="-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já</a:t>
            </a:r>
            <a:r>
              <a:rPr sz="1100" spc="-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compilados</a:t>
            </a:r>
            <a:r>
              <a:rPr lang="pt-BR"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</a:t>
            </a:r>
            <a:r>
              <a:rPr lang="pt-BR" sz="1100" spc="-1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t-BR" sz="110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compartilhados com os órgãos ambientais </a:t>
            </a:r>
            <a:endParaRPr sz="11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1" name="object 73">
            <a:extLst>
              <a:ext uri="{FF2B5EF4-FFF2-40B4-BE49-F238E27FC236}">
                <a16:creationId xmlns:a16="http://schemas.microsoft.com/office/drawing/2014/main" xmlns="" id="{DED864CA-4E30-472F-990C-28C598B98CE1}"/>
              </a:ext>
            </a:extLst>
          </p:cNvPr>
          <p:cNvSpPr txBox="1"/>
          <p:nvPr/>
        </p:nvSpPr>
        <p:spPr>
          <a:xfrm>
            <a:off x="434531" y="1689194"/>
            <a:ext cx="1394269" cy="1143887"/>
          </a:xfrm>
          <a:prstGeom prst="rect">
            <a:avLst/>
          </a:prstGeom>
        </p:spPr>
        <p:txBody>
          <a:bodyPr vert="horz" wrap="square" lIns="0" tIns="12684" rIns="0" bIns="0" rtlCol="0">
            <a:spAutoFit/>
          </a:bodyPr>
          <a:lstStyle/>
          <a:p>
            <a:pPr marL="12685">
              <a:spcBef>
                <a:spcPts val="100"/>
              </a:spcBef>
            </a:pPr>
            <a:r>
              <a:rPr lang="pt-BR" sz="2400" b="1" spc="-80" dirty="0">
                <a:solidFill>
                  <a:srgbClr val="F15A2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22</a:t>
            </a:r>
            <a:endParaRPr sz="24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>
              <a:lnSpc>
                <a:spcPct val="150000"/>
              </a:lnSpc>
            </a:pPr>
            <a:r>
              <a:rPr lang="pt-BR"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estações automáticas de monitoramento</a:t>
            </a:r>
            <a:endParaRPr sz="11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2" name="object 73">
            <a:extLst>
              <a:ext uri="{FF2B5EF4-FFF2-40B4-BE49-F238E27FC236}">
                <a16:creationId xmlns:a16="http://schemas.microsoft.com/office/drawing/2014/main" xmlns="" id="{A546840E-FE4D-4AE6-8C45-E48956A9A277}"/>
              </a:ext>
            </a:extLst>
          </p:cNvPr>
          <p:cNvSpPr txBox="1"/>
          <p:nvPr/>
        </p:nvSpPr>
        <p:spPr>
          <a:xfrm>
            <a:off x="2502064" y="1689194"/>
            <a:ext cx="1746086" cy="1599076"/>
          </a:xfrm>
          <a:prstGeom prst="rect">
            <a:avLst/>
          </a:prstGeom>
        </p:spPr>
        <p:txBody>
          <a:bodyPr vert="horz" wrap="square" lIns="0" tIns="12684" rIns="0" bIns="0" rtlCol="0">
            <a:spAutoFit/>
          </a:bodyPr>
          <a:lstStyle/>
          <a:p>
            <a:pPr marL="12685">
              <a:spcBef>
                <a:spcPts val="100"/>
              </a:spcBef>
            </a:pPr>
            <a:r>
              <a:rPr lang="pt-BR" sz="2400" b="1" spc="-80" dirty="0">
                <a:solidFill>
                  <a:srgbClr val="F15A2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92</a:t>
            </a:r>
            <a:endParaRPr sz="24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>
              <a:lnSpc>
                <a:spcPct val="150000"/>
              </a:lnSpc>
            </a:pPr>
            <a:r>
              <a:rPr lang="pt-BR"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pontos de monitoramento distribuídos no rio Doce e na zona costeira</a:t>
            </a:r>
          </a:p>
          <a:p>
            <a:pPr marL="12685" marR="5074">
              <a:lnSpc>
                <a:spcPct val="109000"/>
              </a:lnSpc>
            </a:pPr>
            <a:endParaRPr sz="1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5" name="CaixaDeTexto 84">
            <a:extLst/>
          </p:cNvPr>
          <p:cNvSpPr txBox="1"/>
          <p:nvPr/>
        </p:nvSpPr>
        <p:spPr>
          <a:xfrm>
            <a:off x="4973299" y="3696002"/>
            <a:ext cx="1805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Equipamento da estação automática instalado no rio Doce, em Santa Cruz do Escalvado/MG</a:t>
            </a:r>
          </a:p>
        </p:txBody>
      </p:sp>
    </p:spTree>
    <p:extLst>
      <p:ext uri="{BB962C8B-B14F-4D97-AF65-F5344CB8AC3E}">
        <p14:creationId xmlns:p14="http://schemas.microsoft.com/office/powerpoint/2010/main" val="178287203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xmlns="" id="{5621682E-AC09-41F0-9BA9-C0F90BDFAD24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9227" y="1311275"/>
            <a:ext cx="4140923" cy="3093201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566DBD20-0045-4EFE-9722-BFD3FE3EBF62}"/>
              </a:ext>
            </a:extLst>
          </p:cNvPr>
          <p:cNvSpPr/>
          <p:nvPr/>
        </p:nvSpPr>
        <p:spPr>
          <a:xfrm>
            <a:off x="4820647" y="1430557"/>
            <a:ext cx="1661705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9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Placa instalada na Lagoa Juparanã em Linhares/ES com informações do ponto de monitoramento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68353340-A676-4DBD-8C64-C57E8587E6E4}"/>
              </a:ext>
            </a:extLst>
          </p:cNvPr>
          <p:cNvSpPr/>
          <p:nvPr/>
        </p:nvSpPr>
        <p:spPr>
          <a:xfrm>
            <a:off x="298621" y="1311275"/>
            <a:ext cx="418884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tabLst>
                <a:tab pos="457200" algn="l"/>
              </a:tabLst>
            </a:pPr>
            <a:r>
              <a:rPr lang="pt-B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Resultados das amostragens são compartilhados em tempo real com os órgãos ambientais competentes, promovendo o planejamento preventivo dos principais sistemas de abastecimento público de </a:t>
            </a:r>
            <a:r>
              <a:rPr lang="pt-BR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água.</a:t>
            </a:r>
            <a:endParaRPr lang="pt-BR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  <a:tabLst>
                <a:tab pos="457200" algn="l"/>
              </a:tabLst>
            </a:pPr>
            <a:endParaRPr lang="pt-BR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>
              <a:lnSpc>
                <a:spcPct val="150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pt-B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Amostragem dos principais parâmetros convencionais, como íons, nutrientes, metais totais e dissolvidos, e também indicadores biológicos (</a:t>
            </a:r>
            <a:r>
              <a:rPr lang="pt-BR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biomonitoramento</a:t>
            </a:r>
            <a:r>
              <a:rPr lang="pt-B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 ensaios </a:t>
            </a:r>
            <a:r>
              <a:rPr lang="pt-BR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ecotoxicológicos</a:t>
            </a:r>
            <a:r>
              <a:rPr lang="pt-B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), incluindo medição de descarga líquida e </a:t>
            </a:r>
            <a:r>
              <a:rPr lang="pt-BR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sólida.</a:t>
            </a:r>
            <a:endParaRPr lang="pt-BR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Espaço Reservado para Texto 71">
            <a:extLst>
              <a:ext uri="{FF2B5EF4-FFF2-40B4-BE49-F238E27FC236}">
                <a16:creationId xmlns:a16="http://schemas.microsoft.com/office/drawing/2014/main" xmlns="" id="{4B083926-ADD5-4AE0-B867-06ABD01901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929" y="298262"/>
            <a:ext cx="6204884" cy="457666"/>
          </a:xfrm>
        </p:spPr>
        <p:txBody>
          <a:bodyPr/>
          <a:lstStyle/>
          <a:p>
            <a:r>
              <a:rPr lang="pt-BR" dirty="0"/>
              <a:t>MONITORAMENTO DA ÁGUA</a:t>
            </a:r>
          </a:p>
        </p:txBody>
      </p:sp>
    </p:spTree>
    <p:extLst>
      <p:ext uri="{BB962C8B-B14F-4D97-AF65-F5344CB8AC3E}">
        <p14:creationId xmlns:p14="http://schemas.microsoft.com/office/powerpoint/2010/main" val="131102145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0400" y="0"/>
            <a:ext cx="4681729" cy="5143500"/>
          </a:xfrm>
          <a:prstGeom prst="rect">
            <a:avLst/>
          </a:prstGeom>
        </p:spPr>
      </p:pic>
      <p:sp>
        <p:nvSpPr>
          <p:cNvPr id="47" name="object 47"/>
          <p:cNvSpPr txBox="1"/>
          <p:nvPr/>
        </p:nvSpPr>
        <p:spPr>
          <a:xfrm>
            <a:off x="395288" y="1995488"/>
            <a:ext cx="3671887" cy="1397802"/>
          </a:xfrm>
          <a:prstGeom prst="rect">
            <a:avLst/>
          </a:prstGeom>
        </p:spPr>
        <p:txBody>
          <a:bodyPr vert="horz" wrap="square" lIns="0" tIns="12684" rIns="0" bIns="0" rtlCol="0">
            <a:spAutoFit/>
          </a:bodyPr>
          <a:lstStyle/>
          <a:p>
            <a:pPr marL="12685" marR="5074">
              <a:lnSpc>
                <a:spcPct val="150000"/>
              </a:lnSpc>
              <a:spcBef>
                <a:spcPts val="100"/>
              </a:spcBef>
            </a:pPr>
            <a:r>
              <a:rPr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Reduzir </a:t>
            </a:r>
            <a:r>
              <a:rPr sz="120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 </a:t>
            </a:r>
            <a:r>
              <a:rPr sz="1200" spc="1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risco </a:t>
            </a:r>
            <a:r>
              <a:rPr sz="1200" spc="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desabastecimento</a:t>
            </a:r>
            <a:r>
              <a:rPr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</a:t>
            </a:r>
            <a:r>
              <a:rPr lang="pt-BR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24 </a:t>
            </a:r>
            <a:r>
              <a:rPr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municípios </a:t>
            </a:r>
            <a:r>
              <a:rPr sz="1200" spc="1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que </a:t>
            </a:r>
            <a:r>
              <a:rPr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captavam </a:t>
            </a:r>
            <a:r>
              <a:rPr sz="1200" spc="1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água </a:t>
            </a:r>
            <a:r>
              <a:rPr sz="1200" spc="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 </a:t>
            </a:r>
            <a:r>
              <a:rPr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rio </a:t>
            </a:r>
            <a:r>
              <a:rPr sz="1200" spc="1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Doce </a:t>
            </a:r>
            <a:r>
              <a:rPr sz="120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 </a:t>
            </a:r>
            <a:r>
              <a:rPr sz="1200" spc="1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cuja </a:t>
            </a:r>
            <a:r>
              <a:rPr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operação </a:t>
            </a:r>
            <a:r>
              <a:rPr sz="1200" spc="1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dos </a:t>
            </a:r>
            <a:r>
              <a:rPr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respectivos</a:t>
            </a:r>
            <a:r>
              <a:rPr lang="pt-BR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sistemas</a:t>
            </a:r>
            <a:r>
              <a:rPr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abastecimento </a:t>
            </a:r>
            <a:r>
              <a:rPr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público</a:t>
            </a:r>
            <a:r>
              <a:rPr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1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ficou</a:t>
            </a:r>
            <a:r>
              <a:rPr lang="pt-BR" sz="1200" spc="1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inviabilizada</a:t>
            </a:r>
            <a:r>
              <a:rPr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 </a:t>
            </a:r>
            <a:r>
              <a:rPr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função </a:t>
            </a:r>
            <a:r>
              <a:rPr sz="1200" spc="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</a:t>
            </a:r>
            <a:r>
              <a:rPr lang="en-US" sz="1200" spc="28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rompimento</a:t>
            </a:r>
            <a:r>
              <a:rPr lang="pt-BR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sz="1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xmlns="" id="{825C952E-803C-4719-8F8A-DE12F17F9F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929" y="298262"/>
            <a:ext cx="4061582" cy="1150938"/>
          </a:xfrm>
        </p:spPr>
        <p:txBody>
          <a:bodyPr/>
          <a:lstStyle/>
          <a:p>
            <a:r>
              <a:rPr lang="pt-BR" sz="2800" dirty="0">
                <a:solidFill>
                  <a:srgbClr val="231F20"/>
                </a:solidFill>
                <a:ea typeface="Arial" charset="0"/>
                <a:cs typeface="Arial" charset="0"/>
              </a:rPr>
              <a:t>TR</a:t>
            </a:r>
            <a:r>
              <a:rPr lang="pt-BR" sz="2800" spc="-45" dirty="0">
                <a:solidFill>
                  <a:srgbClr val="231F20"/>
                </a:solidFill>
                <a:ea typeface="Arial" charset="0"/>
                <a:cs typeface="Arial" charset="0"/>
              </a:rPr>
              <a:t>A</a:t>
            </a:r>
            <a:r>
              <a:rPr lang="pt-BR" sz="2800" spc="-40" dirty="0">
                <a:solidFill>
                  <a:srgbClr val="231F20"/>
                </a:solidFill>
                <a:ea typeface="Arial" charset="0"/>
                <a:cs typeface="Arial" charset="0"/>
              </a:rPr>
              <a:t>T</a:t>
            </a:r>
            <a:r>
              <a:rPr lang="pt-BR" sz="2800" dirty="0">
                <a:solidFill>
                  <a:srgbClr val="231F20"/>
                </a:solidFill>
                <a:ea typeface="Arial" charset="0"/>
                <a:cs typeface="Arial" charset="0"/>
              </a:rPr>
              <a:t>AMEN</a:t>
            </a:r>
            <a:r>
              <a:rPr lang="pt-BR" sz="2800" spc="-45" dirty="0">
                <a:solidFill>
                  <a:srgbClr val="231F20"/>
                </a:solidFill>
                <a:ea typeface="Arial" charset="0"/>
                <a:cs typeface="Arial" charset="0"/>
              </a:rPr>
              <a:t>T</a:t>
            </a:r>
            <a:r>
              <a:rPr lang="pt-BR" sz="2800" dirty="0">
                <a:solidFill>
                  <a:srgbClr val="231F20"/>
                </a:solidFill>
                <a:ea typeface="Arial" charset="0"/>
                <a:cs typeface="Arial" charset="0"/>
              </a:rPr>
              <a:t>O</a:t>
            </a:r>
          </a:p>
          <a:p>
            <a:r>
              <a:rPr lang="pt-BR" sz="2800" dirty="0">
                <a:solidFill>
                  <a:srgbClr val="231F20"/>
                </a:solidFill>
                <a:ea typeface="Arial" charset="0"/>
                <a:cs typeface="Arial" charset="0"/>
              </a:rPr>
              <a:t>DA</a:t>
            </a:r>
            <a:r>
              <a:rPr lang="pt-BR" sz="2800" spc="-100" dirty="0">
                <a:solidFill>
                  <a:srgbClr val="231F20"/>
                </a:solidFill>
                <a:ea typeface="Arial" charset="0"/>
                <a:cs typeface="Arial" charset="0"/>
              </a:rPr>
              <a:t> </a:t>
            </a:r>
            <a:r>
              <a:rPr lang="pt-BR" sz="2800" dirty="0">
                <a:solidFill>
                  <a:srgbClr val="231F20"/>
                </a:solidFill>
                <a:ea typeface="Arial" charset="0"/>
                <a:cs typeface="Arial" charset="0"/>
              </a:rPr>
              <a:t>ÁGUA</a:t>
            </a:r>
            <a:endParaRPr lang="pt-BR" sz="2800" dirty="0">
              <a:solidFill>
                <a:prstClr val="black"/>
              </a:solidFill>
              <a:ea typeface="Arial" charset="0"/>
              <a:cs typeface="Arial" charset="0"/>
            </a:endParaRPr>
          </a:p>
          <a:p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147916313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Espaço Reservado para Texto 71">
            <a:extLst>
              <a:ext uri="{FF2B5EF4-FFF2-40B4-BE49-F238E27FC236}">
                <a16:creationId xmlns:a16="http://schemas.microsoft.com/office/drawing/2014/main" xmlns="" id="{9542614F-0985-4425-986D-7702BD6651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929" y="298262"/>
            <a:ext cx="6204884" cy="405931"/>
          </a:xfrm>
        </p:spPr>
        <p:txBody>
          <a:bodyPr/>
          <a:lstStyle/>
          <a:p>
            <a:r>
              <a:rPr lang="pt-BR" dirty="0"/>
              <a:t>TRATAMENTO DA ÁGUA</a:t>
            </a:r>
          </a:p>
        </p:txBody>
      </p:sp>
      <p:sp>
        <p:nvSpPr>
          <p:cNvPr id="77" name="object 77"/>
          <p:cNvSpPr txBox="1"/>
          <p:nvPr/>
        </p:nvSpPr>
        <p:spPr>
          <a:xfrm>
            <a:off x="384689" y="1721026"/>
            <a:ext cx="1999282" cy="2531393"/>
          </a:xfrm>
          <a:prstGeom prst="rect">
            <a:avLst/>
          </a:prstGeom>
        </p:spPr>
        <p:txBody>
          <a:bodyPr vert="horz" wrap="square" lIns="0" tIns="55811" rIns="0" bIns="0" rtlCol="0">
            <a:spAutoFit/>
          </a:bodyPr>
          <a:lstStyle/>
          <a:p>
            <a:pPr marL="12685" marR="67863">
              <a:spcBef>
                <a:spcPts val="439"/>
              </a:spcBef>
            </a:pPr>
            <a:r>
              <a:rPr sz="2400" b="1" spc="-5" dirty="0">
                <a:solidFill>
                  <a:srgbClr val="F15A2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 </a:t>
            </a:r>
            <a:endParaRPr lang="pt-BR" sz="2400" b="1" spc="-5" dirty="0">
              <a:solidFill>
                <a:srgbClr val="F15A2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 marR="67863">
              <a:lnSpc>
                <a:spcPct val="150000"/>
              </a:lnSpc>
              <a:spcBef>
                <a:spcPts val="439"/>
              </a:spcBef>
            </a:pPr>
            <a:r>
              <a:rPr sz="11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estações</a:t>
            </a: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</a:t>
            </a:r>
            <a:r>
              <a:rPr lang="pt-BR"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tratamento</a:t>
            </a: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sz="11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água</a:t>
            </a:r>
            <a:r>
              <a:rPr lang="pt-BR"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receberam</a:t>
            </a: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melhorias</a:t>
            </a:r>
            <a:r>
              <a:rPr sz="1100" spc="-10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</a:t>
            </a:r>
            <a:r>
              <a:rPr lang="pt-BR"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Barra Longa/</a:t>
            </a:r>
            <a:r>
              <a:rPr sz="11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Gesteira</a:t>
            </a: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pt-BR"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Belo Oriente, </a:t>
            </a:r>
            <a:r>
              <a:rPr sz="11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Cachoeira</a:t>
            </a:r>
            <a:r>
              <a:rPr lang="pt-BR"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Escura</a:t>
            </a: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Colatina,</a:t>
            </a:r>
            <a:r>
              <a:rPr sz="1100" spc="-14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Galileia</a:t>
            </a: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pt-BR"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Governador </a:t>
            </a:r>
            <a:r>
              <a:rPr sz="1100" spc="-2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Valadares,</a:t>
            </a:r>
            <a:r>
              <a:rPr lang="pt-BR" sz="1100" spc="-2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Linhares</a:t>
            </a: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sz="1100" spc="-1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Tumiritinga</a:t>
            </a:r>
            <a:endParaRPr lang="en-US" sz="1100" spc="-15" dirty="0">
              <a:solidFill>
                <a:srgbClr val="231F2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 marR="5074">
              <a:lnSpc>
                <a:spcPct val="150000"/>
              </a:lnSpc>
            </a:pPr>
            <a:endParaRPr sz="1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6776559" y="1647672"/>
            <a:ext cx="1983831" cy="2716058"/>
          </a:xfrm>
          <a:prstGeom prst="rect">
            <a:avLst/>
          </a:prstGeom>
        </p:spPr>
        <p:txBody>
          <a:bodyPr vert="horz" wrap="square" lIns="0" tIns="55811" rIns="0" bIns="0" rtlCol="0">
            <a:spAutoFit/>
          </a:bodyPr>
          <a:lstStyle/>
          <a:p>
            <a:pPr marL="12685" marR="5074">
              <a:lnSpc>
                <a:spcPct val="150000"/>
              </a:lnSpc>
              <a:spcBef>
                <a:spcPts val="439"/>
              </a:spcBef>
            </a:pPr>
            <a:r>
              <a:rPr sz="2400" b="1" spc="-5" dirty="0">
                <a:solidFill>
                  <a:srgbClr val="F15A2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</a:t>
            </a:r>
            <a:r>
              <a:rPr sz="2400" b="1" spc="229" dirty="0">
                <a:solidFill>
                  <a:srgbClr val="F15A2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%</a:t>
            </a:r>
            <a:endParaRPr lang="pt-BR" sz="2400" b="1" spc="229" dirty="0">
              <a:solidFill>
                <a:srgbClr val="F15A2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 marR="5074">
              <a:lnSpc>
                <a:spcPct val="150000"/>
              </a:lnSpc>
              <a:spcBef>
                <a:spcPts val="439"/>
              </a:spcBef>
            </a:pP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</a:t>
            </a:r>
            <a:r>
              <a:rPr sz="110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</a:t>
            </a:r>
            <a:r>
              <a:rPr sz="1100" spc="-1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água</a:t>
            </a:r>
            <a:r>
              <a:rPr lang="pt-BR"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tratada</a:t>
            </a: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dos </a:t>
            </a:r>
            <a:r>
              <a:rPr sz="11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municípios</a:t>
            </a: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até</a:t>
            </a:r>
            <a:r>
              <a:rPr lang="pt-BR"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100 mil habitantes</a:t>
            </a:r>
            <a:r>
              <a:rPr sz="1100" spc="-9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 smtClean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deverão</a:t>
            </a:r>
            <a:r>
              <a:rPr lang="pt-BR" sz="1100" spc="-10" dirty="0" smtClean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 smtClean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ter </a:t>
            </a: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origem independente</a:t>
            </a:r>
            <a:r>
              <a:rPr lang="pt-BR"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 </a:t>
            </a: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rio Doce; para</a:t>
            </a:r>
            <a:r>
              <a:rPr sz="1100" spc="-10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cidades</a:t>
            </a:r>
            <a:r>
              <a:rPr lang="pt-BR"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maiores</a:t>
            </a: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sz="110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</a:t>
            </a: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meta </a:t>
            </a:r>
            <a:r>
              <a:rPr sz="11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será</a:t>
            </a:r>
            <a:r>
              <a:rPr lang="pt-BR"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50% </a:t>
            </a:r>
            <a:r>
              <a:rPr sz="1100" spc="-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e, </a:t>
            </a:r>
            <a:r>
              <a:rPr sz="1100" spc="-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</a:t>
            </a:r>
            <a:r>
              <a:rPr sz="1100" spc="-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Governador</a:t>
            </a:r>
            <a:r>
              <a:rPr lang="pt-BR"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Valadares,</a:t>
            </a:r>
            <a:r>
              <a:rPr sz="1100" spc="-10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67%</a:t>
            </a:r>
            <a:endParaRPr lang="en-US" sz="1100" spc="-10" dirty="0">
              <a:solidFill>
                <a:srgbClr val="231F2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 marR="104649">
              <a:lnSpc>
                <a:spcPct val="150000"/>
              </a:lnSpc>
            </a:pPr>
            <a:endParaRPr sz="1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3" name="object 76"/>
          <p:cNvSpPr txBox="1"/>
          <p:nvPr/>
        </p:nvSpPr>
        <p:spPr>
          <a:xfrm>
            <a:off x="2547368" y="1647672"/>
            <a:ext cx="1626145" cy="1819569"/>
          </a:xfrm>
          <a:prstGeom prst="rect">
            <a:avLst/>
          </a:prstGeom>
        </p:spPr>
        <p:txBody>
          <a:bodyPr vert="horz" wrap="square" lIns="0" tIns="128112" rIns="0" bIns="0" rtlCol="0">
            <a:spAutoFit/>
          </a:bodyPr>
          <a:lstStyle/>
          <a:p>
            <a:pPr marL="12685" marR="5074">
              <a:spcBef>
                <a:spcPts val="1009"/>
              </a:spcBef>
            </a:pPr>
            <a:r>
              <a:rPr lang="en-US" sz="2400" b="1" spc="229" dirty="0">
                <a:solidFill>
                  <a:srgbClr val="F15A2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</a:p>
          <a:p>
            <a:pPr marL="12685" marR="67863">
              <a:lnSpc>
                <a:spcPct val="150000"/>
              </a:lnSpc>
              <a:spcBef>
                <a:spcPts val="439"/>
              </a:spcBef>
            </a:pPr>
            <a:r>
              <a:rPr lang="en-US" sz="11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adutoras</a:t>
            </a:r>
            <a:r>
              <a:rPr lang="en-US"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já</a:t>
            </a:r>
            <a:r>
              <a:rPr lang="en-US"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entregues</a:t>
            </a:r>
            <a:r>
              <a:rPr lang="en-US"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1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sendo</a:t>
            </a:r>
            <a:r>
              <a:rPr lang="en-US"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uma</a:t>
            </a:r>
            <a:r>
              <a:rPr lang="en-US"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</a:t>
            </a:r>
            <a:r>
              <a:rPr lang="en-US"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Linhares</a:t>
            </a:r>
            <a:r>
              <a:rPr lang="en-US"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 </a:t>
            </a:r>
            <a:r>
              <a:rPr lang="en-US" sz="11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duas</a:t>
            </a:r>
            <a:r>
              <a:rPr lang="en-US"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</a:t>
            </a:r>
            <a:r>
              <a:rPr lang="en-US"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Colatina</a:t>
            </a:r>
            <a:r>
              <a:rPr lang="en-US"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 </a:t>
            </a:r>
            <a:r>
              <a:rPr lang="en-US" sz="11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uma</a:t>
            </a:r>
            <a:r>
              <a:rPr lang="en-US"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</a:t>
            </a:r>
            <a:r>
              <a:rPr lang="en-US"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Resplendor</a:t>
            </a:r>
            <a:endParaRPr lang="en-US" sz="1100" spc="-10" dirty="0">
              <a:solidFill>
                <a:srgbClr val="231F2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4" name="object 76"/>
          <p:cNvSpPr txBox="1"/>
          <p:nvPr/>
        </p:nvSpPr>
        <p:spPr>
          <a:xfrm>
            <a:off x="4508369" y="1647672"/>
            <a:ext cx="2072045" cy="1842653"/>
          </a:xfrm>
          <a:prstGeom prst="rect">
            <a:avLst/>
          </a:prstGeom>
        </p:spPr>
        <p:txBody>
          <a:bodyPr vert="horz" wrap="square" lIns="0" tIns="128112" rIns="0" bIns="0" rtlCol="0">
            <a:spAutoFit/>
          </a:bodyPr>
          <a:lstStyle/>
          <a:p>
            <a:pPr marL="12685" marR="5074">
              <a:spcBef>
                <a:spcPts val="439"/>
              </a:spcBef>
            </a:pPr>
            <a:r>
              <a:rPr lang="en-US" sz="2400" b="1" spc="229" dirty="0">
                <a:solidFill>
                  <a:srgbClr val="F15A2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24</a:t>
            </a:r>
            <a:endParaRPr lang="en-US" sz="1200" b="1" spc="229" dirty="0">
              <a:solidFill>
                <a:srgbClr val="F15A2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 marR="5074">
              <a:lnSpc>
                <a:spcPct val="150000"/>
              </a:lnSpc>
              <a:spcBef>
                <a:spcPts val="439"/>
              </a:spcBef>
            </a:pPr>
            <a:r>
              <a:rPr lang="en-US" sz="11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municípios</a:t>
            </a:r>
            <a:r>
              <a:rPr lang="en-US"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contarão </a:t>
            </a:r>
            <a:br>
              <a:rPr lang="en-US"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 captações alternativas </a:t>
            </a:r>
            <a:br>
              <a:rPr lang="en-US"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100" spc="-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</a:t>
            </a:r>
            <a:r>
              <a:rPr lang="en-US" sz="1100" spc="-1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água,</a:t>
            </a:r>
            <a:r>
              <a:rPr lang="en-US" sz="11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por meio </a:t>
            </a:r>
            <a:r>
              <a:rPr lang="en-US" sz="1100" spc="-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</a:t>
            </a:r>
            <a:r>
              <a:rPr lang="en-US" sz="1100" spc="-10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en-US" sz="1100" spc="-10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1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adutoras</a:t>
            </a:r>
            <a:r>
              <a:rPr lang="en-US"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spc="-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</a:t>
            </a:r>
            <a:r>
              <a:rPr lang="en-US" sz="1100" spc="-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</a:t>
            </a:r>
            <a:r>
              <a:rPr lang="en-US" sz="1100" spc="-1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poços</a:t>
            </a:r>
          </a:p>
          <a:p>
            <a:pPr marL="12685" marR="5074">
              <a:lnSpc>
                <a:spcPct val="150000"/>
              </a:lnSpc>
            </a:pPr>
            <a:endParaRPr sz="1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30" name="Grupo 29"/>
          <p:cNvGrpSpPr/>
          <p:nvPr/>
        </p:nvGrpSpPr>
        <p:grpSpPr>
          <a:xfrm>
            <a:off x="434531" y="1326623"/>
            <a:ext cx="8162462" cy="465466"/>
            <a:chOff x="434531" y="994363"/>
            <a:chExt cx="8162462" cy="465466"/>
          </a:xfrm>
        </p:grpSpPr>
        <p:sp>
          <p:nvSpPr>
            <p:cNvPr id="31" name="object 4"/>
            <p:cNvSpPr/>
            <p:nvPr/>
          </p:nvSpPr>
          <p:spPr>
            <a:xfrm>
              <a:off x="434531" y="1304821"/>
              <a:ext cx="8162462" cy="155008"/>
            </a:xfrm>
            <a:custGeom>
              <a:avLst/>
              <a:gdLst/>
              <a:ahLst/>
              <a:cxnLst/>
              <a:rect l="l" t="t" r="r" b="b"/>
              <a:pathLst>
                <a:path w="5356225">
                  <a:moveTo>
                    <a:pt x="0" y="0"/>
                  </a:moveTo>
                  <a:lnTo>
                    <a:pt x="5356098" y="0"/>
                  </a:lnTo>
                </a:path>
              </a:pathLst>
            </a:custGeom>
            <a:ln w="16510">
              <a:solidFill>
                <a:srgbClr val="CCC2C0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bject 50"/>
            <p:cNvSpPr txBox="1"/>
            <p:nvPr/>
          </p:nvSpPr>
          <p:spPr>
            <a:xfrm>
              <a:off x="725519" y="994363"/>
              <a:ext cx="1250158" cy="227987"/>
            </a:xfrm>
            <a:prstGeom prst="rect">
              <a:avLst/>
            </a:prstGeom>
          </p:spPr>
          <p:txBody>
            <a:bodyPr vert="horz" wrap="square" lIns="0" tIns="12684" rIns="0" bIns="0" rtlCol="0">
              <a:spAutoFit/>
            </a:bodyPr>
            <a:lstStyle/>
            <a:p>
              <a:pPr marL="12685">
                <a:spcBef>
                  <a:spcPts val="100"/>
                </a:spcBef>
              </a:pPr>
              <a:r>
                <a:rPr sz="1398" b="1" spc="25" dirty="0">
                  <a:solidFill>
                    <a:srgbClr val="231F20"/>
                  </a:solidFill>
                  <a:latin typeface="Verdana" charset="0"/>
                  <a:ea typeface="Verdana" charset="0"/>
                  <a:cs typeface="Verdana" charset="0"/>
                </a:rPr>
                <a:t>NÚMEROS</a:t>
              </a:r>
              <a:endParaRPr sz="1398" b="1" dirty="0">
                <a:solidFill>
                  <a:prstClr val="black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  <p:sp>
          <p:nvSpPr>
            <p:cNvPr id="33" name="object 51"/>
            <p:cNvSpPr/>
            <p:nvPr/>
          </p:nvSpPr>
          <p:spPr>
            <a:xfrm>
              <a:off x="434536" y="1186821"/>
              <a:ext cx="187094" cy="0"/>
            </a:xfrm>
            <a:custGeom>
              <a:avLst/>
              <a:gdLst/>
              <a:ahLst/>
              <a:cxnLst/>
              <a:rect l="l" t="t" r="r" b="b"/>
              <a:pathLst>
                <a:path w="187325">
                  <a:moveTo>
                    <a:pt x="0" y="0"/>
                  </a:moveTo>
                  <a:lnTo>
                    <a:pt x="186791" y="0"/>
                  </a:lnTo>
                </a:path>
              </a:pathLst>
            </a:custGeom>
            <a:ln w="19050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object 52"/>
            <p:cNvSpPr/>
            <p:nvPr/>
          </p:nvSpPr>
          <p:spPr>
            <a:xfrm>
              <a:off x="434535" y="1167794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68" y="0"/>
                  </a:lnTo>
                </a:path>
              </a:pathLst>
            </a:custGeom>
            <a:ln w="19050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object 53"/>
            <p:cNvSpPr/>
            <p:nvPr/>
          </p:nvSpPr>
          <p:spPr>
            <a:xfrm>
              <a:off x="434536" y="1149402"/>
              <a:ext cx="112256" cy="0"/>
            </a:xfrm>
            <a:custGeom>
              <a:avLst/>
              <a:gdLst/>
              <a:ahLst/>
              <a:cxnLst/>
              <a:rect l="l" t="t" r="r" b="b"/>
              <a:pathLst>
                <a:path w="112395">
                  <a:moveTo>
                    <a:pt x="0" y="0"/>
                  </a:moveTo>
                  <a:lnTo>
                    <a:pt x="112077" y="0"/>
                  </a:lnTo>
                </a:path>
              </a:pathLst>
            </a:custGeom>
            <a:ln w="17780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object 54"/>
            <p:cNvSpPr/>
            <p:nvPr/>
          </p:nvSpPr>
          <p:spPr>
            <a:xfrm>
              <a:off x="434535" y="1131010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68" y="0"/>
                  </a:lnTo>
                </a:path>
              </a:pathLst>
            </a:custGeom>
            <a:ln w="19050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object 55"/>
            <p:cNvSpPr/>
            <p:nvPr/>
          </p:nvSpPr>
          <p:spPr>
            <a:xfrm>
              <a:off x="434536" y="1111983"/>
              <a:ext cx="112256" cy="0"/>
            </a:xfrm>
            <a:custGeom>
              <a:avLst/>
              <a:gdLst/>
              <a:ahLst/>
              <a:cxnLst/>
              <a:rect l="l" t="t" r="r" b="b"/>
              <a:pathLst>
                <a:path w="112395">
                  <a:moveTo>
                    <a:pt x="0" y="0"/>
                  </a:moveTo>
                  <a:lnTo>
                    <a:pt x="112077" y="0"/>
                  </a:lnTo>
                </a:path>
              </a:pathLst>
            </a:custGeom>
            <a:ln w="19050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bject 56"/>
            <p:cNvSpPr/>
            <p:nvPr/>
          </p:nvSpPr>
          <p:spPr>
            <a:xfrm>
              <a:off x="434535" y="1093591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68" y="0"/>
                  </a:lnTo>
                </a:path>
              </a:pathLst>
            </a:custGeom>
            <a:ln w="17779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object 57"/>
            <p:cNvSpPr/>
            <p:nvPr/>
          </p:nvSpPr>
          <p:spPr>
            <a:xfrm>
              <a:off x="434536" y="1075199"/>
              <a:ext cx="187094" cy="0"/>
            </a:xfrm>
            <a:custGeom>
              <a:avLst/>
              <a:gdLst/>
              <a:ahLst/>
              <a:cxnLst/>
              <a:rect l="l" t="t" r="r" b="b"/>
              <a:pathLst>
                <a:path w="187325">
                  <a:moveTo>
                    <a:pt x="0" y="0"/>
                  </a:moveTo>
                  <a:lnTo>
                    <a:pt x="186791" y="0"/>
                  </a:lnTo>
                </a:path>
              </a:pathLst>
            </a:custGeom>
            <a:ln w="19050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object 58"/>
            <p:cNvSpPr/>
            <p:nvPr/>
          </p:nvSpPr>
          <p:spPr>
            <a:xfrm>
              <a:off x="434535" y="1056172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68" y="0"/>
                  </a:lnTo>
                </a:path>
              </a:pathLst>
            </a:custGeom>
            <a:ln w="19050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object 59"/>
            <p:cNvSpPr/>
            <p:nvPr/>
          </p:nvSpPr>
          <p:spPr>
            <a:xfrm>
              <a:off x="434535" y="1037780"/>
              <a:ext cx="93864" cy="0"/>
            </a:xfrm>
            <a:custGeom>
              <a:avLst/>
              <a:gdLst/>
              <a:ahLst/>
              <a:cxnLst/>
              <a:rect l="l" t="t" r="r" b="b"/>
              <a:pathLst>
                <a:path w="93979">
                  <a:moveTo>
                    <a:pt x="0" y="0"/>
                  </a:moveTo>
                  <a:lnTo>
                    <a:pt x="93395" y="0"/>
                  </a:lnTo>
                </a:path>
              </a:pathLst>
            </a:custGeom>
            <a:ln w="17779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object 60"/>
            <p:cNvSpPr/>
            <p:nvPr/>
          </p:nvSpPr>
          <p:spPr>
            <a:xfrm>
              <a:off x="471839" y="1168099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object 61"/>
            <p:cNvSpPr/>
            <p:nvPr/>
          </p:nvSpPr>
          <p:spPr>
            <a:xfrm>
              <a:off x="509157" y="1168099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object 62"/>
            <p:cNvSpPr/>
            <p:nvPr/>
          </p:nvSpPr>
          <p:spPr>
            <a:xfrm>
              <a:off x="611766" y="1084307"/>
              <a:ext cx="0" cy="93230"/>
            </a:xfrm>
            <a:custGeom>
              <a:avLst/>
              <a:gdLst/>
              <a:ahLst/>
              <a:cxnLst/>
              <a:rect l="l" t="t" r="r" b="b"/>
              <a:pathLst>
                <a:path h="93344">
                  <a:moveTo>
                    <a:pt x="0" y="0"/>
                  </a:moveTo>
                  <a:lnTo>
                    <a:pt x="0" y="93217"/>
                  </a:lnTo>
                </a:path>
              </a:pathLst>
            </a:custGeom>
            <a:ln w="18681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object 63"/>
            <p:cNvSpPr/>
            <p:nvPr/>
          </p:nvSpPr>
          <p:spPr>
            <a:xfrm>
              <a:off x="565133" y="1149478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object 64"/>
            <p:cNvSpPr/>
            <p:nvPr/>
          </p:nvSpPr>
          <p:spPr>
            <a:xfrm>
              <a:off x="471839" y="1130858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object 65"/>
            <p:cNvSpPr/>
            <p:nvPr/>
          </p:nvSpPr>
          <p:spPr>
            <a:xfrm>
              <a:off x="509157" y="1130858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object 66"/>
            <p:cNvSpPr/>
            <p:nvPr/>
          </p:nvSpPr>
          <p:spPr>
            <a:xfrm>
              <a:off x="565133" y="1112237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object 67"/>
            <p:cNvSpPr/>
            <p:nvPr/>
          </p:nvSpPr>
          <p:spPr>
            <a:xfrm>
              <a:off x="471839" y="1093617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1" name="object 68"/>
            <p:cNvSpPr/>
            <p:nvPr/>
          </p:nvSpPr>
          <p:spPr>
            <a:xfrm>
              <a:off x="509157" y="1093617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3" name="object 69"/>
            <p:cNvSpPr/>
            <p:nvPr/>
          </p:nvSpPr>
          <p:spPr>
            <a:xfrm>
              <a:off x="471839" y="1056375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" name="object 70"/>
            <p:cNvSpPr/>
            <p:nvPr/>
          </p:nvSpPr>
          <p:spPr>
            <a:xfrm>
              <a:off x="509157" y="1056375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260990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prstGeom prst="rect">
            <a:avLst/>
          </a:prstGeom>
        </p:spPr>
      </p:pic>
      <p:sp>
        <p:nvSpPr>
          <p:cNvPr id="4" name="Espaço Reservado para Tex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pt-BR" sz="1200" dirty="0">
                <a:solidFill>
                  <a:schemeClr val="bg1"/>
                </a:solidFill>
              </a:rPr>
              <a:t>Adutora de Lagoa Nova em Linhares (ES)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00754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Espaço Reservado para Tex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pt-BR" sz="1200" dirty="0">
                <a:solidFill>
                  <a:schemeClr val="bg1"/>
                </a:solidFill>
              </a:rPr>
              <a:t>Adutora do Rio Pancas em </a:t>
            </a:r>
            <a:r>
              <a:rPr lang="pt-BR" sz="1200" dirty="0" smtClean="0">
                <a:solidFill>
                  <a:schemeClr val="bg1"/>
                </a:solidFill>
              </a:rPr>
              <a:t>Colatina (ES)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08495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t-BR" sz="1200" dirty="0"/>
              <a:t>Poço artesiano em </a:t>
            </a:r>
            <a:r>
              <a:rPr lang="pt-BR" sz="1200" dirty="0" smtClean="0"/>
              <a:t>Colatina (ES)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185602160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object 294"/>
          <p:cNvSpPr txBox="1"/>
          <p:nvPr/>
        </p:nvSpPr>
        <p:spPr>
          <a:xfrm>
            <a:off x="415414" y="1987905"/>
            <a:ext cx="4010003" cy="2206357"/>
          </a:xfrm>
          <a:prstGeom prst="rect">
            <a:avLst/>
          </a:prstGeom>
        </p:spPr>
        <p:txBody>
          <a:bodyPr vert="horz" wrap="square" lIns="0" tIns="12684" rIns="0" bIns="0" rtlCol="0">
            <a:spAutoFit/>
          </a:bodyPr>
          <a:lstStyle/>
          <a:p>
            <a:pPr marL="12685" marR="5074">
              <a:lnSpc>
                <a:spcPct val="115700"/>
              </a:lnSpc>
              <a:spcBef>
                <a:spcPts val="100"/>
              </a:spcBef>
            </a:pPr>
            <a:r>
              <a:rPr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Construir estações </a:t>
            </a:r>
            <a:r>
              <a:rPr sz="1200" spc="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tratamento</a:t>
            </a:r>
            <a:r>
              <a:rPr lang="en-US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esgotos (ETEs) </a:t>
            </a:r>
            <a:r>
              <a:rPr sz="120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sz="1200" spc="204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aterros</a:t>
            </a:r>
            <a:r>
              <a:rPr lang="en-US" sz="1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sanitários </a:t>
            </a:r>
            <a:r>
              <a:rPr sz="1200" spc="15" dirty="0" smtClean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para </a:t>
            </a:r>
            <a:r>
              <a:rPr sz="1200" spc="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39 </a:t>
            </a:r>
            <a:r>
              <a:rPr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municípios,</a:t>
            </a:r>
            <a:r>
              <a:rPr lang="en-US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1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entre </a:t>
            </a:r>
            <a:r>
              <a:rPr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Mariana </a:t>
            </a:r>
            <a:r>
              <a:rPr sz="1200" spc="1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(MG) </a:t>
            </a:r>
            <a:r>
              <a:rPr sz="120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 </a:t>
            </a:r>
            <a:r>
              <a:rPr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Regência</a:t>
            </a:r>
            <a:r>
              <a:rPr lang="en-US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1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(ES), com</a:t>
            </a:r>
            <a:r>
              <a:rPr sz="1200" spc="1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investimento</a:t>
            </a:r>
            <a:r>
              <a:rPr lang="en-US" sz="1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determinado </a:t>
            </a:r>
            <a:r>
              <a:rPr sz="1200" spc="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sz="1200" b="1" spc="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R$ </a:t>
            </a:r>
            <a:r>
              <a:rPr sz="1200" b="1" spc="1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500</a:t>
            </a:r>
            <a:r>
              <a:rPr sz="1200" b="1" spc="25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b="1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milhões</a:t>
            </a:r>
            <a:r>
              <a:rPr lang="pt-BR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12685" marR="5074">
              <a:lnSpc>
                <a:spcPct val="115700"/>
              </a:lnSpc>
              <a:spcBef>
                <a:spcPts val="100"/>
              </a:spcBef>
            </a:pPr>
            <a:endParaRPr lang="pt-BR" sz="1200" spc="25" dirty="0">
              <a:solidFill>
                <a:srgbClr val="231F2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 marR="5074">
              <a:lnSpc>
                <a:spcPct val="115700"/>
              </a:lnSpc>
              <a:spcBef>
                <a:spcPts val="100"/>
              </a:spcBef>
            </a:pPr>
            <a:r>
              <a:rPr lang="pt-BR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Cinco anos é o prazo previsto para que as ações tenham resultados perceptíveis</a:t>
            </a:r>
          </a:p>
          <a:p>
            <a:pPr marL="12685" marR="5074">
              <a:lnSpc>
                <a:spcPct val="115700"/>
              </a:lnSpc>
              <a:spcBef>
                <a:spcPts val="100"/>
              </a:spcBef>
            </a:pPr>
            <a:endParaRPr lang="pt-BR" sz="1200" spc="25" dirty="0">
              <a:solidFill>
                <a:srgbClr val="231F2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 marR="5074">
              <a:lnSpc>
                <a:spcPct val="115700"/>
              </a:lnSpc>
              <a:spcBef>
                <a:spcPts val="100"/>
              </a:spcBef>
            </a:pPr>
            <a:r>
              <a:rPr lang="pt-BR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Ao longo do Doce, 80% do esgoto doméstico não é tratado</a:t>
            </a:r>
            <a:endParaRPr sz="1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xmlns="" id="{154F91DC-2D8C-4616-800F-8E51186D4B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sz="2800" dirty="0"/>
              <a:t>ESGOTO E </a:t>
            </a:r>
            <a:endParaRPr lang="pt-BR" sz="2800" dirty="0" smtClean="0"/>
          </a:p>
          <a:p>
            <a:r>
              <a:rPr lang="pt-BR" sz="2800" dirty="0" smtClean="0"/>
              <a:t>RESÍDUOS SÓLIDOS</a:t>
            </a:r>
            <a:endParaRPr lang="pt-BR" sz="2800" dirty="0"/>
          </a:p>
        </p:txBody>
      </p:sp>
      <p:pic>
        <p:nvPicPr>
          <p:cNvPr id="53" name="Imagem 52">
            <a:extLst>
              <a:ext uri="{FF2B5EF4-FFF2-40B4-BE49-F238E27FC236}">
                <a16:creationId xmlns:a16="http://schemas.microsoft.com/office/drawing/2014/main" xmlns="" id="{73AFB7DD-F662-4779-87E5-7ECB77277D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2796" y="0"/>
            <a:ext cx="4631204" cy="515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448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34"/>
          <p:cNvSpPr/>
          <p:nvPr/>
        </p:nvSpPr>
        <p:spPr>
          <a:xfrm>
            <a:off x="394097" y="2056534"/>
            <a:ext cx="2605950" cy="376514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r>
              <a:rPr lang="pt-BR" sz="1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Reassentamento</a:t>
            </a:r>
          </a:p>
        </p:txBody>
      </p:sp>
      <p:sp>
        <p:nvSpPr>
          <p:cNvPr id="19" name="Rectangle 36"/>
          <p:cNvSpPr/>
          <p:nvPr/>
        </p:nvSpPr>
        <p:spPr>
          <a:xfrm>
            <a:off x="394097" y="4154078"/>
            <a:ext cx="2605950" cy="376514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r>
              <a:rPr lang="pt-BR" sz="1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Contenção de rejeito</a:t>
            </a:r>
          </a:p>
        </p:txBody>
      </p:sp>
      <p:sp>
        <p:nvSpPr>
          <p:cNvPr id="22" name="Rectangle 37"/>
          <p:cNvSpPr/>
          <p:nvPr/>
        </p:nvSpPr>
        <p:spPr>
          <a:xfrm>
            <a:off x="394098" y="2593848"/>
            <a:ext cx="2964562" cy="376514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r>
              <a:rPr lang="pt-BR" sz="1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Tratamento de água</a:t>
            </a:r>
          </a:p>
          <a:p>
            <a:r>
              <a:rPr lang="pt-BR" sz="1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 efluentes</a:t>
            </a:r>
          </a:p>
        </p:txBody>
      </p:sp>
      <p:sp>
        <p:nvSpPr>
          <p:cNvPr id="25" name="Rectangle 38"/>
          <p:cNvSpPr/>
          <p:nvPr/>
        </p:nvSpPr>
        <p:spPr>
          <a:xfrm>
            <a:off x="394097" y="3379096"/>
            <a:ext cx="3023591" cy="461144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r>
              <a:rPr lang="pt-BR" sz="1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Infraestrutura urbana</a:t>
            </a:r>
          </a:p>
          <a:p>
            <a:r>
              <a:rPr lang="pt-BR" sz="1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 acessos</a:t>
            </a:r>
          </a:p>
        </p:txBody>
      </p:sp>
      <p:sp>
        <p:nvSpPr>
          <p:cNvPr id="17" name="Espaço Reservado para Texto 4">
            <a:extLst>
              <a:ext uri="{FF2B5EF4-FFF2-40B4-BE49-F238E27FC236}">
                <a16:creationId xmlns:a16="http://schemas.microsoft.com/office/drawing/2014/main" xmlns="" id="{407F4F56-1DE2-4D56-81D3-B0CF107A6245}"/>
              </a:ext>
            </a:extLst>
          </p:cNvPr>
          <p:cNvSpPr txBox="1">
            <a:spLocks/>
          </p:cNvSpPr>
          <p:nvPr/>
        </p:nvSpPr>
        <p:spPr>
          <a:xfrm>
            <a:off x="303538" y="359347"/>
            <a:ext cx="6203268" cy="1150938"/>
          </a:xfrm>
        </p:spPr>
        <p:txBody>
          <a:bodyPr/>
          <a:lstStyle>
            <a:defPPr>
              <a:defRPr lang="en-US"/>
            </a:defPPr>
            <a:lvl1pPr marL="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42900">
              <a:lnSpc>
                <a:spcPts val="2625"/>
              </a:lnSpc>
              <a:spcBef>
                <a:spcPct val="20000"/>
              </a:spcBef>
            </a:pPr>
            <a:r>
              <a:rPr lang="pt-BR" b="1" dirty="0">
                <a:solidFill>
                  <a:schemeClr val="accent3"/>
                </a:solidFill>
                <a:latin typeface="Verdana"/>
                <a:cs typeface="Verdana"/>
              </a:rPr>
              <a:t>Eixos temáticos</a:t>
            </a:r>
          </a:p>
          <a:p>
            <a:pPr defTabSz="342900">
              <a:lnSpc>
                <a:spcPts val="2625"/>
              </a:lnSpc>
              <a:spcBef>
                <a:spcPct val="20000"/>
              </a:spcBef>
            </a:pPr>
            <a:r>
              <a:rPr lang="pt-BR" b="1" dirty="0">
                <a:solidFill>
                  <a:schemeClr val="accent3"/>
                </a:solidFill>
                <a:latin typeface="Verdana"/>
                <a:cs typeface="Verdana"/>
              </a:rPr>
              <a:t>Reconstrução e </a:t>
            </a:r>
          </a:p>
          <a:p>
            <a:pPr defTabSz="342900">
              <a:lnSpc>
                <a:spcPts val="2625"/>
              </a:lnSpc>
              <a:spcBef>
                <a:spcPct val="20000"/>
              </a:spcBef>
            </a:pPr>
            <a:r>
              <a:rPr lang="pt-BR" b="1" dirty="0">
                <a:solidFill>
                  <a:schemeClr val="accent3"/>
                </a:solidFill>
                <a:latin typeface="Verdana"/>
                <a:cs typeface="Verdana"/>
              </a:rPr>
              <a:t>Infraestrutura</a:t>
            </a:r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xmlns="" id="{DA532354-9B6D-44C2-9176-70FB42CF86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7272" y="1"/>
            <a:ext cx="5166077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77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Espaço Reservado para Texto 74">
            <a:extLst>
              <a:ext uri="{FF2B5EF4-FFF2-40B4-BE49-F238E27FC236}">
                <a16:creationId xmlns:a16="http://schemas.microsoft.com/office/drawing/2014/main" xmlns="" id="{3C1EDFE6-EA61-480F-B09F-436CAEE3A0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929" y="298262"/>
            <a:ext cx="6204884" cy="434770"/>
          </a:xfrm>
        </p:spPr>
        <p:txBody>
          <a:bodyPr/>
          <a:lstStyle/>
          <a:p>
            <a:r>
              <a:rPr lang="pt-BR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BIODIVERSIDADE</a:t>
            </a:r>
          </a:p>
        </p:txBody>
      </p:sp>
      <p:pic>
        <p:nvPicPr>
          <p:cNvPr id="60" name="Picture 56">
            <a:extLst>
              <a:ext uri="{FF2B5EF4-FFF2-40B4-BE49-F238E27FC236}">
                <a16:creationId xmlns:a16="http://schemas.microsoft.com/office/drawing/2014/main" xmlns="" id="{CC69C5B6-659A-47B0-990F-AB40C09A5E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8549" y="0"/>
            <a:ext cx="5294994" cy="520767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319353" y="1109609"/>
            <a:ext cx="3284853" cy="493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287338" y="1311275"/>
            <a:ext cx="3960812" cy="2387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459105">
              <a:lnSpc>
                <a:spcPct val="150000"/>
              </a:lnSpc>
              <a:spcBef>
                <a:spcPts val="100"/>
              </a:spcBef>
            </a:pPr>
            <a:r>
              <a:rPr lang="pt-BR" sz="1200" b="1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Recuperação d</a:t>
            </a:r>
            <a:r>
              <a:rPr lang="pt-BR" sz="1200" b="1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</a:t>
            </a:r>
            <a:r>
              <a:rPr lang="pt-BR" sz="1200" b="1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fauna  terrestre: </a:t>
            </a:r>
          </a:p>
          <a:p>
            <a:pPr marL="12700" marR="459105">
              <a:lnSpc>
                <a:spcPct val="115700"/>
              </a:lnSpc>
              <a:spcBef>
                <a:spcPts val="100"/>
              </a:spcBef>
            </a:pPr>
            <a:r>
              <a:rPr lang="pt-BR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CETAS entregues até março de 2018.</a:t>
            </a:r>
          </a:p>
          <a:p>
            <a:pPr marL="12700" marR="459105">
              <a:lnSpc>
                <a:spcPct val="115700"/>
              </a:lnSpc>
              <a:spcBef>
                <a:spcPts val="100"/>
              </a:spcBef>
            </a:pPr>
            <a:endParaRPr lang="pt-BR" sz="1200" spc="25" dirty="0">
              <a:solidFill>
                <a:srgbClr val="231F2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700" marR="459105">
              <a:lnSpc>
                <a:spcPct val="115700"/>
              </a:lnSpc>
              <a:spcBef>
                <a:spcPts val="100"/>
              </a:spcBef>
            </a:pPr>
            <a:r>
              <a:rPr lang="pt-BR" sz="1200" b="1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Flora e fauna </a:t>
            </a:r>
            <a:r>
              <a:rPr lang="pt-BR" sz="1200" b="1" spc="25" dirty="0" smtClean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silvestre:</a:t>
            </a:r>
            <a:endParaRPr lang="pt-BR" sz="1200" b="1" spc="25" dirty="0">
              <a:solidFill>
                <a:srgbClr val="231F2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700" marR="459105">
              <a:lnSpc>
                <a:spcPct val="115700"/>
              </a:lnSpc>
              <a:spcBef>
                <a:spcPts val="100"/>
              </a:spcBef>
            </a:pPr>
            <a:r>
              <a:rPr lang="pt-BR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Plano de trabalho para monitoramento construído junto aos órgãos ambientais.</a:t>
            </a:r>
          </a:p>
          <a:p>
            <a:pPr marL="12700" marR="459105">
              <a:lnSpc>
                <a:spcPct val="115700"/>
              </a:lnSpc>
              <a:spcBef>
                <a:spcPts val="100"/>
              </a:spcBef>
            </a:pPr>
            <a:endParaRPr lang="pt-BR" sz="1200" spc="25" dirty="0">
              <a:solidFill>
                <a:srgbClr val="231F2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700" marR="459105">
              <a:lnSpc>
                <a:spcPct val="115700"/>
              </a:lnSpc>
              <a:spcBef>
                <a:spcPts val="100"/>
              </a:spcBef>
            </a:pPr>
            <a:r>
              <a:rPr lang="pt-BR" sz="1200" b="1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Monitoramento fauna e flora:</a:t>
            </a:r>
          </a:p>
          <a:p>
            <a:pPr marL="12700" marR="459105">
              <a:lnSpc>
                <a:spcPct val="115700"/>
              </a:lnSpc>
              <a:spcBef>
                <a:spcPts val="100"/>
              </a:spcBef>
            </a:pPr>
            <a:r>
              <a:rPr lang="pt-B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Plano de trabalho entregue em junho de 2017.</a:t>
            </a:r>
            <a:endParaRPr lang="pt-BR" sz="1200" dirty="0">
              <a:solidFill>
                <a:srgbClr val="231F2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13663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Espaço Reservado para Texto 74">
            <a:extLst>
              <a:ext uri="{FF2B5EF4-FFF2-40B4-BE49-F238E27FC236}">
                <a16:creationId xmlns:a16="http://schemas.microsoft.com/office/drawing/2014/main" xmlns="" id="{3C1EDFE6-EA61-480F-B09F-436CAEE3A0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929" y="298262"/>
            <a:ext cx="6204884" cy="434770"/>
          </a:xfrm>
        </p:spPr>
        <p:txBody>
          <a:bodyPr/>
          <a:lstStyle/>
          <a:p>
            <a:r>
              <a:rPr lang="pt-B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BIODIVERSIDADE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319353" y="1109609"/>
            <a:ext cx="3284853" cy="493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312242" y="1311275"/>
            <a:ext cx="533925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352002">
              <a:lnSpc>
                <a:spcPct val="150000"/>
              </a:lnSpc>
            </a:pPr>
            <a:r>
              <a:rPr lang="pt-BR" sz="1200" b="1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Fauna aquática: </a:t>
            </a:r>
          </a:p>
          <a:p>
            <a:pPr marL="285750" marR="352002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Monitoramento iniciado ao longo dos rios </a:t>
            </a:r>
            <a:r>
              <a:rPr lang="pt-BR"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Gualaxo</a:t>
            </a:r>
            <a:r>
              <a:rPr lang="pt-BR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do Norte, Carmo e Doce, em cerca de 670 km.</a:t>
            </a:r>
          </a:p>
          <a:p>
            <a:pPr marL="285750" marR="352002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Plano de trabalho protocolado no CIF sobre monitoramento nas regiões estuarina e marinha.</a:t>
            </a:r>
          </a:p>
          <a:p>
            <a:pPr marL="285750" marR="352002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pt-BR" sz="1200" spc="25" dirty="0">
              <a:solidFill>
                <a:srgbClr val="231F2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R="352002">
              <a:lnSpc>
                <a:spcPct val="150000"/>
              </a:lnSpc>
            </a:pPr>
            <a:r>
              <a:rPr lang="pt-BR" sz="1200" b="1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Monitoramento de tartarugas:</a:t>
            </a:r>
          </a:p>
          <a:p>
            <a:pPr marL="285750" marR="352002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Parceria com a Fundação Pró-</a:t>
            </a:r>
            <a:r>
              <a:rPr lang="pt-BR"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Tamar</a:t>
            </a:r>
            <a:r>
              <a:rPr lang="pt-BR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para monitorar tartarugas marinhas em um trecho de 156 km.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DE688265-EDF3-4778-B78B-1AC1ED6E10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5203" y="952499"/>
            <a:ext cx="3423616" cy="334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25043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TextBox 973"/>
          <p:cNvSpPr txBox="1"/>
          <p:nvPr/>
        </p:nvSpPr>
        <p:spPr>
          <a:xfrm>
            <a:off x="295929" y="1995488"/>
            <a:ext cx="4325647" cy="2126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685" marR="352002">
              <a:lnSpc>
                <a:spcPct val="150000"/>
              </a:lnSpc>
              <a:spcBef>
                <a:spcPts val="2872"/>
              </a:spcBef>
            </a:pPr>
            <a:r>
              <a:rPr lang="en-US"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Recuperação</a:t>
            </a:r>
            <a:r>
              <a:rPr lang="en-US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 </a:t>
            </a:r>
            <a:r>
              <a:rPr lang="en-US"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reconstrução</a:t>
            </a:r>
            <a:r>
              <a:rPr lang="en-US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pc="1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das </a:t>
            </a:r>
            <a:r>
              <a:rPr lang="en-US"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infraestruturas</a:t>
            </a:r>
            <a:r>
              <a:rPr lang="en-US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pc="1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danificadas</a:t>
            </a:r>
            <a:r>
              <a:rPr lang="en-US" sz="1200" spc="29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pelo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rompimento</a:t>
            </a:r>
            <a:r>
              <a:rPr lang="en-US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pc="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 </a:t>
            </a:r>
            <a:r>
              <a:rPr lang="en-US" sz="1200" spc="25" dirty="0" err="1" smtClean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barragem</a:t>
            </a:r>
            <a:r>
              <a:rPr lang="en-US" sz="1200" spc="25" dirty="0" smtClean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12685" marR="352002">
              <a:lnSpc>
                <a:spcPct val="150000"/>
              </a:lnSpc>
              <a:spcBef>
                <a:spcPts val="2872"/>
              </a:spcBef>
            </a:pPr>
            <a:r>
              <a:rPr lang="en-US" sz="1200" spc="25" dirty="0" smtClean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Visa</a:t>
            </a:r>
            <a:r>
              <a:rPr lang="en-US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também</a:t>
            </a:r>
            <a:r>
              <a:rPr lang="en-US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en-US" sz="120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disponibilizar</a:t>
            </a:r>
            <a:r>
              <a:rPr lang="en-US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recompor</a:t>
            </a:r>
            <a:r>
              <a:rPr lang="en-US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pc="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 </a:t>
            </a:r>
            <a:r>
              <a:rPr lang="en-US" sz="1200" spc="1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áreas</a:t>
            </a:r>
            <a:r>
              <a:rPr lang="en-US" sz="1200" spc="1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produtivas</a:t>
            </a:r>
            <a:r>
              <a:rPr lang="en-US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 </a:t>
            </a:r>
            <a:r>
              <a:rPr lang="en-US" sz="1200" spc="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 </a:t>
            </a:r>
            <a:r>
              <a:rPr lang="en-US"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condições</a:t>
            </a:r>
            <a:r>
              <a:rPr lang="en-US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pc="1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para </a:t>
            </a:r>
            <a:r>
              <a:rPr lang="en-US" sz="1200" spc="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produzir</a:t>
            </a:r>
            <a:r>
              <a:rPr lang="en-US" sz="1200" spc="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200" spc="1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assim</a:t>
            </a:r>
            <a:r>
              <a:rPr lang="en-US" sz="1200" spc="1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pc="1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como</a:t>
            </a:r>
            <a:r>
              <a:rPr lang="en-US" sz="1200" spc="1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pc="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 </a:t>
            </a:r>
            <a:r>
              <a:rPr lang="en-US" sz="1200" spc="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  <a:r>
              <a:rPr lang="en-US"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astagens</a:t>
            </a:r>
            <a:r>
              <a:rPr lang="en-US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7301" y="-1"/>
            <a:ext cx="4076699" cy="5143501"/>
          </a:xfrm>
          <a:prstGeom prst="rect">
            <a:avLst/>
          </a:prstGeom>
        </p:spPr>
      </p:pic>
      <p:sp>
        <p:nvSpPr>
          <p:cNvPr id="53" name="Espaço Reservado para Texto 75">
            <a:extLst>
              <a:ext uri="{FF2B5EF4-FFF2-40B4-BE49-F238E27FC236}">
                <a16:creationId xmlns:a16="http://schemas.microsoft.com/office/drawing/2014/main" xmlns="" id="{FE2AE36F-B443-4311-8146-861C8D0F3E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929" y="298262"/>
            <a:ext cx="6204884" cy="1150938"/>
          </a:xfrm>
        </p:spPr>
        <p:txBody>
          <a:bodyPr/>
          <a:lstStyle/>
          <a:p>
            <a:r>
              <a:rPr lang="pt-BR" sz="2800" dirty="0"/>
              <a:t>INFRAESTRUTURA </a:t>
            </a:r>
          </a:p>
          <a:p>
            <a:r>
              <a:rPr lang="pt-BR" sz="2800" dirty="0"/>
              <a:t>URBANA E ACESSOS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5206283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Espaço Reservado para Texto 75">
            <a:extLst>
              <a:ext uri="{FF2B5EF4-FFF2-40B4-BE49-F238E27FC236}">
                <a16:creationId xmlns:a16="http://schemas.microsoft.com/office/drawing/2014/main" xmlns="" id="{F49529F9-06D8-490C-AB73-E021157A89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928" y="298262"/>
            <a:ext cx="7849909" cy="400666"/>
          </a:xfrm>
        </p:spPr>
        <p:txBody>
          <a:bodyPr/>
          <a:lstStyle/>
          <a:p>
            <a:r>
              <a:rPr lang="pt-BR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INFRAESTRUTURA URBANA E ACESSOS</a:t>
            </a:r>
            <a:endParaRPr lang="pt-BR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object 4"/>
          <p:cNvSpPr/>
          <p:nvPr/>
        </p:nvSpPr>
        <p:spPr>
          <a:xfrm flipV="1">
            <a:off x="395288" y="2961593"/>
            <a:ext cx="8339835" cy="45719"/>
          </a:xfrm>
          <a:custGeom>
            <a:avLst/>
            <a:gdLst/>
            <a:ahLst/>
            <a:cxnLst/>
            <a:rect l="l" t="t" r="r" b="b"/>
            <a:pathLst>
              <a:path w="8572500">
                <a:moveTo>
                  <a:pt x="0" y="0"/>
                </a:moveTo>
                <a:lnTo>
                  <a:pt x="8572500" y="0"/>
                </a:lnTo>
              </a:path>
            </a:pathLst>
          </a:custGeom>
          <a:ln w="16510">
            <a:solidFill>
              <a:srgbClr val="CCC2C0"/>
            </a:solidFill>
          </a:ln>
        </p:spPr>
        <p:txBody>
          <a:bodyPr wrap="square" lIns="0" tIns="0" rIns="0" bIns="0" rtlCol="0"/>
          <a:lstStyle/>
          <a:p>
            <a:endParaRPr sz="120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397231" y="1801053"/>
            <a:ext cx="1249408" cy="1320025"/>
          </a:xfrm>
          <a:prstGeom prst="rect">
            <a:avLst/>
          </a:prstGeom>
        </p:spPr>
        <p:txBody>
          <a:bodyPr vert="horz" wrap="square" lIns="0" tIns="12684" rIns="0" bIns="0" rtlCol="0" anchor="t">
            <a:spAutoFit/>
          </a:bodyPr>
          <a:lstStyle/>
          <a:p>
            <a:pPr marL="12685">
              <a:spcBef>
                <a:spcPts val="100"/>
              </a:spcBef>
            </a:pPr>
            <a:r>
              <a:rPr lang="en-US" sz="2400" b="1" spc="-5" dirty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28</a:t>
            </a:r>
            <a:endParaRPr sz="2400" dirty="0">
              <a:solidFill>
                <a:schemeClr val="accent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0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currais e um chiqueiro recuperados</a:t>
            </a:r>
          </a:p>
          <a:p>
            <a:pPr marL="12685" marR="105284">
              <a:lnSpc>
                <a:spcPct val="109000"/>
              </a:lnSpc>
            </a:pPr>
            <a:endParaRPr sz="105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1667287" y="1801053"/>
            <a:ext cx="1578078" cy="1067249"/>
          </a:xfrm>
          <a:prstGeom prst="rect">
            <a:avLst/>
          </a:prstGeom>
        </p:spPr>
        <p:txBody>
          <a:bodyPr vert="horz" wrap="square" lIns="0" tIns="128112" rIns="0" bIns="0" rtlCol="0" anchor="t">
            <a:spAutoFit/>
          </a:bodyPr>
          <a:lstStyle/>
          <a:p>
            <a:pPr marL="12685" marR="5074">
              <a:lnSpc>
                <a:spcPct val="81000"/>
              </a:lnSpc>
            </a:pPr>
            <a:r>
              <a:rPr lang="en-US" sz="2400" b="1" spc="-5" dirty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190 </a:t>
            </a:r>
            <a:r>
              <a:rPr lang="en-US" sz="2000" b="1" spc="-5" dirty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km</a:t>
            </a:r>
          </a:p>
          <a:p>
            <a:pPr marR="5074">
              <a:lnSpc>
                <a:spcPct val="150000"/>
              </a:lnSpc>
            </a:pP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</a:t>
            </a:r>
            <a:r>
              <a:rPr lang="pt-BR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 estradas recuperados</a:t>
            </a:r>
          </a:p>
          <a:p>
            <a:pPr marR="5074">
              <a:lnSpc>
                <a:spcPct val="81000"/>
              </a:lnSpc>
            </a:pPr>
            <a:endParaRPr sz="10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3220487" y="1801053"/>
            <a:ext cx="1541065" cy="1631649"/>
          </a:xfrm>
          <a:prstGeom prst="rect">
            <a:avLst/>
          </a:prstGeom>
        </p:spPr>
        <p:txBody>
          <a:bodyPr vert="horz" wrap="square" lIns="0" tIns="12684" rIns="0" bIns="0" rtlCol="0" anchor="t">
            <a:spAutoFit/>
          </a:bodyPr>
          <a:lstStyle/>
          <a:p>
            <a:pPr marL="12685">
              <a:spcBef>
                <a:spcPts val="100"/>
              </a:spcBef>
            </a:pPr>
            <a:r>
              <a:rPr lang="en-US" sz="2400" b="1" spc="-5" dirty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endParaRPr sz="2400" dirty="0">
              <a:solidFill>
                <a:schemeClr val="accent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pontos de controle </a:t>
            </a:r>
          </a:p>
          <a:p>
            <a:pPr>
              <a:lnSpc>
                <a:spcPct val="150000"/>
              </a:lnSpc>
            </a:pPr>
            <a:r>
              <a:rPr lang="pt-BR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erosão com </a:t>
            </a:r>
            <a:r>
              <a:rPr lang="pt-BR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gabião</a:t>
            </a:r>
            <a:r>
              <a:rPr lang="pt-BR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t-BR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constru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ídos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pt-BR"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 marR="194711">
              <a:lnSpc>
                <a:spcPct val="150000"/>
              </a:lnSpc>
            </a:pPr>
            <a:endParaRPr lang="en-US" sz="1100" spc="-10" dirty="0">
              <a:solidFill>
                <a:srgbClr val="231F2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 marR="194711">
              <a:lnSpc>
                <a:spcPct val="109000"/>
              </a:lnSpc>
            </a:pPr>
            <a:endParaRPr sz="105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0" name="object 75"/>
          <p:cNvSpPr txBox="1"/>
          <p:nvPr/>
        </p:nvSpPr>
        <p:spPr>
          <a:xfrm>
            <a:off x="4782200" y="1801053"/>
            <a:ext cx="994666" cy="866888"/>
          </a:xfrm>
          <a:prstGeom prst="rect">
            <a:avLst/>
          </a:prstGeom>
        </p:spPr>
        <p:txBody>
          <a:bodyPr vert="horz" wrap="square" lIns="0" tIns="12684" rIns="0" bIns="0" rtlCol="0" anchor="t">
            <a:spAutoFit/>
          </a:bodyPr>
          <a:lstStyle/>
          <a:p>
            <a:r>
              <a:rPr lang="pt-BR" sz="2400" b="1" dirty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 </a:t>
            </a:r>
          </a:p>
          <a:p>
            <a:pPr>
              <a:lnSpc>
                <a:spcPct val="150000"/>
              </a:lnSpc>
            </a:pPr>
            <a:r>
              <a:rPr lang="pt-BR" sz="10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lagos recuperados</a:t>
            </a:r>
          </a:p>
        </p:txBody>
      </p:sp>
      <p:sp>
        <p:nvSpPr>
          <p:cNvPr id="81" name="object 75"/>
          <p:cNvSpPr txBox="1"/>
          <p:nvPr/>
        </p:nvSpPr>
        <p:spPr>
          <a:xfrm>
            <a:off x="5938686" y="1801053"/>
            <a:ext cx="1102928" cy="1066110"/>
          </a:xfrm>
          <a:prstGeom prst="rect">
            <a:avLst/>
          </a:prstGeom>
        </p:spPr>
        <p:txBody>
          <a:bodyPr vert="horz" wrap="square" lIns="0" tIns="12684" rIns="0" bIns="0" rtlCol="0" anchor="t">
            <a:spAutoFit/>
          </a:bodyPr>
          <a:lstStyle/>
          <a:p>
            <a:pPr marL="12685">
              <a:spcBef>
                <a:spcPts val="100"/>
              </a:spcBef>
            </a:pPr>
            <a:r>
              <a:rPr lang="en-US" sz="2400" b="1" dirty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31</a:t>
            </a:r>
            <a:endParaRPr sz="2400" b="1" dirty="0">
              <a:solidFill>
                <a:schemeClr val="accent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>
              <a:lnSpc>
                <a:spcPct val="150000"/>
              </a:lnSpc>
            </a:pPr>
            <a:r>
              <a:rPr lang="pt-BR"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US" sz="11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ata</a:t>
            </a:r>
            <a:r>
              <a:rPr lang="en-US"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-burros </a:t>
            </a:r>
            <a:r>
              <a:rPr lang="en-US" sz="11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recuperados</a:t>
            </a:r>
            <a:endParaRPr lang="en-US" sz="1100" spc="-10" dirty="0">
              <a:solidFill>
                <a:srgbClr val="231F2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 marR="194711">
              <a:lnSpc>
                <a:spcPct val="109000"/>
              </a:lnSpc>
            </a:pPr>
            <a:endParaRPr sz="105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2" name="object 5"/>
          <p:cNvSpPr txBox="1"/>
          <p:nvPr/>
        </p:nvSpPr>
        <p:spPr>
          <a:xfrm>
            <a:off x="411131" y="2994260"/>
            <a:ext cx="1141590" cy="1093807"/>
          </a:xfrm>
          <a:prstGeom prst="rect">
            <a:avLst/>
          </a:prstGeom>
        </p:spPr>
        <p:txBody>
          <a:bodyPr vert="horz" wrap="square" lIns="0" tIns="64689" rIns="0" bIns="0" rtlCol="0">
            <a:spAutoFit/>
          </a:bodyPr>
          <a:lstStyle/>
          <a:p>
            <a:pPr marL="12685">
              <a:spcBef>
                <a:spcPts val="1174"/>
              </a:spcBef>
            </a:pPr>
            <a:r>
              <a:rPr lang="en-US" sz="2400" b="1" spc="-5" dirty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</a:t>
            </a:r>
            <a:endParaRPr sz="2400" dirty="0">
              <a:solidFill>
                <a:schemeClr val="accent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>
              <a:lnSpc>
                <a:spcPct val="150000"/>
              </a:lnSpc>
            </a:pPr>
            <a:r>
              <a:rPr lang="pt-BR" sz="105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  <a:r>
              <a:rPr lang="en-US" sz="105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orteiras</a:t>
            </a:r>
            <a:r>
              <a:rPr lang="en-US" sz="105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05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construídas</a:t>
            </a:r>
            <a:endParaRPr lang="en-US" sz="1050" spc="-10" dirty="0">
              <a:solidFill>
                <a:srgbClr val="231F2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>
              <a:spcBef>
                <a:spcPts val="140"/>
              </a:spcBef>
            </a:pPr>
            <a:endParaRPr sz="105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4" name="object 75"/>
          <p:cNvSpPr txBox="1"/>
          <p:nvPr/>
        </p:nvSpPr>
        <p:spPr>
          <a:xfrm>
            <a:off x="7203432" y="1801053"/>
            <a:ext cx="1102928" cy="1066110"/>
          </a:xfrm>
          <a:prstGeom prst="rect">
            <a:avLst/>
          </a:prstGeom>
        </p:spPr>
        <p:txBody>
          <a:bodyPr vert="horz" wrap="square" lIns="0" tIns="12684" rIns="0" bIns="0" rtlCol="0" anchor="ctr">
            <a:spAutoFit/>
          </a:bodyPr>
          <a:lstStyle/>
          <a:p>
            <a:pPr marL="12685">
              <a:spcBef>
                <a:spcPts val="100"/>
              </a:spcBef>
            </a:pPr>
            <a:r>
              <a:rPr lang="en-US" sz="2400" b="1" dirty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</a:t>
            </a:r>
            <a:endParaRPr sz="2400" b="1" dirty="0">
              <a:solidFill>
                <a:schemeClr val="accent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>
              <a:lnSpc>
                <a:spcPct val="150000"/>
              </a:lnSpc>
            </a:pPr>
            <a:r>
              <a:rPr lang="pt-BR" sz="11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  <a:r>
              <a:rPr lang="en-US" sz="11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ontes</a:t>
            </a:r>
            <a:r>
              <a:rPr lang="en-US"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</a:t>
            </a:r>
            <a:r>
              <a:rPr lang="en-US" sz="11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aço</a:t>
            </a:r>
            <a:r>
              <a:rPr lang="en-US" sz="110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construídas</a:t>
            </a:r>
            <a:endParaRPr lang="en-US" sz="1100" spc="-10" dirty="0">
              <a:solidFill>
                <a:srgbClr val="231F2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 marR="194711">
              <a:lnSpc>
                <a:spcPct val="109000"/>
              </a:lnSpc>
            </a:pPr>
            <a:endParaRPr sz="105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5" name="object 5"/>
          <p:cNvSpPr txBox="1"/>
          <p:nvPr/>
        </p:nvSpPr>
        <p:spPr>
          <a:xfrm>
            <a:off x="1486832" y="2994261"/>
            <a:ext cx="1141590" cy="1336181"/>
          </a:xfrm>
          <a:prstGeom prst="rect">
            <a:avLst/>
          </a:prstGeom>
        </p:spPr>
        <p:txBody>
          <a:bodyPr vert="horz" wrap="square" lIns="0" tIns="64689" rIns="0" bIns="0" rtlCol="0">
            <a:spAutoFit/>
          </a:bodyPr>
          <a:lstStyle/>
          <a:p>
            <a:pPr marL="12685">
              <a:spcBef>
                <a:spcPts val="1174"/>
              </a:spcBef>
            </a:pPr>
            <a:r>
              <a:rPr lang="en-US" sz="2400" b="1" spc="-5" dirty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</a:t>
            </a:r>
            <a:endParaRPr sz="2400" dirty="0">
              <a:solidFill>
                <a:schemeClr val="accent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>
              <a:lnSpc>
                <a:spcPct val="150000"/>
              </a:lnSpc>
            </a:pPr>
            <a:r>
              <a:rPr lang="pt-BR" sz="105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  <a:r>
              <a:rPr lang="en-US" sz="105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ropriedades</a:t>
            </a:r>
            <a:r>
              <a:rPr lang="en-US" sz="105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05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rurais</a:t>
            </a:r>
            <a:r>
              <a:rPr lang="en-US" sz="1050" spc="-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050" spc="-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reformadas</a:t>
            </a:r>
            <a:endParaRPr lang="en-US" sz="1050" spc="-10" dirty="0">
              <a:solidFill>
                <a:srgbClr val="231F2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>
              <a:spcBef>
                <a:spcPts val="140"/>
              </a:spcBef>
            </a:pPr>
            <a:endParaRPr sz="105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6" name="object 5"/>
          <p:cNvSpPr txBox="1"/>
          <p:nvPr/>
        </p:nvSpPr>
        <p:spPr>
          <a:xfrm>
            <a:off x="2697733" y="2994261"/>
            <a:ext cx="2129249" cy="1578555"/>
          </a:xfrm>
          <a:prstGeom prst="rect">
            <a:avLst/>
          </a:prstGeom>
        </p:spPr>
        <p:txBody>
          <a:bodyPr vert="horz" wrap="square" lIns="0" tIns="64689" rIns="0" bIns="0" rtlCol="0">
            <a:spAutoFit/>
          </a:bodyPr>
          <a:lstStyle/>
          <a:p>
            <a:pPr marL="12685">
              <a:spcBef>
                <a:spcPts val="1174"/>
              </a:spcBef>
            </a:pPr>
            <a:r>
              <a:rPr lang="en-US" sz="2400" b="1" spc="-5" dirty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219 </a:t>
            </a:r>
            <a:r>
              <a:rPr lang="en-US" sz="2000" b="1" spc="-5" dirty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km</a:t>
            </a:r>
            <a:endParaRPr sz="2000" dirty="0">
              <a:solidFill>
                <a:schemeClr val="accent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0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pt-BR" sz="105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cercamentos</a:t>
            </a:r>
            <a:r>
              <a:rPr lang="pt-BR" sz="10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propriedades rurais para atender às novas demandas de plantio foram refeitos</a:t>
            </a:r>
          </a:p>
          <a:p>
            <a:pPr marL="12685">
              <a:spcBef>
                <a:spcPts val="140"/>
              </a:spcBef>
            </a:pPr>
            <a:endParaRPr sz="105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7" name="object 5"/>
          <p:cNvSpPr txBox="1"/>
          <p:nvPr/>
        </p:nvSpPr>
        <p:spPr>
          <a:xfrm>
            <a:off x="4968826" y="3007313"/>
            <a:ext cx="1834227" cy="1093807"/>
          </a:xfrm>
          <a:prstGeom prst="rect">
            <a:avLst/>
          </a:prstGeom>
        </p:spPr>
        <p:txBody>
          <a:bodyPr vert="horz" wrap="square" lIns="0" tIns="64689" rIns="0" bIns="0" rtlCol="0">
            <a:spAutoFit/>
          </a:bodyPr>
          <a:lstStyle/>
          <a:p>
            <a:pPr marL="12685">
              <a:spcBef>
                <a:spcPts val="1174"/>
              </a:spcBef>
            </a:pPr>
            <a:r>
              <a:rPr lang="en-US" sz="2400" b="1" spc="-5" dirty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 </a:t>
            </a:r>
            <a:r>
              <a:rPr lang="en-US" sz="2000" b="1" spc="-5" dirty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</a:t>
            </a:r>
            <a:endParaRPr sz="2000" dirty="0">
              <a:solidFill>
                <a:schemeClr val="accent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0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pastagens com maior produtividade plantados</a:t>
            </a:r>
          </a:p>
          <a:p>
            <a:pPr marL="12685">
              <a:spcBef>
                <a:spcPts val="140"/>
              </a:spcBef>
            </a:pPr>
            <a:endParaRPr sz="105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8" name="object 5"/>
          <p:cNvSpPr txBox="1"/>
          <p:nvPr/>
        </p:nvSpPr>
        <p:spPr>
          <a:xfrm>
            <a:off x="7032647" y="3007312"/>
            <a:ext cx="1702476" cy="1336181"/>
          </a:xfrm>
          <a:prstGeom prst="rect">
            <a:avLst/>
          </a:prstGeom>
        </p:spPr>
        <p:txBody>
          <a:bodyPr vert="horz" wrap="square" lIns="0" tIns="64689" rIns="0" bIns="0" rtlCol="0">
            <a:spAutoFit/>
          </a:bodyPr>
          <a:lstStyle/>
          <a:p>
            <a:pPr marL="12685">
              <a:spcBef>
                <a:spcPts val="1174"/>
              </a:spcBef>
            </a:pPr>
            <a:r>
              <a:rPr lang="en-US" sz="2400" b="1" spc="-5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</a:rPr>
              <a:t>10,5 </a:t>
            </a:r>
            <a:r>
              <a:rPr lang="en-US" sz="2000" b="1" spc="-5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</a:rPr>
              <a:t>mil </a:t>
            </a:r>
            <a:endParaRPr sz="2000" dirty="0">
              <a:solidFill>
                <a:schemeClr val="accent3"/>
              </a:solidFill>
              <a:latin typeface="Verdana" charset="0"/>
              <a:ea typeface="Verdana" charset="0"/>
              <a:cs typeface="Verdana" charset="0"/>
            </a:endParaRPr>
          </a:p>
          <a:p>
            <a:pPr>
              <a:lnSpc>
                <a:spcPct val="150000"/>
              </a:lnSpc>
            </a:pPr>
            <a:r>
              <a:rPr lang="pt-BR" sz="10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toneladas de silagem para alimenta</a:t>
            </a:r>
            <a:r>
              <a:rPr lang="en-US" sz="105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ção</a:t>
            </a:r>
            <a:r>
              <a:rPr lang="en-US" sz="10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animal </a:t>
            </a:r>
            <a:r>
              <a:rPr lang="en-US" sz="105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distribuídas</a:t>
            </a:r>
            <a:endParaRPr lang="pt-BR" sz="10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>
              <a:spcBef>
                <a:spcPts val="140"/>
              </a:spcBef>
            </a:pPr>
            <a:endParaRPr sz="105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7" name="object 67">
            <a:extLst>
              <a:ext uri="{FF2B5EF4-FFF2-40B4-BE49-F238E27FC236}">
                <a16:creationId xmlns:a16="http://schemas.microsoft.com/office/drawing/2014/main" xmlns="" id="{B06FFAE8-D74D-40AA-8A84-5F61C7384512}"/>
              </a:ext>
            </a:extLst>
          </p:cNvPr>
          <p:cNvSpPr txBox="1"/>
          <p:nvPr/>
        </p:nvSpPr>
        <p:spPr>
          <a:xfrm>
            <a:off x="115442" y="4248527"/>
            <a:ext cx="3642943" cy="187170"/>
          </a:xfrm>
          <a:prstGeom prst="rect">
            <a:avLst/>
          </a:prstGeom>
        </p:spPr>
        <p:txBody>
          <a:bodyPr vert="horz" wrap="square" lIns="0" tIns="48200" rIns="0" bIns="0" rtlCol="0">
            <a:spAutoFit/>
          </a:bodyPr>
          <a:lstStyle/>
          <a:p>
            <a:pPr marL="315851">
              <a:spcBef>
                <a:spcPts val="380"/>
              </a:spcBef>
            </a:pPr>
            <a:r>
              <a:rPr lang="pt-BR" sz="900" b="1" spc="25" dirty="0" smtClean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*julho/2017</a:t>
            </a:r>
            <a:endParaRPr sz="900" b="1" dirty="0">
              <a:highlight>
                <a:srgbClr val="FFFF00"/>
              </a:highligh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9" name="Grupo 18"/>
          <p:cNvGrpSpPr/>
          <p:nvPr/>
        </p:nvGrpSpPr>
        <p:grpSpPr>
          <a:xfrm>
            <a:off x="434531" y="1326623"/>
            <a:ext cx="8162462" cy="465466"/>
            <a:chOff x="434531" y="994363"/>
            <a:chExt cx="8162462" cy="465466"/>
          </a:xfrm>
        </p:grpSpPr>
        <p:sp>
          <p:nvSpPr>
            <p:cNvPr id="20" name="object 4"/>
            <p:cNvSpPr/>
            <p:nvPr/>
          </p:nvSpPr>
          <p:spPr>
            <a:xfrm>
              <a:off x="434531" y="1304821"/>
              <a:ext cx="8162462" cy="155008"/>
            </a:xfrm>
            <a:custGeom>
              <a:avLst/>
              <a:gdLst/>
              <a:ahLst/>
              <a:cxnLst/>
              <a:rect l="l" t="t" r="r" b="b"/>
              <a:pathLst>
                <a:path w="5356225">
                  <a:moveTo>
                    <a:pt x="0" y="0"/>
                  </a:moveTo>
                  <a:lnTo>
                    <a:pt x="5356098" y="0"/>
                  </a:lnTo>
                </a:path>
              </a:pathLst>
            </a:custGeom>
            <a:ln w="16510">
              <a:solidFill>
                <a:srgbClr val="CCC2C0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object 50"/>
            <p:cNvSpPr txBox="1"/>
            <p:nvPr/>
          </p:nvSpPr>
          <p:spPr>
            <a:xfrm>
              <a:off x="725519" y="994363"/>
              <a:ext cx="1250158" cy="227987"/>
            </a:xfrm>
            <a:prstGeom prst="rect">
              <a:avLst/>
            </a:prstGeom>
          </p:spPr>
          <p:txBody>
            <a:bodyPr vert="horz" wrap="square" lIns="0" tIns="12684" rIns="0" bIns="0" rtlCol="0">
              <a:spAutoFit/>
            </a:bodyPr>
            <a:lstStyle/>
            <a:p>
              <a:pPr marL="12685">
                <a:spcBef>
                  <a:spcPts val="100"/>
                </a:spcBef>
              </a:pPr>
              <a:r>
                <a:rPr sz="1398" b="1" spc="25" dirty="0">
                  <a:solidFill>
                    <a:srgbClr val="231F20"/>
                  </a:solidFill>
                  <a:latin typeface="Verdana" charset="0"/>
                  <a:ea typeface="Verdana" charset="0"/>
                  <a:cs typeface="Verdana" charset="0"/>
                </a:rPr>
                <a:t>NÚMEROS</a:t>
              </a:r>
              <a:endParaRPr sz="1398" b="1" dirty="0">
                <a:solidFill>
                  <a:prstClr val="black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  <p:sp>
          <p:nvSpPr>
            <p:cNvPr id="22" name="object 51"/>
            <p:cNvSpPr/>
            <p:nvPr/>
          </p:nvSpPr>
          <p:spPr>
            <a:xfrm>
              <a:off x="434536" y="1186821"/>
              <a:ext cx="187094" cy="0"/>
            </a:xfrm>
            <a:custGeom>
              <a:avLst/>
              <a:gdLst/>
              <a:ahLst/>
              <a:cxnLst/>
              <a:rect l="l" t="t" r="r" b="b"/>
              <a:pathLst>
                <a:path w="187325">
                  <a:moveTo>
                    <a:pt x="0" y="0"/>
                  </a:moveTo>
                  <a:lnTo>
                    <a:pt x="186791" y="0"/>
                  </a:lnTo>
                </a:path>
              </a:pathLst>
            </a:custGeom>
            <a:ln w="19050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object 52"/>
            <p:cNvSpPr/>
            <p:nvPr/>
          </p:nvSpPr>
          <p:spPr>
            <a:xfrm>
              <a:off x="434535" y="1167794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68" y="0"/>
                  </a:lnTo>
                </a:path>
              </a:pathLst>
            </a:custGeom>
            <a:ln w="19050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object 53"/>
            <p:cNvSpPr/>
            <p:nvPr/>
          </p:nvSpPr>
          <p:spPr>
            <a:xfrm>
              <a:off x="434536" y="1149402"/>
              <a:ext cx="112256" cy="0"/>
            </a:xfrm>
            <a:custGeom>
              <a:avLst/>
              <a:gdLst/>
              <a:ahLst/>
              <a:cxnLst/>
              <a:rect l="l" t="t" r="r" b="b"/>
              <a:pathLst>
                <a:path w="112395">
                  <a:moveTo>
                    <a:pt x="0" y="0"/>
                  </a:moveTo>
                  <a:lnTo>
                    <a:pt x="112077" y="0"/>
                  </a:lnTo>
                </a:path>
              </a:pathLst>
            </a:custGeom>
            <a:ln w="17780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object 54"/>
            <p:cNvSpPr/>
            <p:nvPr/>
          </p:nvSpPr>
          <p:spPr>
            <a:xfrm>
              <a:off x="434535" y="1131010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68" y="0"/>
                  </a:lnTo>
                </a:path>
              </a:pathLst>
            </a:custGeom>
            <a:ln w="19050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object 55"/>
            <p:cNvSpPr/>
            <p:nvPr/>
          </p:nvSpPr>
          <p:spPr>
            <a:xfrm>
              <a:off x="434536" y="1111983"/>
              <a:ext cx="112256" cy="0"/>
            </a:xfrm>
            <a:custGeom>
              <a:avLst/>
              <a:gdLst/>
              <a:ahLst/>
              <a:cxnLst/>
              <a:rect l="l" t="t" r="r" b="b"/>
              <a:pathLst>
                <a:path w="112395">
                  <a:moveTo>
                    <a:pt x="0" y="0"/>
                  </a:moveTo>
                  <a:lnTo>
                    <a:pt x="112077" y="0"/>
                  </a:lnTo>
                </a:path>
              </a:pathLst>
            </a:custGeom>
            <a:ln w="19050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object 56"/>
            <p:cNvSpPr/>
            <p:nvPr/>
          </p:nvSpPr>
          <p:spPr>
            <a:xfrm>
              <a:off x="434535" y="1093591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68" y="0"/>
                  </a:lnTo>
                </a:path>
              </a:pathLst>
            </a:custGeom>
            <a:ln w="17779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object 57"/>
            <p:cNvSpPr/>
            <p:nvPr/>
          </p:nvSpPr>
          <p:spPr>
            <a:xfrm>
              <a:off x="434536" y="1075199"/>
              <a:ext cx="187094" cy="0"/>
            </a:xfrm>
            <a:custGeom>
              <a:avLst/>
              <a:gdLst/>
              <a:ahLst/>
              <a:cxnLst/>
              <a:rect l="l" t="t" r="r" b="b"/>
              <a:pathLst>
                <a:path w="187325">
                  <a:moveTo>
                    <a:pt x="0" y="0"/>
                  </a:moveTo>
                  <a:lnTo>
                    <a:pt x="186791" y="0"/>
                  </a:lnTo>
                </a:path>
              </a:pathLst>
            </a:custGeom>
            <a:ln w="19050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object 58"/>
            <p:cNvSpPr/>
            <p:nvPr/>
          </p:nvSpPr>
          <p:spPr>
            <a:xfrm>
              <a:off x="434535" y="1056172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68" y="0"/>
                  </a:lnTo>
                </a:path>
              </a:pathLst>
            </a:custGeom>
            <a:ln w="19050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object 59"/>
            <p:cNvSpPr/>
            <p:nvPr/>
          </p:nvSpPr>
          <p:spPr>
            <a:xfrm>
              <a:off x="434535" y="1037780"/>
              <a:ext cx="93864" cy="0"/>
            </a:xfrm>
            <a:custGeom>
              <a:avLst/>
              <a:gdLst/>
              <a:ahLst/>
              <a:cxnLst/>
              <a:rect l="l" t="t" r="r" b="b"/>
              <a:pathLst>
                <a:path w="93979">
                  <a:moveTo>
                    <a:pt x="0" y="0"/>
                  </a:moveTo>
                  <a:lnTo>
                    <a:pt x="93395" y="0"/>
                  </a:lnTo>
                </a:path>
              </a:pathLst>
            </a:custGeom>
            <a:ln w="17779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object 60"/>
            <p:cNvSpPr/>
            <p:nvPr/>
          </p:nvSpPr>
          <p:spPr>
            <a:xfrm>
              <a:off x="471839" y="1168099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bject 61"/>
            <p:cNvSpPr/>
            <p:nvPr/>
          </p:nvSpPr>
          <p:spPr>
            <a:xfrm>
              <a:off x="509157" y="1168099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object 62"/>
            <p:cNvSpPr/>
            <p:nvPr/>
          </p:nvSpPr>
          <p:spPr>
            <a:xfrm>
              <a:off x="611766" y="1084307"/>
              <a:ext cx="0" cy="93230"/>
            </a:xfrm>
            <a:custGeom>
              <a:avLst/>
              <a:gdLst/>
              <a:ahLst/>
              <a:cxnLst/>
              <a:rect l="l" t="t" r="r" b="b"/>
              <a:pathLst>
                <a:path h="93344">
                  <a:moveTo>
                    <a:pt x="0" y="0"/>
                  </a:moveTo>
                  <a:lnTo>
                    <a:pt x="0" y="93217"/>
                  </a:lnTo>
                </a:path>
              </a:pathLst>
            </a:custGeom>
            <a:ln w="18681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object 63"/>
            <p:cNvSpPr/>
            <p:nvPr/>
          </p:nvSpPr>
          <p:spPr>
            <a:xfrm>
              <a:off x="565133" y="1149478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object 64"/>
            <p:cNvSpPr/>
            <p:nvPr/>
          </p:nvSpPr>
          <p:spPr>
            <a:xfrm>
              <a:off x="471839" y="1130858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object 65"/>
            <p:cNvSpPr/>
            <p:nvPr/>
          </p:nvSpPr>
          <p:spPr>
            <a:xfrm>
              <a:off x="509157" y="1130858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bject 66"/>
            <p:cNvSpPr/>
            <p:nvPr/>
          </p:nvSpPr>
          <p:spPr>
            <a:xfrm>
              <a:off x="565133" y="1112237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object 67"/>
            <p:cNvSpPr/>
            <p:nvPr/>
          </p:nvSpPr>
          <p:spPr>
            <a:xfrm>
              <a:off x="471839" y="1093617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object 68"/>
            <p:cNvSpPr/>
            <p:nvPr/>
          </p:nvSpPr>
          <p:spPr>
            <a:xfrm>
              <a:off x="509157" y="1093617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object 69"/>
            <p:cNvSpPr/>
            <p:nvPr/>
          </p:nvSpPr>
          <p:spPr>
            <a:xfrm>
              <a:off x="471839" y="1056375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object 70"/>
            <p:cNvSpPr/>
            <p:nvPr/>
          </p:nvSpPr>
          <p:spPr>
            <a:xfrm>
              <a:off x="509157" y="1056375"/>
              <a:ext cx="19027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681" y="0"/>
                  </a:lnTo>
                </a:path>
              </a:pathLst>
            </a:custGeom>
            <a:ln w="18643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 sz="1798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140430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" name="object 2252"/>
          <p:cNvSpPr txBox="1"/>
          <p:nvPr/>
        </p:nvSpPr>
        <p:spPr>
          <a:xfrm>
            <a:off x="395288" y="2005113"/>
            <a:ext cx="3240087" cy="1995348"/>
          </a:xfrm>
          <a:prstGeom prst="rect">
            <a:avLst/>
          </a:prstGeom>
        </p:spPr>
        <p:txBody>
          <a:bodyPr vert="horz" wrap="square" lIns="0" tIns="55811" rIns="0" bIns="0" rtlCol="0">
            <a:spAutoFit/>
          </a:bodyPr>
          <a:lstStyle/>
          <a:p>
            <a:pPr marL="12685">
              <a:lnSpc>
                <a:spcPct val="150000"/>
              </a:lnSpc>
              <a:spcBef>
                <a:spcPts val="439"/>
              </a:spcBef>
            </a:pPr>
            <a:r>
              <a:rPr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Promover </a:t>
            </a:r>
            <a:r>
              <a:rPr sz="120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</a:t>
            </a:r>
            <a:r>
              <a:rPr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reconstrução </a:t>
            </a:r>
            <a:r>
              <a:rPr sz="120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sz="1200" spc="25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dirty="0" smtClean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</a:t>
            </a:r>
            <a:r>
              <a:rPr lang="pt-BR" sz="1200" dirty="0" smtClean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25" dirty="0" smtClean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recuperação </a:t>
            </a:r>
            <a:r>
              <a:rPr sz="1200" spc="1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das </a:t>
            </a:r>
            <a:r>
              <a:rPr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infraestruturas</a:t>
            </a:r>
            <a:r>
              <a:rPr lang="pt-BR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1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danificadas </a:t>
            </a:r>
            <a:r>
              <a:rPr sz="1200" spc="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 </a:t>
            </a:r>
            <a:r>
              <a:rPr sz="1200" spc="1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sede </a:t>
            </a:r>
            <a:r>
              <a:rPr sz="1200" spc="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</a:t>
            </a:r>
            <a:r>
              <a:rPr lang="en-US" sz="1200" spc="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 B</a:t>
            </a:r>
            <a:r>
              <a:rPr sz="1200" spc="25" dirty="0" smtClean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arra</a:t>
            </a:r>
            <a:r>
              <a:rPr lang="pt-BR" sz="1200" spc="25" dirty="0" smtClean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25" dirty="0" smtClean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Longa</a:t>
            </a:r>
            <a:r>
              <a:rPr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sz="1200" spc="1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único </a:t>
            </a:r>
            <a:r>
              <a:rPr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município </a:t>
            </a:r>
            <a:r>
              <a:rPr sz="1200" spc="1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que </a:t>
            </a:r>
            <a:r>
              <a:rPr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teve</a:t>
            </a:r>
            <a:r>
              <a:rPr lang="pt-BR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1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sua área </a:t>
            </a:r>
            <a:r>
              <a:rPr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urbana</a:t>
            </a:r>
            <a:r>
              <a:rPr sz="1200" spc="17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25" dirty="0" smtClean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diretamente</a:t>
            </a:r>
            <a:r>
              <a:rPr lang="pt-BR" sz="1200" spc="25" dirty="0" smtClean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25" dirty="0" smtClean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impactada </a:t>
            </a:r>
            <a:r>
              <a:rPr sz="1200" spc="1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pela </a:t>
            </a:r>
            <a:r>
              <a:rPr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passage</a:t>
            </a:r>
            <a:r>
              <a:rPr lang="en-US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 </a:t>
            </a:r>
            <a:r>
              <a:rPr sz="1200" spc="25" dirty="0" smtClean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</a:t>
            </a:r>
            <a:r>
              <a:rPr lang="pt-BR" sz="1200" spc="25" dirty="0" smtClean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25" dirty="0" smtClean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rejeito</a:t>
            </a:r>
            <a:r>
              <a:rPr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en-US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 </a:t>
            </a:r>
            <a:r>
              <a:rPr sz="1200" spc="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</a:t>
            </a:r>
            <a:r>
              <a:rPr lang="en-US" sz="1200" spc="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 </a:t>
            </a:r>
            <a:r>
              <a:rPr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distrito </a:t>
            </a:r>
            <a:r>
              <a:rPr sz="1200" spc="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</a:t>
            </a:r>
            <a:r>
              <a:rPr lang="en-US" sz="1200" spc="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 G</a:t>
            </a:r>
            <a:r>
              <a:rPr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esteira</a:t>
            </a:r>
            <a:r>
              <a:rPr lang="pt-BR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6" name="Espaço Reservado para Texto 6">
            <a:extLst>
              <a:ext uri="{FF2B5EF4-FFF2-40B4-BE49-F238E27FC236}">
                <a16:creationId xmlns:a16="http://schemas.microsoft.com/office/drawing/2014/main" xmlns="" id="{2A50451E-9ABB-4D59-BA3C-D15D239803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929" y="361524"/>
            <a:ext cx="6204884" cy="600635"/>
          </a:xfrm>
        </p:spPr>
        <p:txBody>
          <a:bodyPr/>
          <a:lstStyle/>
          <a:p>
            <a:r>
              <a:rPr lang="pt-BR" sz="2800" dirty="0"/>
              <a:t>SEDE DE </a:t>
            </a:r>
          </a:p>
          <a:p>
            <a:r>
              <a:rPr lang="pt-BR" sz="2800" dirty="0"/>
              <a:t>BARRA LONGA</a:t>
            </a:r>
          </a:p>
        </p:txBody>
      </p:sp>
      <p:pic>
        <p:nvPicPr>
          <p:cNvPr id="2248" name="Imagem 2247">
            <a:extLst>
              <a:ext uri="{FF2B5EF4-FFF2-40B4-BE49-F238E27FC236}">
                <a16:creationId xmlns:a16="http://schemas.microsoft.com/office/drawing/2014/main" xmlns="" id="{4F124BB4-60DD-4825-9E93-AF69635CA5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08"/>
          <a:stretch/>
        </p:blipFill>
        <p:spPr>
          <a:xfrm>
            <a:off x="4585961" y="-67376"/>
            <a:ext cx="4599016" cy="521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29739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0" r="12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Espaço Reservado para Texto 2">
            <a:extLst>
              <a:ext uri="{FF2B5EF4-FFF2-40B4-BE49-F238E27FC236}">
                <a16:creationId xmlns:a16="http://schemas.microsoft.com/office/drawing/2014/main" xmlns="" id="{D99290B3-5783-48F5-A73B-1AF2FB6213FE}"/>
              </a:ext>
            </a:extLst>
          </p:cNvPr>
          <p:cNvSpPr txBox="1">
            <a:spLocks/>
          </p:cNvSpPr>
          <p:nvPr/>
        </p:nvSpPr>
        <p:spPr>
          <a:xfrm>
            <a:off x="0" y="4343901"/>
            <a:ext cx="9144000" cy="798410"/>
          </a:xfrm>
          <a:prstGeom prst="rect">
            <a:avLst/>
          </a:prstGeom>
          <a:solidFill>
            <a:srgbClr val="00A88E"/>
          </a:solidFill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20000"/>
              </a:lnSpc>
              <a:buNone/>
            </a:pPr>
            <a:r>
              <a:rPr lang="pt-BR" sz="1200" b="1" dirty="0">
                <a:solidFill>
                  <a:srgbClr val="FBFCFF"/>
                </a:solidFill>
                <a:latin typeface="Verdana"/>
                <a:cs typeface="Segoe UI Semilight" panose="020B0402040204020203" pitchFamily="34" charset="0"/>
              </a:rPr>
              <a:t>	Praça reformada em Barra Longa (MG): espaço de convivência para a população</a:t>
            </a:r>
          </a:p>
        </p:txBody>
      </p:sp>
    </p:spTree>
    <p:extLst>
      <p:ext uri="{BB962C8B-B14F-4D97-AF65-F5344CB8AC3E}">
        <p14:creationId xmlns:p14="http://schemas.microsoft.com/office/powerpoint/2010/main" val="61790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Imagem 5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3077" y="1311275"/>
            <a:ext cx="3874949" cy="2805998"/>
          </a:xfrm>
          <a:prstGeom prst="rect">
            <a:avLst/>
          </a:prstGeom>
        </p:spPr>
      </p:pic>
      <p:sp>
        <p:nvSpPr>
          <p:cNvPr id="54" name="Espaço Reservado para Texto 6">
            <a:extLst>
              <a:ext uri="{FF2B5EF4-FFF2-40B4-BE49-F238E27FC236}">
                <a16:creationId xmlns:a16="http://schemas.microsoft.com/office/drawing/2014/main" xmlns="" id="{94F26906-F5EC-4433-B668-C5CE5F8123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929" y="361524"/>
            <a:ext cx="6204884" cy="600635"/>
          </a:xfrm>
        </p:spPr>
        <p:txBody>
          <a:bodyPr/>
          <a:lstStyle/>
          <a:p>
            <a:r>
              <a:rPr lang="pt-BR" dirty="0"/>
              <a:t>SEDE DE BARRA LONGA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87337" y="1229632"/>
            <a:ext cx="4240057" cy="342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459105">
              <a:lnSpc>
                <a:spcPct val="115700"/>
              </a:lnSpc>
              <a:spcBef>
                <a:spcPts val="100"/>
              </a:spcBef>
            </a:pPr>
            <a:r>
              <a:rPr lang="pt-BR" sz="1400" b="1" spc="25" dirty="0" smtClean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Obras entregues em Barra Longa*</a:t>
            </a:r>
            <a:endParaRPr lang="pt-BR" sz="1400" b="1" spc="25" dirty="0">
              <a:solidFill>
                <a:srgbClr val="231F2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469911"/>
              </p:ext>
            </p:extLst>
          </p:nvPr>
        </p:nvGraphicFramePr>
        <p:xfrm>
          <a:off x="395288" y="1629655"/>
          <a:ext cx="4301840" cy="2773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4015"/>
                <a:gridCol w="1177825"/>
              </a:tblGrid>
              <a:tr h="183663">
                <a:tc>
                  <a:txBody>
                    <a:bodyPr/>
                    <a:lstStyle/>
                    <a:p>
                      <a:r>
                        <a:rPr lang="pt-BR" sz="700" b="0" dirty="0" smtClean="0">
                          <a:solidFill>
                            <a:schemeClr val="tx1"/>
                          </a:solidFill>
                          <a:latin typeface="Verdana" charset="0"/>
                          <a:ea typeface="Verdana" charset="0"/>
                          <a:cs typeface="Verdana" charset="0"/>
                        </a:rPr>
                        <a:t>Casas reformadas</a:t>
                      </a:r>
                      <a:endParaRPr lang="pt-BR" sz="700" b="0" dirty="0">
                        <a:solidFill>
                          <a:schemeClr val="tx1"/>
                        </a:solidFill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700" b="1" dirty="0" smtClean="0">
                          <a:solidFill>
                            <a:schemeClr val="accent2"/>
                          </a:solidFill>
                          <a:latin typeface="Verdana" charset="0"/>
                          <a:ea typeface="Verdana" charset="0"/>
                          <a:cs typeface="Verdana" charset="0"/>
                        </a:rPr>
                        <a:t>95</a:t>
                      </a:r>
                      <a:endParaRPr lang="pt-BR" sz="700" b="1" dirty="0">
                        <a:solidFill>
                          <a:schemeClr val="accent2"/>
                        </a:solidFill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3663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pt-BR" sz="700" b="0" kern="1200" dirty="0" smtClean="0">
                          <a:solidFill>
                            <a:schemeClr val="tx1"/>
                          </a:solidFill>
                          <a:latin typeface="Verdana" charset="0"/>
                          <a:ea typeface="Verdana" charset="0"/>
                          <a:cs typeface="Verdana" charset="0"/>
                        </a:rPr>
                        <a:t>Comércios reformados</a:t>
                      </a:r>
                      <a:endParaRPr lang="pt-BR" sz="700" b="0" kern="1200" dirty="0">
                        <a:solidFill>
                          <a:schemeClr val="tx1"/>
                        </a:solidFill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pt-BR" sz="700" b="1" kern="1200" dirty="0" smtClean="0">
                          <a:solidFill>
                            <a:schemeClr val="accent2"/>
                          </a:solidFill>
                          <a:latin typeface="Verdana" charset="0"/>
                          <a:ea typeface="Verdana" charset="0"/>
                          <a:cs typeface="Verdana" charset="0"/>
                        </a:rPr>
                        <a:t>29</a:t>
                      </a:r>
                      <a:endParaRPr lang="pt-BR" sz="700" b="1" kern="1200" dirty="0">
                        <a:solidFill>
                          <a:schemeClr val="accent2"/>
                        </a:solidFill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3663">
                <a:tc>
                  <a:txBody>
                    <a:bodyPr/>
                    <a:lstStyle/>
                    <a:p>
                      <a:r>
                        <a:rPr lang="pt-BR" sz="700" b="0" dirty="0" smtClean="0">
                          <a:solidFill>
                            <a:schemeClr val="tx1"/>
                          </a:solidFill>
                          <a:latin typeface="Verdana" charset="0"/>
                          <a:ea typeface="Verdana" charset="0"/>
                          <a:cs typeface="Verdana" charset="0"/>
                        </a:rPr>
                        <a:t>Estradas pavimentadas recuperadas</a:t>
                      </a:r>
                      <a:endParaRPr lang="pt-BR" sz="700" b="0" dirty="0">
                        <a:solidFill>
                          <a:schemeClr val="tx1"/>
                        </a:solidFill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700" b="1" dirty="0" smtClean="0">
                          <a:solidFill>
                            <a:schemeClr val="accent2"/>
                          </a:solidFill>
                          <a:latin typeface="Verdana" charset="0"/>
                          <a:ea typeface="Verdana" charset="0"/>
                          <a:cs typeface="Verdana" charset="0"/>
                        </a:rPr>
                        <a:t>35</a:t>
                      </a:r>
                      <a:r>
                        <a:rPr lang="pt-BR" sz="700" b="1" baseline="0" dirty="0" smtClean="0">
                          <a:solidFill>
                            <a:schemeClr val="accent2"/>
                          </a:solidFill>
                          <a:latin typeface="Verdana" charset="0"/>
                          <a:ea typeface="Verdana" charset="0"/>
                          <a:cs typeface="Verdana" charset="0"/>
                        </a:rPr>
                        <a:t> km </a:t>
                      </a:r>
                      <a:endParaRPr lang="pt-BR" sz="700" b="1" dirty="0">
                        <a:solidFill>
                          <a:schemeClr val="accent2"/>
                        </a:solidFill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3663">
                <a:tc>
                  <a:txBody>
                    <a:bodyPr/>
                    <a:lstStyle/>
                    <a:p>
                      <a:r>
                        <a:rPr lang="pt-BR" sz="700" b="0" dirty="0" smtClean="0">
                          <a:solidFill>
                            <a:schemeClr val="tx1"/>
                          </a:solidFill>
                          <a:latin typeface="Verdana" charset="0"/>
                          <a:ea typeface="Verdana" charset="0"/>
                          <a:cs typeface="Verdana" charset="0"/>
                        </a:rPr>
                        <a:t>Estradas não pavimentadas recuperadas</a:t>
                      </a:r>
                      <a:endParaRPr lang="pt-BR" sz="700" b="0" dirty="0">
                        <a:solidFill>
                          <a:schemeClr val="tx1"/>
                        </a:solidFill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700" b="1" dirty="0" smtClean="0">
                          <a:solidFill>
                            <a:schemeClr val="accent2"/>
                          </a:solidFill>
                          <a:latin typeface="Verdana" charset="0"/>
                          <a:ea typeface="Verdana" charset="0"/>
                          <a:cs typeface="Verdana" charset="0"/>
                        </a:rPr>
                        <a:t>50km</a:t>
                      </a:r>
                      <a:endParaRPr lang="pt-BR" sz="700" b="1" dirty="0">
                        <a:solidFill>
                          <a:schemeClr val="accent2"/>
                        </a:solidFill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3663">
                <a:tc>
                  <a:txBody>
                    <a:bodyPr/>
                    <a:lstStyle/>
                    <a:p>
                      <a:r>
                        <a:rPr lang="pt-BR" sz="700" b="0" dirty="0" smtClean="0">
                          <a:solidFill>
                            <a:schemeClr val="tx1"/>
                          </a:solidFill>
                          <a:latin typeface="Verdana" charset="0"/>
                          <a:ea typeface="Verdana" charset="0"/>
                          <a:cs typeface="Verdana" charset="0"/>
                        </a:rPr>
                        <a:t>Quintais e lotes reformados</a:t>
                      </a:r>
                      <a:endParaRPr lang="pt-BR" sz="700" b="0" dirty="0">
                        <a:solidFill>
                          <a:schemeClr val="tx1"/>
                        </a:solidFill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700" b="1" dirty="0" smtClean="0">
                          <a:solidFill>
                            <a:schemeClr val="accent2"/>
                          </a:solidFill>
                          <a:latin typeface="Verdana" charset="0"/>
                          <a:ea typeface="Verdana" charset="0"/>
                          <a:cs typeface="Verdana" charset="0"/>
                        </a:rPr>
                        <a:t>95</a:t>
                      </a:r>
                      <a:endParaRPr lang="pt-BR" sz="700" b="1" dirty="0">
                        <a:solidFill>
                          <a:schemeClr val="accent2"/>
                        </a:solidFill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3663">
                <a:tc>
                  <a:txBody>
                    <a:bodyPr/>
                    <a:lstStyle/>
                    <a:p>
                      <a:r>
                        <a:rPr lang="pt-BR" sz="700" b="0" dirty="0" smtClean="0">
                          <a:solidFill>
                            <a:schemeClr val="tx1"/>
                          </a:solidFill>
                          <a:latin typeface="Verdana" charset="0"/>
                          <a:ea typeface="Verdana" charset="0"/>
                          <a:cs typeface="Verdana" charset="0"/>
                        </a:rPr>
                        <a:t>Casas reconstruídas</a:t>
                      </a:r>
                      <a:endParaRPr lang="pt-BR" sz="700" b="0" dirty="0">
                        <a:solidFill>
                          <a:schemeClr val="tx1"/>
                        </a:solidFill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700" b="1" dirty="0" smtClean="0">
                          <a:solidFill>
                            <a:schemeClr val="accent2"/>
                          </a:solidFill>
                          <a:latin typeface="Verdana" charset="0"/>
                          <a:ea typeface="Verdana" charset="0"/>
                          <a:cs typeface="Verdana" charset="0"/>
                        </a:rPr>
                        <a:t>3</a:t>
                      </a:r>
                      <a:endParaRPr lang="pt-BR" sz="700" b="1" dirty="0">
                        <a:solidFill>
                          <a:schemeClr val="accent2"/>
                        </a:solidFill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3663">
                <a:tc>
                  <a:txBody>
                    <a:bodyPr/>
                    <a:lstStyle/>
                    <a:p>
                      <a:r>
                        <a:rPr lang="pt-BR" sz="700" b="0" dirty="0" smtClean="0">
                          <a:solidFill>
                            <a:schemeClr val="tx1"/>
                          </a:solidFill>
                          <a:latin typeface="Verdana" charset="0"/>
                          <a:ea typeface="Verdana" charset="0"/>
                          <a:cs typeface="Verdana" charset="0"/>
                        </a:rPr>
                        <a:t>Currais reconstruídos</a:t>
                      </a:r>
                      <a:endParaRPr lang="pt-BR" sz="700" b="0" dirty="0">
                        <a:solidFill>
                          <a:schemeClr val="tx1"/>
                        </a:solidFill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700" b="1" dirty="0" smtClean="0">
                          <a:solidFill>
                            <a:schemeClr val="accent2"/>
                          </a:solidFill>
                          <a:latin typeface="Verdana" charset="0"/>
                          <a:ea typeface="Verdana" charset="0"/>
                          <a:cs typeface="Verdana" charset="0"/>
                        </a:rPr>
                        <a:t>18</a:t>
                      </a:r>
                      <a:endParaRPr lang="pt-BR" sz="700" b="1" dirty="0">
                        <a:solidFill>
                          <a:schemeClr val="accent2"/>
                        </a:solidFill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3663">
                <a:tc>
                  <a:txBody>
                    <a:bodyPr/>
                    <a:lstStyle/>
                    <a:p>
                      <a:r>
                        <a:rPr lang="pt-BR" sz="700" b="0" dirty="0" smtClean="0">
                          <a:solidFill>
                            <a:schemeClr val="tx1"/>
                          </a:solidFill>
                          <a:latin typeface="Verdana" charset="0"/>
                          <a:ea typeface="Verdana" charset="0"/>
                          <a:cs typeface="Verdana" charset="0"/>
                        </a:rPr>
                        <a:t>Mata-burros reconstruídos</a:t>
                      </a:r>
                      <a:endParaRPr lang="pt-BR" sz="700" b="0" dirty="0">
                        <a:solidFill>
                          <a:schemeClr val="tx1"/>
                        </a:solidFill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700" b="1" dirty="0" smtClean="0">
                          <a:solidFill>
                            <a:schemeClr val="accent2"/>
                          </a:solidFill>
                          <a:latin typeface="Verdana" charset="0"/>
                          <a:ea typeface="Verdana" charset="0"/>
                          <a:cs typeface="Verdana" charset="0"/>
                        </a:rPr>
                        <a:t>13</a:t>
                      </a:r>
                      <a:endParaRPr lang="pt-BR" sz="700" b="1" dirty="0">
                        <a:solidFill>
                          <a:schemeClr val="accent2"/>
                        </a:solidFill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3663">
                <a:tc>
                  <a:txBody>
                    <a:bodyPr/>
                    <a:lstStyle/>
                    <a:p>
                      <a:r>
                        <a:rPr lang="pt-BR" sz="700" b="0" i="0" u="none" strike="noStrike" kern="1200" baseline="0" dirty="0" smtClean="0">
                          <a:solidFill>
                            <a:schemeClr val="dk1"/>
                          </a:solidFill>
                          <a:latin typeface="Verdana" charset="0"/>
                          <a:ea typeface="Verdana" charset="0"/>
                          <a:cs typeface="Verdana" charset="0"/>
                        </a:rPr>
                        <a:t>Escola reformada</a:t>
                      </a:r>
                      <a:endParaRPr lang="pt-BR" sz="700" b="0" dirty="0">
                        <a:solidFill>
                          <a:schemeClr val="tx1"/>
                        </a:solidFill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700" b="1" dirty="0" smtClean="0">
                          <a:solidFill>
                            <a:schemeClr val="accent2"/>
                          </a:solidFill>
                          <a:latin typeface="Verdana" charset="0"/>
                          <a:ea typeface="Verdana" charset="0"/>
                          <a:cs typeface="Verdana" charset="0"/>
                        </a:rPr>
                        <a:t>1</a:t>
                      </a: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3663">
                <a:tc>
                  <a:txBody>
                    <a:bodyPr/>
                    <a:lstStyle/>
                    <a:p>
                      <a:r>
                        <a:rPr lang="pt-BR" sz="700" b="0" i="0" u="none" strike="noStrike" kern="1200" baseline="0" dirty="0" smtClean="0">
                          <a:solidFill>
                            <a:schemeClr val="dk1"/>
                          </a:solidFill>
                          <a:latin typeface="Verdana" charset="0"/>
                          <a:ea typeface="Verdana" charset="0"/>
                          <a:cs typeface="Verdana" charset="0"/>
                        </a:rPr>
                        <a:t>Rejeito removido</a:t>
                      </a:r>
                      <a:endParaRPr lang="pt-BR" sz="700" b="0" dirty="0">
                        <a:solidFill>
                          <a:schemeClr val="tx1"/>
                        </a:solidFill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700" b="1" dirty="0" smtClean="0">
                          <a:solidFill>
                            <a:schemeClr val="accent2"/>
                          </a:solidFill>
                          <a:latin typeface="Verdana" charset="0"/>
                          <a:ea typeface="Verdana" charset="0"/>
                          <a:cs typeface="Verdana" charset="0"/>
                        </a:rPr>
                        <a:t>157 mil m</a:t>
                      </a:r>
                      <a:r>
                        <a:rPr lang="pt-BR" sz="700" b="1" baseline="30000" dirty="0" smtClean="0">
                          <a:solidFill>
                            <a:schemeClr val="accent2"/>
                          </a:solidFill>
                          <a:latin typeface="Verdana" charset="0"/>
                          <a:ea typeface="Verdana" charset="0"/>
                          <a:cs typeface="Verdana" charset="0"/>
                        </a:rPr>
                        <a:t>3</a:t>
                      </a:r>
                      <a:endParaRPr lang="pt-BR" sz="700" b="1" dirty="0" smtClean="0">
                        <a:solidFill>
                          <a:schemeClr val="accent2"/>
                        </a:solidFill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3663">
                <a:tc>
                  <a:txBody>
                    <a:bodyPr/>
                    <a:lstStyle/>
                    <a:p>
                      <a:r>
                        <a:rPr lang="pt-BR" sz="700" b="0" i="0" u="none" strike="noStrike" kern="1200" baseline="0" dirty="0" smtClean="0">
                          <a:solidFill>
                            <a:schemeClr val="dk1"/>
                          </a:solidFill>
                          <a:latin typeface="Verdana" charset="0"/>
                          <a:ea typeface="Verdana" charset="0"/>
                          <a:cs typeface="Verdana" charset="0"/>
                        </a:rPr>
                        <a:t>Pontes </a:t>
                      </a:r>
                      <a:r>
                        <a:rPr lang="pt-BR" sz="700" b="0" dirty="0" smtClean="0">
                          <a:solidFill>
                            <a:schemeClr val="tx1"/>
                          </a:solidFill>
                          <a:latin typeface="Verdana" charset="0"/>
                          <a:ea typeface="Verdana" charset="0"/>
                          <a:cs typeface="Verdana" charset="0"/>
                        </a:rPr>
                        <a:t>reconstruídas</a:t>
                      </a:r>
                      <a:endParaRPr lang="pt-BR" sz="700" b="0" dirty="0">
                        <a:solidFill>
                          <a:schemeClr val="tx1"/>
                        </a:solidFill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700" b="1" dirty="0" smtClean="0">
                          <a:solidFill>
                            <a:schemeClr val="accent2"/>
                          </a:solidFill>
                          <a:latin typeface="Verdana" charset="0"/>
                          <a:ea typeface="Verdana" charset="0"/>
                          <a:cs typeface="Verdana" charset="0"/>
                        </a:rPr>
                        <a:t>4</a:t>
                      </a:r>
                      <a:endParaRPr lang="pt-BR" sz="700" b="1" dirty="0">
                        <a:solidFill>
                          <a:schemeClr val="accent2"/>
                        </a:solidFill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3663">
                <a:tc>
                  <a:txBody>
                    <a:bodyPr/>
                    <a:lstStyle/>
                    <a:p>
                      <a:r>
                        <a:rPr lang="pt-BR" sz="700" b="0" i="0" u="none" strike="noStrike" kern="1200" baseline="0" dirty="0" smtClean="0">
                          <a:solidFill>
                            <a:schemeClr val="dk1"/>
                          </a:solidFill>
                          <a:latin typeface="Verdana" charset="0"/>
                          <a:ea typeface="Verdana" charset="0"/>
                          <a:cs typeface="Verdana" charset="0"/>
                        </a:rPr>
                        <a:t>Cercas refeitas</a:t>
                      </a:r>
                      <a:endParaRPr lang="pt-BR" sz="700" b="0" dirty="0">
                        <a:solidFill>
                          <a:schemeClr val="tx1"/>
                        </a:solidFill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700" b="1" dirty="0" smtClean="0">
                          <a:solidFill>
                            <a:schemeClr val="accent2"/>
                          </a:solidFill>
                          <a:latin typeface="Verdana" charset="0"/>
                          <a:ea typeface="Verdana" charset="0"/>
                          <a:cs typeface="Verdana" charset="0"/>
                        </a:rPr>
                        <a:t>89</a:t>
                      </a:r>
                      <a:endParaRPr lang="pt-BR" sz="700" b="1" dirty="0">
                        <a:solidFill>
                          <a:schemeClr val="accent2"/>
                        </a:solidFill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3663">
                <a:tc>
                  <a:txBody>
                    <a:bodyPr/>
                    <a:lstStyle/>
                    <a:p>
                      <a:r>
                        <a:rPr lang="pt-BR" sz="700" b="0" i="0" u="none" strike="noStrike" kern="1200" baseline="0" dirty="0" smtClean="0">
                          <a:solidFill>
                            <a:schemeClr val="dk1"/>
                          </a:solidFill>
                          <a:latin typeface="Verdana" charset="0"/>
                          <a:ea typeface="Verdana" charset="0"/>
                          <a:cs typeface="Verdana" charset="0"/>
                        </a:rPr>
                        <a:t>Pavimentação reconstruída na área urbana</a:t>
                      </a:r>
                      <a:endParaRPr lang="pt-BR" sz="700" b="0" dirty="0">
                        <a:solidFill>
                          <a:schemeClr val="tx1"/>
                        </a:solidFill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700" b="1" dirty="0" smtClean="0">
                          <a:solidFill>
                            <a:schemeClr val="accent2"/>
                          </a:solidFill>
                          <a:latin typeface="Verdana" charset="0"/>
                          <a:ea typeface="Verdana" charset="0"/>
                          <a:cs typeface="Verdana" charset="0"/>
                        </a:rPr>
                        <a:t>2,3 km</a:t>
                      </a:r>
                      <a:endParaRPr lang="pt-BR" sz="700" b="1" dirty="0">
                        <a:solidFill>
                          <a:schemeClr val="accent2"/>
                        </a:solidFill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3663">
                <a:tc>
                  <a:txBody>
                    <a:bodyPr/>
                    <a:lstStyle/>
                    <a:p>
                      <a:r>
                        <a:rPr lang="pt-BR" sz="700" b="0" i="0" u="none" strike="noStrike" kern="1200" baseline="0" dirty="0" smtClean="0">
                          <a:solidFill>
                            <a:schemeClr val="dk1"/>
                          </a:solidFill>
                          <a:latin typeface="Verdana" charset="0"/>
                          <a:ea typeface="Verdana" charset="0"/>
                          <a:cs typeface="Verdana" charset="0"/>
                        </a:rPr>
                        <a:t>Contenção no rio do Carmo</a:t>
                      </a:r>
                      <a:endParaRPr lang="pt-BR" sz="700" b="0" dirty="0">
                        <a:solidFill>
                          <a:schemeClr val="tx1"/>
                        </a:solidFill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700" b="1" dirty="0" smtClean="0">
                          <a:solidFill>
                            <a:schemeClr val="accent2"/>
                          </a:solidFill>
                          <a:latin typeface="Verdana" charset="0"/>
                          <a:ea typeface="Verdana" charset="0"/>
                          <a:cs typeface="Verdana" charset="0"/>
                        </a:rPr>
                        <a:t>1,1 km</a:t>
                      </a:r>
                      <a:endParaRPr lang="pt-BR" sz="700" b="1" dirty="0">
                        <a:solidFill>
                          <a:schemeClr val="accent2"/>
                        </a:solidFill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object 67">
            <a:extLst>
              <a:ext uri="{FF2B5EF4-FFF2-40B4-BE49-F238E27FC236}">
                <a16:creationId xmlns:a16="http://schemas.microsoft.com/office/drawing/2014/main" xmlns="" id="{B06FFAE8-D74D-40AA-8A84-5F61C7384512}"/>
              </a:ext>
            </a:extLst>
          </p:cNvPr>
          <p:cNvSpPr txBox="1"/>
          <p:nvPr/>
        </p:nvSpPr>
        <p:spPr>
          <a:xfrm>
            <a:off x="4769085" y="4408488"/>
            <a:ext cx="3642943" cy="187170"/>
          </a:xfrm>
          <a:prstGeom prst="rect">
            <a:avLst/>
          </a:prstGeom>
        </p:spPr>
        <p:txBody>
          <a:bodyPr vert="horz" wrap="square" lIns="0" tIns="48200" rIns="0" bIns="0" rtlCol="0">
            <a:spAutoFit/>
          </a:bodyPr>
          <a:lstStyle/>
          <a:p>
            <a:pPr marL="315851">
              <a:spcBef>
                <a:spcPts val="380"/>
              </a:spcBef>
            </a:pPr>
            <a:r>
              <a:rPr lang="pt-BR" sz="900" b="1" spc="25" dirty="0" smtClean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*julho/2017</a:t>
            </a:r>
            <a:endParaRPr sz="900" b="1" dirty="0">
              <a:highlight>
                <a:srgbClr val="FFFF00"/>
              </a:highligh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14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TextBox 536"/>
          <p:cNvSpPr txBox="1"/>
          <p:nvPr/>
        </p:nvSpPr>
        <p:spPr>
          <a:xfrm>
            <a:off x="287338" y="1995488"/>
            <a:ext cx="47681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685" marR="1048395">
              <a:lnSpc>
                <a:spcPct val="150000"/>
              </a:lnSpc>
              <a:spcBef>
                <a:spcPts val="2926"/>
              </a:spcBef>
            </a:pPr>
            <a:r>
              <a:rPr lang="en-US" sz="1200" spc="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Os</a:t>
            </a:r>
            <a:r>
              <a:rPr lang="en-US" sz="1200" spc="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pc="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programas</a:t>
            </a:r>
            <a:r>
              <a:rPr lang="en-US" sz="1200" spc="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pc="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voltados</a:t>
            </a:r>
            <a:r>
              <a:rPr lang="en-US" sz="1200" spc="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para o </a:t>
            </a:r>
            <a:r>
              <a:rPr lang="en-US" sz="1200" spc="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patrimônio</a:t>
            </a:r>
            <a:r>
              <a:rPr lang="en-US" sz="1200" spc="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cultural </a:t>
            </a:r>
            <a:r>
              <a:rPr lang="en-US" sz="1200" spc="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visam</a:t>
            </a:r>
            <a:r>
              <a:rPr lang="en-US" sz="1200" spc="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pc="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recuperar</a:t>
            </a:r>
            <a:r>
              <a:rPr lang="en-US" sz="1200" spc="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preservar</a:t>
            </a:r>
            <a:r>
              <a:rPr lang="en-US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 </a:t>
            </a:r>
            <a:r>
              <a:rPr lang="en-US"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conservar</a:t>
            </a:r>
            <a:r>
              <a:rPr lang="en-US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</a:t>
            </a:r>
            <a:r>
              <a:rPr lang="en-US" sz="1200" spc="1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patrimônio</a:t>
            </a:r>
            <a:r>
              <a:rPr lang="en-US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histórico</a:t>
            </a:r>
            <a:r>
              <a:rPr lang="en-US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 </a:t>
            </a:r>
            <a:r>
              <a:rPr lang="en-US"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artístico</a:t>
            </a:r>
            <a:r>
              <a:rPr lang="en-US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incluindo</a:t>
            </a:r>
            <a:r>
              <a:rPr lang="en-US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pc="10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os</a:t>
            </a:r>
            <a:r>
              <a:rPr lang="en-US" sz="1200" spc="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pc="1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bens </a:t>
            </a:r>
            <a:r>
              <a:rPr lang="en-US"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materiais</a:t>
            </a:r>
            <a:r>
              <a:rPr lang="en-US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imateriais</a:t>
            </a:r>
            <a:r>
              <a:rPr lang="en-US" sz="1200" spc="27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arqueológicos</a:t>
            </a:r>
            <a:r>
              <a:rPr lang="en-US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pc="1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das </a:t>
            </a:r>
            <a:r>
              <a:rPr lang="en-US"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comunidades</a:t>
            </a:r>
            <a:r>
              <a:rPr lang="en-US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pc="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en-US" sz="1200" spc="1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Bento </a:t>
            </a:r>
            <a:r>
              <a:rPr lang="en-US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Rodrigues,</a:t>
            </a:r>
            <a:r>
              <a:rPr lang="en-US" sz="1200" spc="21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Paracatu</a:t>
            </a:r>
            <a:r>
              <a:rPr lang="en-US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pc="1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en-US" sz="1200" spc="1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Baixo</a:t>
            </a:r>
            <a:r>
              <a:rPr lang="en-US" sz="1200" spc="1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n-US" sz="1200" spc="150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pc="25" dirty="0" err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Gesteira</a:t>
            </a:r>
            <a:r>
              <a:rPr lang="en-US" sz="1200" spc="25" dirty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xmlns="" id="{EA180FA1-CA94-4104-BB8A-3293A137D1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929" y="298262"/>
            <a:ext cx="6204884" cy="568233"/>
          </a:xfrm>
        </p:spPr>
        <p:txBody>
          <a:bodyPr/>
          <a:lstStyle/>
          <a:p>
            <a:r>
              <a:rPr lang="pt-BR" sz="2800" dirty="0"/>
              <a:t>PATRIMÔNIO </a:t>
            </a:r>
          </a:p>
          <a:p>
            <a:r>
              <a:rPr lang="pt-BR" sz="2800" dirty="0"/>
              <a:t>CULTURAL</a:t>
            </a:r>
          </a:p>
        </p:txBody>
      </p:sp>
      <p:pic>
        <p:nvPicPr>
          <p:cNvPr id="56" name="Picture 1">
            <a:extLst>
              <a:ext uri="{FF2B5EF4-FFF2-40B4-BE49-F238E27FC236}">
                <a16:creationId xmlns:a16="http://schemas.microsoft.com/office/drawing/2014/main" xmlns="" id="{8F79ADB2-8B66-418F-9B8C-E579519C3B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1884" y="-2142"/>
            <a:ext cx="4682116" cy="515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19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7C24FE16-FB43-42BB-9031-F96ABEC8C7B2}"/>
              </a:ext>
            </a:extLst>
          </p:cNvPr>
          <p:cNvSpPr txBox="1"/>
          <p:nvPr/>
        </p:nvSpPr>
        <p:spPr>
          <a:xfrm>
            <a:off x="295930" y="2555637"/>
            <a:ext cx="3736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Trabalhadores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das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comunidades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são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capacitados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para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auxiliar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busca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bens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culturais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localizados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área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rejeito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Mais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2.300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pessoas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já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foram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treinadas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F832EC97-5FB2-4DA7-B6D5-83CD9F3B476C}"/>
              </a:ext>
            </a:extLst>
          </p:cNvPr>
          <p:cNvSpPr txBox="1"/>
          <p:nvPr/>
        </p:nvSpPr>
        <p:spPr>
          <a:xfrm>
            <a:off x="295930" y="1325085"/>
            <a:ext cx="3736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 torno de </a:t>
            </a:r>
            <a:r>
              <a:rPr lang="pt-BR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2.000 </a:t>
            </a:r>
            <a:r>
              <a:rPr lang="pt-B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peças/fragmentos sacros foram recolhidos entre os municípios de Mariana e Rio Doce.</a:t>
            </a:r>
            <a:endParaRPr lang="pt-BR" sz="1200" dirty="0">
              <a:highlight>
                <a:srgbClr val="FFFF00"/>
              </a:highligh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50" name="Picture 2" descr="Desmonte do Retábulo">
            <a:extLst>
              <a:ext uri="{FF2B5EF4-FFF2-40B4-BE49-F238E27FC236}">
                <a16:creationId xmlns:a16="http://schemas.microsoft.com/office/drawing/2014/main" xmlns="" id="{CDC8B86F-9DC9-4C5E-ABD8-8934DD7867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67213" y="1347788"/>
            <a:ext cx="4267200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Espaço Reservado para Texto 5">
            <a:extLst>
              <a:ext uri="{FF2B5EF4-FFF2-40B4-BE49-F238E27FC236}">
                <a16:creationId xmlns:a16="http://schemas.microsoft.com/office/drawing/2014/main" xmlns="" id="{2E17BE1D-E9E4-4537-8CAB-A063FEDF0A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929" y="298262"/>
            <a:ext cx="6204884" cy="1173186"/>
          </a:xfrm>
        </p:spPr>
        <p:txBody>
          <a:bodyPr/>
          <a:lstStyle/>
          <a:p>
            <a:r>
              <a:rPr lang="pt-BR" dirty="0"/>
              <a:t>PATRIMÔNIO CULTURAL</a:t>
            </a:r>
          </a:p>
        </p:txBody>
      </p:sp>
    </p:spTree>
    <p:extLst>
      <p:ext uri="{BB962C8B-B14F-4D97-AF65-F5344CB8AC3E}">
        <p14:creationId xmlns:p14="http://schemas.microsoft.com/office/powerpoint/2010/main" val="398623711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extBox 122"/>
          <p:cNvSpPr txBox="1"/>
          <p:nvPr/>
        </p:nvSpPr>
        <p:spPr>
          <a:xfrm>
            <a:off x="295928" y="1995488"/>
            <a:ext cx="4896182" cy="2063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685" marR="1048395">
              <a:lnSpc>
                <a:spcPct val="150000"/>
              </a:lnSpc>
              <a:spcBef>
                <a:spcPts val="2926"/>
              </a:spcBef>
            </a:pP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Mitigar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reparar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recuperar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compensar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impactos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sociais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econômicos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ambientais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culturais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promover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desenvolvimento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integrado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dos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povos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indígenas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tradicionais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atingidos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pelo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rompimento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12685" marR="1048395">
              <a:lnSpc>
                <a:spcPct val="115700"/>
              </a:lnSpc>
              <a:spcBef>
                <a:spcPts val="2926"/>
              </a:spcBef>
            </a:pPr>
            <a:endParaRPr lang="en-US"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xmlns="" id="{26FB37D5-5427-4766-A366-186AB7807A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sz="2800" dirty="0"/>
              <a:t>POVOS INDÍGENAS </a:t>
            </a:r>
          </a:p>
          <a:p>
            <a:r>
              <a:rPr lang="pt-BR" sz="2800" dirty="0"/>
              <a:t>E TRADICIONAIS</a:t>
            </a:r>
          </a:p>
        </p:txBody>
      </p:sp>
      <p:pic>
        <p:nvPicPr>
          <p:cNvPr id="56" name="Imagem 55">
            <a:extLst>
              <a:ext uri="{FF2B5EF4-FFF2-40B4-BE49-F238E27FC236}">
                <a16:creationId xmlns:a16="http://schemas.microsoft.com/office/drawing/2014/main" xmlns="" id="{81763BBA-8E6A-44B7-A781-2319EBE435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716" t="2538" b="3209"/>
          <a:stretch/>
        </p:blipFill>
        <p:spPr>
          <a:xfrm>
            <a:off x="3909431" y="-1"/>
            <a:ext cx="5257800" cy="514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93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9A11C410-4AE1-42D6-9266-DA5BF0085E2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132" y="1521625"/>
            <a:ext cx="1019162" cy="1019162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D9373A29-5D24-42DC-8741-1FDAF427BE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132" y="2817025"/>
            <a:ext cx="1019162" cy="101916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E76166E1-0AF8-4CB6-A3D3-CD99676F03F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8632" y="1521625"/>
            <a:ext cx="1019162" cy="101916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B386A0FB-AD65-4BF6-9AC7-4F638C3DB22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5293" y="2636037"/>
            <a:ext cx="876307" cy="87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0983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20978" y="1719618"/>
            <a:ext cx="3890660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Comboios, Tupiniquim e Guarani, e Caieiras Velha II, em Aracruz (ES): </a:t>
            </a:r>
            <a:endParaRPr lang="pt-BR" sz="11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1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 </a:t>
            </a:r>
            <a:r>
              <a:rPr lang="pt-BR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ações de mitigação e compensação adequadas às comunidades serão indicadas por estudos em realização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4574143" y="1625257"/>
            <a:ext cx="39034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Comunidade Remanescente Quilombola Degredo, em Linhares (ES): </a:t>
            </a:r>
            <a:r>
              <a:rPr lang="pt-BR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 conjunto com a Fundação Cultural Palmares, serão definidos os programas socioambientais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320977" y="3119216"/>
            <a:ext cx="38906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Garimpeiros faiscadores, em Santa Cruz do Escalvado (MG): </a:t>
            </a:r>
            <a:r>
              <a:rPr lang="pt-BR" sz="11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atendimento </a:t>
            </a:r>
            <a:r>
              <a:rPr lang="pt-BR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emergencial para segurança alimentar das famílias em situação de vulnerabilidade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574142" y="3156645"/>
            <a:ext cx="40500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1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Krenak</a:t>
            </a:r>
            <a:r>
              <a:rPr lang="pt-BR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não reconhecem o TTAC nem a Fundação Renova. Com apoio da Renova, a Vale tem conduzido o diálogo para partilhar propostas de solução e tomada de decisão para mitigar os impactos</a:t>
            </a:r>
          </a:p>
        </p:txBody>
      </p:sp>
      <p:sp>
        <p:nvSpPr>
          <p:cNvPr id="59" name="Espaço Reservado para Texto 5">
            <a:extLst>
              <a:ext uri="{FF2B5EF4-FFF2-40B4-BE49-F238E27FC236}">
                <a16:creationId xmlns:a16="http://schemas.microsoft.com/office/drawing/2014/main" xmlns="" id="{E1FCEC92-9366-49C2-BFF9-674FF59228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0977" y="1308374"/>
            <a:ext cx="6204884" cy="316883"/>
          </a:xfrm>
        </p:spPr>
        <p:txBody>
          <a:bodyPr/>
          <a:lstStyle/>
          <a:p>
            <a:r>
              <a:rPr lang="pt-BR" sz="1600" dirty="0"/>
              <a:t>Status</a:t>
            </a:r>
          </a:p>
        </p:txBody>
      </p:sp>
      <p:sp>
        <p:nvSpPr>
          <p:cNvPr id="8" name="Espaço Reservado para Texto 5">
            <a:extLst>
              <a:ext uri="{FF2B5EF4-FFF2-40B4-BE49-F238E27FC236}">
                <a16:creationId xmlns:a16="http://schemas.microsoft.com/office/drawing/2014/main" xmlns="" id="{9DF73026-40FB-47DF-B36B-E96E0CA61E14}"/>
              </a:ext>
            </a:extLst>
          </p:cNvPr>
          <p:cNvSpPr txBox="1">
            <a:spLocks/>
          </p:cNvSpPr>
          <p:nvPr/>
        </p:nvSpPr>
        <p:spPr>
          <a:xfrm>
            <a:off x="295929" y="298262"/>
            <a:ext cx="7879242" cy="420979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b="1" i="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POVOS INDÍGENAS E TRADICIONAIS</a:t>
            </a:r>
          </a:p>
        </p:txBody>
      </p:sp>
    </p:spTree>
    <p:extLst>
      <p:ext uri="{BB962C8B-B14F-4D97-AF65-F5344CB8AC3E}">
        <p14:creationId xmlns:p14="http://schemas.microsoft.com/office/powerpoint/2010/main" val="60592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object 55"/>
          <p:cNvSpPr txBox="1"/>
          <p:nvPr/>
        </p:nvSpPr>
        <p:spPr>
          <a:xfrm>
            <a:off x="395288" y="1320900"/>
            <a:ext cx="3816350" cy="1423450"/>
          </a:xfrm>
          <a:prstGeom prst="rect">
            <a:avLst/>
          </a:prstGeom>
        </p:spPr>
        <p:txBody>
          <a:bodyPr vert="horz" wrap="square" lIns="0" tIns="12684" rIns="0" bIns="0" rtlCol="0">
            <a:spAutoFit/>
          </a:bodyPr>
          <a:lstStyle/>
          <a:p>
            <a:pPr marL="12685" marR="556861">
              <a:lnSpc>
                <a:spcPct val="150000"/>
              </a:lnSpc>
              <a:spcBef>
                <a:spcPts val="100"/>
              </a:spcBef>
            </a:pPr>
            <a:r>
              <a:rPr lang="pt-B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Dar assistência aos animais extraviados e desalojados pelo rompimento. </a:t>
            </a:r>
          </a:p>
          <a:p>
            <a:pPr marL="12685" marR="556861">
              <a:lnSpc>
                <a:spcPct val="150000"/>
              </a:lnSpc>
              <a:spcBef>
                <a:spcPts val="100"/>
              </a:spcBef>
            </a:pPr>
            <a:endParaRPr lang="pt-BR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685" marR="556861">
              <a:lnSpc>
                <a:spcPct val="150000"/>
              </a:lnSpc>
              <a:spcBef>
                <a:spcPts val="100"/>
              </a:spcBef>
            </a:pPr>
            <a:r>
              <a:rPr lang="pt-B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Planejar o destino dos animais de pequeno e grande portes resgatados.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D2CFAE3B-E647-4129-9E3A-2F10005040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97"/>
          <a:stretch/>
        </p:blipFill>
        <p:spPr>
          <a:xfrm>
            <a:off x="3658728" y="1"/>
            <a:ext cx="5479635" cy="5203125"/>
          </a:xfrm>
          <a:prstGeom prst="rect">
            <a:avLst/>
          </a:prstGeom>
        </p:spPr>
      </p:pic>
      <p:sp>
        <p:nvSpPr>
          <p:cNvPr id="11" name="Espaço Reservado para Texto 75">
            <a:extLst>
              <a:ext uri="{FF2B5EF4-FFF2-40B4-BE49-F238E27FC236}">
                <a16:creationId xmlns:a16="http://schemas.microsoft.com/office/drawing/2014/main" xmlns="" id="{E2723857-16EE-413C-8071-D6F66CA610AD}"/>
              </a:ext>
            </a:extLst>
          </p:cNvPr>
          <p:cNvSpPr txBox="1">
            <a:spLocks/>
          </p:cNvSpPr>
          <p:nvPr/>
        </p:nvSpPr>
        <p:spPr>
          <a:xfrm>
            <a:off x="295929" y="298262"/>
            <a:ext cx="6204884" cy="115093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ANIMAIS</a:t>
            </a:r>
          </a:p>
        </p:txBody>
      </p:sp>
    </p:spTree>
    <p:extLst>
      <p:ext uri="{BB962C8B-B14F-4D97-AF65-F5344CB8AC3E}">
        <p14:creationId xmlns:p14="http://schemas.microsoft.com/office/powerpoint/2010/main" val="108394884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781" y="993421"/>
            <a:ext cx="5392604" cy="3660673"/>
          </a:xfrm>
          <a:prstGeom prst="rect">
            <a:avLst/>
          </a:prstGeom>
        </p:spPr>
      </p:pic>
      <p:sp>
        <p:nvSpPr>
          <p:cNvPr id="11" name="Espaço Reservado para Texto 75">
            <a:extLst>
              <a:ext uri="{FF2B5EF4-FFF2-40B4-BE49-F238E27FC236}">
                <a16:creationId xmlns:a16="http://schemas.microsoft.com/office/drawing/2014/main" xmlns="" id="{431372A3-DC3F-4665-A9CB-0F1ED6E54782}"/>
              </a:ext>
            </a:extLst>
          </p:cNvPr>
          <p:cNvSpPr txBox="1">
            <a:spLocks/>
          </p:cNvSpPr>
          <p:nvPr/>
        </p:nvSpPr>
        <p:spPr>
          <a:xfrm>
            <a:off x="295928" y="298262"/>
            <a:ext cx="7877227" cy="115093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Pontos de contato com a sociedade</a:t>
            </a:r>
          </a:p>
        </p:txBody>
      </p:sp>
    </p:spTree>
    <p:extLst>
      <p:ext uri="{BB962C8B-B14F-4D97-AF65-F5344CB8AC3E}">
        <p14:creationId xmlns:p14="http://schemas.microsoft.com/office/powerpoint/2010/main" val="91882416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9A11C410-4AE1-42D6-9266-DA5BF0085E2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132" y="1521625"/>
            <a:ext cx="1019162" cy="1019162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D9373A29-5D24-42DC-8741-1FDAF427BE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132" y="2817025"/>
            <a:ext cx="1019162" cy="101916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E76166E1-0AF8-4CB6-A3D3-CD99676F03F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8632" y="1521625"/>
            <a:ext cx="1019162" cy="101916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B386A0FB-AD65-4BF6-9AC7-4F638C3DB22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5293" y="2636037"/>
            <a:ext cx="876307" cy="87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2170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427890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MATHEUS\DESKTOP\SMARTALK\JULHO\01\PNG\TELA08_LAYER 1.PNG"/>
  <p:tag name="PXPSD_PNGPATH" val="C:\USERS\MATHEUS\DESKTOP\SMARTALK\JULHO\01\PNG\"/>
  <p:tag name="PXPSD_PNGFILENAME" val="TELA08_LAYER 1.PNG"/>
  <p:tag name="PXPSD_LAYERNAME" val="Layer 1"/>
  <p:tag name="PXPSD_PSDPATH" val="C:\Users\Matheus\Desktop\Smartalk\MAIO2017\RENOVA\TELAS\"/>
  <p:tag name="PXPSD_PSDFILENAME" val="Tela08.psd"/>
  <p:tag name="PXPSD_PSDSOURCE" val="C:\Users\Matheus\Desktop\Smartalk\MAIO2017\RENOVA\TELAS\Tela08.psd"/>
  <p:tag name=" PXPSD_PSDSOURCELAYER" val="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MATHEUS\DESKTOP\SMARTALK\JULHO\01\PNG\TELA08_GROUP 12.PNG"/>
  <p:tag name="PXPSD_PNGPATH" val="C:\USERS\MATHEUS\DESKTOP\SMARTALK\JULHO\01\PNG\"/>
  <p:tag name="PXPSD_PNGFILENAME" val="TELA08_GROUP 12.PNG"/>
  <p:tag name="PXPSD_LAYERNAME" val="Group 12"/>
  <p:tag name="PXPSD_PSDPATH" val="C:\Users\Matheus\Desktop\Smartalk\MAIO2017\RENOVA\TELAS\"/>
  <p:tag name="PXPSD_PSDFILENAME" val="Tela08.psd"/>
  <p:tag name="PXPSD_PSDSOURCE" val="C:\Users\Matheus\Desktop\Smartalk\MAIO2017\RENOVA\TELAS\Tela08.psd"/>
  <p:tag name=" PXPSD_PSDSOURCELAYER" val="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MATHEUS\DESKTOP\SMARTALK\JULHO\01\PNG\TELA08_SOCIEDADE.PNG"/>
  <p:tag name="PXPSD_PNGPATH" val="C:\USERS\MATHEUS\DESKTOP\SMARTALK\JULHO\01\PNG\"/>
  <p:tag name="PXPSD_PNGFILENAME" val="TELA08_SOCIEDADE.PNG"/>
  <p:tag name="PXPSD_LAYERNAME" val="sociedade"/>
  <p:tag name="PXPSD_PSDPATH" val="C:\Users\Matheus\Desktop\Smartalk\MAIO2017\RENOVA\TELAS\"/>
  <p:tag name="PXPSD_PSDFILENAME" val="Tela08.psd"/>
  <p:tag name="PXPSD_PSDSOURCE" val="C:\Users\Matheus\Desktop\Smartalk\MAIO2017\RENOVA\TELAS\Tela08.psd"/>
  <p:tag name=" PXPSD_PSDSOURCELAYER" val="4"/>
</p:tagLst>
</file>

<file path=ppt/theme/theme1.xml><?xml version="1.0" encoding="utf-8"?>
<a:theme xmlns:a="http://schemas.openxmlformats.org/drawingml/2006/main" name="Tema Azul">
  <a:themeElements>
    <a:clrScheme name="RENOVA 2">
      <a:dk1>
        <a:srgbClr val="000000"/>
      </a:dk1>
      <a:lt1>
        <a:srgbClr val="FBFCFF"/>
      </a:lt1>
      <a:dk2>
        <a:srgbClr val="000000"/>
      </a:dk2>
      <a:lt2>
        <a:srgbClr val="FFFFFF"/>
      </a:lt2>
      <a:accent1>
        <a:srgbClr val="00A88E"/>
      </a:accent1>
      <a:accent2>
        <a:srgbClr val="F26622"/>
      </a:accent2>
      <a:accent3>
        <a:srgbClr val="2F3192"/>
      </a:accent3>
      <a:accent4>
        <a:srgbClr val="7FD3C6"/>
      </a:accent4>
      <a:accent5>
        <a:srgbClr val="F8B290"/>
      </a:accent5>
      <a:accent6>
        <a:srgbClr val="9798C8"/>
      </a:accent6>
      <a:hlink>
        <a:srgbClr val="2F3192"/>
      </a:hlink>
      <a:folHlink>
        <a:srgbClr val="F2662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Verde">
  <a:themeElements>
    <a:clrScheme name="RENOVA 2">
      <a:dk1>
        <a:srgbClr val="000000"/>
      </a:dk1>
      <a:lt1>
        <a:srgbClr val="FBFCFF"/>
      </a:lt1>
      <a:dk2>
        <a:srgbClr val="000000"/>
      </a:dk2>
      <a:lt2>
        <a:srgbClr val="FFFFFF"/>
      </a:lt2>
      <a:accent1>
        <a:srgbClr val="00A88E"/>
      </a:accent1>
      <a:accent2>
        <a:srgbClr val="F26622"/>
      </a:accent2>
      <a:accent3>
        <a:srgbClr val="2F3192"/>
      </a:accent3>
      <a:accent4>
        <a:srgbClr val="7FD3C6"/>
      </a:accent4>
      <a:accent5>
        <a:srgbClr val="F8B290"/>
      </a:accent5>
      <a:accent6>
        <a:srgbClr val="9798C8"/>
      </a:accent6>
      <a:hlink>
        <a:srgbClr val="2F3192"/>
      </a:hlink>
      <a:folHlink>
        <a:srgbClr val="F2662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Laranja">
  <a:themeElements>
    <a:clrScheme name="RENOVA 2">
      <a:dk1>
        <a:srgbClr val="000000"/>
      </a:dk1>
      <a:lt1>
        <a:srgbClr val="FBFCFF"/>
      </a:lt1>
      <a:dk2>
        <a:srgbClr val="000000"/>
      </a:dk2>
      <a:lt2>
        <a:srgbClr val="FFFFFF"/>
      </a:lt2>
      <a:accent1>
        <a:srgbClr val="00A88E"/>
      </a:accent1>
      <a:accent2>
        <a:srgbClr val="F26622"/>
      </a:accent2>
      <a:accent3>
        <a:srgbClr val="2F3192"/>
      </a:accent3>
      <a:accent4>
        <a:srgbClr val="7FD3C6"/>
      </a:accent4>
      <a:accent5>
        <a:srgbClr val="F8B290"/>
      </a:accent5>
      <a:accent6>
        <a:srgbClr val="9798C8"/>
      </a:accent6>
      <a:hlink>
        <a:srgbClr val="2F3192"/>
      </a:hlink>
      <a:folHlink>
        <a:srgbClr val="F2662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Tema Laranja">
  <a:themeElements>
    <a:clrScheme name="RENOVA 2">
      <a:dk1>
        <a:srgbClr val="000000"/>
      </a:dk1>
      <a:lt1>
        <a:srgbClr val="FBFCFF"/>
      </a:lt1>
      <a:dk2>
        <a:srgbClr val="000000"/>
      </a:dk2>
      <a:lt2>
        <a:srgbClr val="FFFFFF"/>
      </a:lt2>
      <a:accent1>
        <a:srgbClr val="00A88E"/>
      </a:accent1>
      <a:accent2>
        <a:srgbClr val="F26622"/>
      </a:accent2>
      <a:accent3>
        <a:srgbClr val="2F3192"/>
      </a:accent3>
      <a:accent4>
        <a:srgbClr val="7FD3C6"/>
      </a:accent4>
      <a:accent5>
        <a:srgbClr val="F8B290"/>
      </a:accent5>
      <a:accent6>
        <a:srgbClr val="9798C8"/>
      </a:accent6>
      <a:hlink>
        <a:srgbClr val="2F3192"/>
      </a:hlink>
      <a:folHlink>
        <a:srgbClr val="F2662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15199</TotalTime>
  <Words>4626</Words>
  <Application>Microsoft Office PowerPoint</Application>
  <PresentationFormat>Apresentação na tela (16:9)</PresentationFormat>
  <Paragraphs>650</Paragraphs>
  <Slides>94</Slides>
  <Notes>5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4</vt:i4>
      </vt:variant>
      <vt:variant>
        <vt:lpstr>Títulos de slides</vt:lpstr>
      </vt:variant>
      <vt:variant>
        <vt:i4>94</vt:i4>
      </vt:variant>
    </vt:vector>
  </HeadingPairs>
  <TitlesOfParts>
    <vt:vector size="106" baseType="lpstr">
      <vt:lpstr>Arial</vt:lpstr>
      <vt:lpstr>Arial Black</vt:lpstr>
      <vt:lpstr>Arial Narrow</vt:lpstr>
      <vt:lpstr>Calibri</vt:lpstr>
      <vt:lpstr>Cubano</vt:lpstr>
      <vt:lpstr>Segoe UI Semilight</vt:lpstr>
      <vt:lpstr>Verdana</vt:lpstr>
      <vt:lpstr>Wingdings</vt:lpstr>
      <vt:lpstr>Tema Azul</vt:lpstr>
      <vt:lpstr>Tema Verde</vt:lpstr>
      <vt:lpstr>Tema Laranja</vt:lpstr>
      <vt:lpstr>1_Tema Laranja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mac12</dc:creator>
  <cp:lastModifiedBy>Julia Coelho</cp:lastModifiedBy>
  <cp:revision>1070</cp:revision>
  <cp:lastPrinted>2017-06-21T21:24:47Z</cp:lastPrinted>
  <dcterms:created xsi:type="dcterms:W3CDTF">2017-05-16T13:18:20Z</dcterms:created>
  <dcterms:modified xsi:type="dcterms:W3CDTF">2017-09-13T12:35:03Z</dcterms:modified>
</cp:coreProperties>
</file>