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5" r:id="rId4"/>
    <p:sldId id="349" r:id="rId5"/>
    <p:sldId id="368" r:id="rId6"/>
    <p:sldId id="369" r:id="rId7"/>
    <p:sldId id="376" r:id="rId8"/>
    <p:sldId id="377" r:id="rId9"/>
    <p:sldId id="379" r:id="rId10"/>
    <p:sldId id="373" r:id="rId11"/>
    <p:sldId id="371" r:id="rId12"/>
    <p:sldId id="375" r:id="rId13"/>
    <p:sldId id="262" r:id="rId14"/>
    <p:sldId id="338" r:id="rId1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883E89A-29BF-4037-8625-977E52905643}" type="datetimeFigureOut">
              <a:rPr lang="pt-BR" smtClean="0"/>
              <a:t>12/08/2017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99C2FA42-DE40-4FF6-9991-4D89EFD0ED9A}" type="slidenum">
              <a:rPr lang="pt-BR" smtClean="0"/>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83E89A-29BF-4037-8625-977E52905643}" type="datetimeFigureOut">
              <a:rPr lang="pt-BR" smtClean="0"/>
              <a:t>12/08/2017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99C2FA42-DE40-4FF6-9991-4D89EFD0ED9A}" type="slidenum">
              <a:rPr lang="pt-BR" smtClean="0"/>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83E89A-29BF-4037-8625-977E52905643}" type="datetimeFigureOut">
              <a:rPr lang="pt-BR" smtClean="0"/>
              <a:t>12/08/2017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99C2FA42-DE40-4FF6-9991-4D89EFD0ED9A}" type="slidenum">
              <a:rPr lang="pt-BR" smtClean="0"/>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83E89A-29BF-4037-8625-977E52905643}" type="datetimeFigureOut">
              <a:rPr lang="pt-BR" smtClean="0"/>
              <a:t>12/08/2017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99C2FA42-DE40-4FF6-9991-4D89EFD0ED9A}" type="slidenum">
              <a:rPr lang="pt-BR" smtClean="0"/>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4883E89A-29BF-4037-8625-977E52905643}" type="datetimeFigureOut">
              <a:rPr lang="pt-BR" smtClean="0"/>
              <a:t>12/08/2017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99C2FA42-DE40-4FF6-9991-4D89EFD0ED9A}" type="slidenum">
              <a:rPr lang="pt-BR" smtClean="0"/>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883E89A-29BF-4037-8625-977E52905643}" type="datetimeFigureOut">
              <a:rPr lang="pt-BR" smtClean="0"/>
              <a:t>12/08/2017</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99C2FA42-DE40-4FF6-9991-4D89EFD0ED9A}" type="slidenum">
              <a:rPr lang="pt-BR" smtClean="0"/>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883E89A-29BF-4037-8625-977E52905643}" type="datetimeFigureOut">
              <a:rPr lang="pt-BR" smtClean="0"/>
              <a:t>12/08/2017</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99C2FA42-DE40-4FF6-9991-4D89EFD0ED9A}" type="slidenum">
              <a:rPr lang="pt-BR" smtClean="0"/>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4883E89A-29BF-4037-8625-977E52905643}" type="datetimeFigureOut">
              <a:rPr lang="pt-BR" smtClean="0"/>
              <a:t>12/08/2017</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99C2FA42-DE40-4FF6-9991-4D89EFD0ED9A}" type="slidenum">
              <a:rPr lang="pt-BR" smtClean="0"/>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883E89A-29BF-4037-8625-977E52905643}" type="datetimeFigureOut">
              <a:rPr lang="pt-BR" smtClean="0"/>
              <a:t>12/08/2017</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99C2FA42-DE40-4FF6-9991-4D89EFD0ED9A}" type="slidenum">
              <a:rPr lang="pt-BR" smtClean="0"/>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883E89A-29BF-4037-8625-977E52905643}" type="datetimeFigureOut">
              <a:rPr lang="pt-BR" smtClean="0"/>
              <a:t>12/08/2017</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99C2FA42-DE40-4FF6-9991-4D89EFD0ED9A}" type="slidenum">
              <a:rPr lang="pt-BR" smtClean="0"/>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883E89A-29BF-4037-8625-977E52905643}" type="datetimeFigureOut">
              <a:rPr lang="pt-BR" smtClean="0"/>
              <a:t>12/08/2017</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99C2FA42-DE40-4FF6-9991-4D89EFD0ED9A}" type="slidenum">
              <a:rPr lang="pt-BR" smtClean="0"/>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83E89A-29BF-4037-8625-977E52905643}" type="datetimeFigureOut">
              <a:rPr lang="pt-BR" smtClean="0"/>
              <a:t>12/08/2017</a:t>
            </a:fld>
            <a:endParaRPr lang="pt-BR" dirty="0"/>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2FA42-DE40-4FF6-9991-4D89EFD0ED9A}" type="slidenum">
              <a:rPr lang="pt-BR" smtClean="0"/>
              <a:t>‹nº›</a:t>
            </a:fld>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37347" y="1628800"/>
            <a:ext cx="7772400" cy="1755626"/>
          </a:xfrm>
        </p:spPr>
        <p:txBody>
          <a:bodyPr>
            <a:normAutofit/>
          </a:bodyPr>
          <a:lstStyle/>
          <a:p>
            <a:r>
              <a:rPr lang="pt-BR" b="1" i="1" dirty="0" smtClean="0">
                <a:solidFill>
                  <a:schemeClr val="accent6">
                    <a:lumMod val="75000"/>
                  </a:schemeClr>
                </a:solidFill>
              </a:rPr>
              <a:t>O PODER DOS CREDORES NA RECUPERAÇÃO JUDICIAL</a:t>
            </a:r>
            <a:endParaRPr lang="pt-BR" b="1" dirty="0">
              <a:solidFill>
                <a:schemeClr val="accent6">
                  <a:lumMod val="75000"/>
                </a:schemeClr>
              </a:solidFill>
            </a:endParaRPr>
          </a:p>
        </p:txBody>
      </p:sp>
      <p:sp>
        <p:nvSpPr>
          <p:cNvPr id="4" name="CaixaDeTexto 3"/>
          <p:cNvSpPr txBox="1"/>
          <p:nvPr/>
        </p:nvSpPr>
        <p:spPr>
          <a:xfrm>
            <a:off x="827584" y="5589240"/>
            <a:ext cx="7344816" cy="830997"/>
          </a:xfrm>
          <a:prstGeom prst="rect">
            <a:avLst/>
          </a:prstGeom>
          <a:noFill/>
        </p:spPr>
        <p:txBody>
          <a:bodyPr wrap="square" rtlCol="0">
            <a:spAutoFit/>
          </a:bodyPr>
          <a:lstStyle/>
          <a:p>
            <a:pPr algn="ctr"/>
            <a:r>
              <a:rPr lang="pt-BR" sz="2400" dirty="0" smtClean="0">
                <a:solidFill>
                  <a:schemeClr val="bg1"/>
                </a:solidFill>
              </a:rPr>
              <a:t>Ministro Paulo de Tarso Vieira Sanseverino</a:t>
            </a:r>
          </a:p>
          <a:p>
            <a:pPr algn="ctr"/>
            <a:r>
              <a:rPr lang="pt-BR" sz="2400" dirty="0" smtClean="0">
                <a:solidFill>
                  <a:schemeClr val="bg1"/>
                </a:solidFill>
              </a:rPr>
              <a:t>Rio de Janeiro, agosto de 2017</a:t>
            </a:r>
            <a:endParaRPr lang="pt-BR" sz="2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332656"/>
            <a:ext cx="8229600" cy="1728192"/>
          </a:xfrm>
        </p:spPr>
        <p:txBody>
          <a:bodyPr>
            <a:normAutofit/>
          </a:bodyPr>
          <a:lstStyle/>
          <a:p>
            <a:r>
              <a:rPr lang="pt-BR" sz="3600" b="1" i="1" dirty="0">
                <a:solidFill>
                  <a:schemeClr val="accent6">
                    <a:lumMod val="75000"/>
                  </a:schemeClr>
                </a:solidFill>
              </a:rPr>
              <a:t>CONTROLE JUDICIAL</a:t>
            </a:r>
            <a:r>
              <a:rPr lang="pt-BR" sz="3600" i="1" dirty="0">
                <a:solidFill>
                  <a:schemeClr val="accent6">
                    <a:lumMod val="75000"/>
                  </a:schemeClr>
                </a:solidFill>
              </a:rPr>
              <a:t/>
            </a:r>
            <a:br>
              <a:rPr lang="pt-BR" sz="3600" i="1" dirty="0">
                <a:solidFill>
                  <a:schemeClr val="accent6">
                    <a:lumMod val="75000"/>
                  </a:schemeClr>
                </a:solidFill>
              </a:rPr>
            </a:br>
            <a:endParaRPr lang="pt-BR" sz="3600" b="1" i="1" dirty="0">
              <a:solidFill>
                <a:schemeClr val="accent6">
                  <a:lumMod val="75000"/>
                </a:schemeClr>
              </a:solidFill>
            </a:endParaRPr>
          </a:p>
        </p:txBody>
      </p:sp>
      <p:sp>
        <p:nvSpPr>
          <p:cNvPr id="3" name="Espaço Reservado para Conteúdo 2"/>
          <p:cNvSpPr>
            <a:spLocks noGrp="1"/>
          </p:cNvSpPr>
          <p:nvPr>
            <p:ph idx="1"/>
          </p:nvPr>
        </p:nvSpPr>
        <p:spPr>
          <a:xfrm>
            <a:off x="1043608" y="1916832"/>
            <a:ext cx="7560840" cy="4608512"/>
          </a:xfrm>
          <a:ln>
            <a:solidFill>
              <a:schemeClr val="accent1"/>
            </a:solidFill>
          </a:ln>
        </p:spPr>
        <p:txBody>
          <a:bodyPr>
            <a:normAutofit fontScale="25000" lnSpcReduction="20000"/>
          </a:bodyPr>
          <a:lstStyle/>
          <a:p>
            <a:pPr marL="0" indent="0" algn="just">
              <a:buNone/>
            </a:pPr>
            <a:r>
              <a:rPr lang="pt-BR" sz="11200" b="1" i="1" dirty="0" smtClean="0">
                <a:solidFill>
                  <a:schemeClr val="bg1"/>
                </a:solidFill>
              </a:rPr>
              <a:t>P</a:t>
            </a:r>
            <a:r>
              <a:rPr lang="pt-BR" sz="11200" b="1" i="1" dirty="0" smtClean="0">
                <a:solidFill>
                  <a:schemeClr val="bg1"/>
                </a:solidFill>
              </a:rPr>
              <a:t>oder amplo </a:t>
            </a:r>
            <a:r>
              <a:rPr lang="pt-BR" sz="11200" b="1" i="1" dirty="0" smtClean="0">
                <a:solidFill>
                  <a:schemeClr val="bg1"/>
                </a:solidFill>
              </a:rPr>
              <a:t>de deliberação dos credores</a:t>
            </a:r>
          </a:p>
          <a:p>
            <a:pPr marL="0" indent="0" algn="just">
              <a:buNone/>
            </a:pPr>
            <a:endParaRPr lang="pt-BR" sz="9600" dirty="0" smtClean="0">
              <a:solidFill>
                <a:schemeClr val="bg1"/>
              </a:solidFill>
            </a:endParaRPr>
          </a:p>
          <a:p>
            <a:pPr marL="0" indent="0" algn="just">
              <a:buNone/>
            </a:pPr>
            <a:endParaRPr lang="pt-BR" sz="9600" dirty="0">
              <a:solidFill>
                <a:schemeClr val="bg1"/>
              </a:solidFill>
            </a:endParaRPr>
          </a:p>
          <a:p>
            <a:pPr marL="0" indent="0" algn="just">
              <a:buNone/>
            </a:pPr>
            <a:r>
              <a:rPr lang="pt-BR" sz="9600" dirty="0" smtClean="0">
                <a:solidFill>
                  <a:schemeClr val="bg1"/>
                </a:solidFill>
              </a:rPr>
              <a:t>	</a:t>
            </a:r>
            <a:r>
              <a:rPr lang="pt-BR" sz="9600" i="1" dirty="0" smtClean="0">
                <a:solidFill>
                  <a:schemeClr val="bg1"/>
                </a:solidFill>
              </a:rPr>
              <a:t>”RECURSO </a:t>
            </a:r>
            <a:r>
              <a:rPr lang="pt-BR" sz="9600" i="1" dirty="0">
                <a:solidFill>
                  <a:schemeClr val="bg1"/>
                </a:solidFill>
              </a:rPr>
              <a:t>ESPECIAL. CONTROLE JUDICIAL DE LEGALIDADE DO PLANO DE RECUPERAÇÃO JUDICIAL APROVADO PELA ASSEMBLEIA GERAL DE CREDORES. POSSIBILIDADE, EM TESE. PREVISÃO DE SUPRESSÃO DAS GARANTIAS FIDEJUSSÓRIAS E REAIS NO PLANO DE RECUPERAÇÃO JUDICIAL DEVIDAMENTE APROVADO PELA ASSEMBLEIA GERAL DE CREDORES. VINCULAÇÃO, POR CONSEGUINTE, DA DEVEDORA E DE TODOS OS CREDORES, INDISTINTAMENTE. RECURSO ESPECIAL PROVIDO</a:t>
            </a:r>
            <a:r>
              <a:rPr lang="pt-BR" sz="9600" i="1" dirty="0" smtClean="0">
                <a:solidFill>
                  <a:schemeClr val="bg1"/>
                </a:solidFill>
              </a:rPr>
              <a:t>.” </a:t>
            </a:r>
            <a:r>
              <a:rPr lang="pt-BR" sz="9600" b="1" i="1" dirty="0" smtClean="0">
                <a:solidFill>
                  <a:schemeClr val="bg1"/>
                </a:solidFill>
              </a:rPr>
              <a:t>(</a:t>
            </a:r>
            <a:r>
              <a:rPr lang="pt-BR" sz="9600" b="1" i="1" dirty="0" err="1">
                <a:solidFill>
                  <a:schemeClr val="bg1"/>
                </a:solidFill>
              </a:rPr>
              <a:t>REsp</a:t>
            </a:r>
            <a:r>
              <a:rPr lang="pt-BR" sz="9600" b="1" i="1" dirty="0">
                <a:solidFill>
                  <a:schemeClr val="bg1"/>
                </a:solidFill>
              </a:rPr>
              <a:t> 1.532.943/MT, Rel. Min. Marco </a:t>
            </a:r>
            <a:r>
              <a:rPr lang="pt-BR" sz="9600" b="1" i="1" dirty="0" err="1">
                <a:solidFill>
                  <a:schemeClr val="bg1"/>
                </a:solidFill>
              </a:rPr>
              <a:t>Bellizze</a:t>
            </a:r>
            <a:r>
              <a:rPr lang="pt-BR" sz="9600" b="1" i="1" dirty="0">
                <a:solidFill>
                  <a:schemeClr val="bg1"/>
                </a:solidFill>
              </a:rPr>
              <a:t>, 3ª T., j. </a:t>
            </a:r>
            <a:r>
              <a:rPr lang="pt-BR" sz="9600" b="1" i="1" dirty="0" smtClean="0">
                <a:solidFill>
                  <a:schemeClr val="bg1"/>
                </a:solidFill>
              </a:rPr>
              <a:t>13/09/2016</a:t>
            </a:r>
            <a:r>
              <a:rPr lang="pt-BR" sz="9600" b="1" i="1" dirty="0">
                <a:solidFill>
                  <a:schemeClr val="bg1"/>
                </a:solidFill>
              </a:rPr>
              <a:t>)</a:t>
            </a:r>
            <a:endParaRPr lang="pt-BR" sz="9600" dirty="0">
              <a:solidFill>
                <a:schemeClr val="bg1"/>
              </a:solidFill>
            </a:endParaRPr>
          </a:p>
          <a:p>
            <a:pPr marL="0" indent="0" algn="just">
              <a:buNone/>
            </a:pPr>
            <a:endParaRPr lang="pt-BR" sz="2800" dirty="0"/>
          </a:p>
          <a:p>
            <a:pPr marL="0" indent="0" algn="just">
              <a:buNone/>
            </a:pPr>
            <a:endParaRPr lang="pt-BR" sz="2800" dirty="0" smtClean="0">
              <a:solidFill>
                <a:schemeClr val="bg1"/>
              </a:solidFill>
            </a:endParaRPr>
          </a:p>
          <a:p>
            <a:pPr marL="0" indent="0" algn="just">
              <a:buNone/>
            </a:pPr>
            <a:r>
              <a:rPr lang="pt-BR" sz="2200" dirty="0" smtClean="0">
                <a:solidFill>
                  <a:srgbClr val="BFBFBF"/>
                </a:solidFill>
              </a:rPr>
              <a:t>	</a:t>
            </a:r>
            <a:endParaRPr lang="pt-BR" sz="2200" dirty="0">
              <a:solidFill>
                <a:srgbClr val="BFBFBF"/>
              </a:solidFill>
            </a:endParaRPr>
          </a:p>
          <a:p>
            <a:pPr marL="0" indent="0" algn="just">
              <a:buNone/>
            </a:pPr>
            <a:endParaRPr lang="pt-BR" sz="2200" dirty="0">
              <a:solidFill>
                <a:srgbClr val="BFBFBF"/>
              </a:solidFill>
            </a:endParaRPr>
          </a:p>
        </p:txBody>
      </p:sp>
    </p:spTree>
    <p:extLst>
      <p:ext uri="{BB962C8B-B14F-4D97-AF65-F5344CB8AC3E}">
        <p14:creationId xmlns:p14="http://schemas.microsoft.com/office/powerpoint/2010/main" val="3036927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332656"/>
            <a:ext cx="8229600" cy="1728192"/>
          </a:xfrm>
        </p:spPr>
        <p:txBody>
          <a:bodyPr>
            <a:normAutofit/>
          </a:bodyPr>
          <a:lstStyle/>
          <a:p>
            <a:r>
              <a:rPr lang="pt-BR" sz="3600" b="1" i="1" dirty="0">
                <a:solidFill>
                  <a:schemeClr val="accent6">
                    <a:lumMod val="75000"/>
                  </a:schemeClr>
                </a:solidFill>
              </a:rPr>
              <a:t>CONTROLE JUDICIAL</a:t>
            </a:r>
            <a:r>
              <a:rPr lang="pt-BR" sz="3600" i="1" dirty="0">
                <a:solidFill>
                  <a:schemeClr val="accent6">
                    <a:lumMod val="75000"/>
                  </a:schemeClr>
                </a:solidFill>
              </a:rPr>
              <a:t/>
            </a:r>
            <a:br>
              <a:rPr lang="pt-BR" sz="3600" i="1" dirty="0">
                <a:solidFill>
                  <a:schemeClr val="accent6">
                    <a:lumMod val="75000"/>
                  </a:schemeClr>
                </a:solidFill>
              </a:rPr>
            </a:br>
            <a:endParaRPr lang="pt-BR" sz="3600" b="1" i="1" dirty="0">
              <a:solidFill>
                <a:schemeClr val="accent6">
                  <a:lumMod val="75000"/>
                </a:schemeClr>
              </a:solidFill>
            </a:endParaRPr>
          </a:p>
        </p:txBody>
      </p:sp>
      <p:sp>
        <p:nvSpPr>
          <p:cNvPr id="3" name="Espaço Reservado para Conteúdo 2"/>
          <p:cNvSpPr>
            <a:spLocks noGrp="1"/>
          </p:cNvSpPr>
          <p:nvPr>
            <p:ph idx="1"/>
          </p:nvPr>
        </p:nvSpPr>
        <p:spPr>
          <a:xfrm>
            <a:off x="1043608" y="1916832"/>
            <a:ext cx="7560840" cy="4608512"/>
          </a:xfrm>
          <a:ln>
            <a:solidFill>
              <a:schemeClr val="accent1"/>
            </a:solidFill>
          </a:ln>
        </p:spPr>
        <p:txBody>
          <a:bodyPr>
            <a:normAutofit fontScale="77500" lnSpcReduction="20000"/>
          </a:bodyPr>
          <a:lstStyle/>
          <a:p>
            <a:pPr marL="0" indent="0" algn="just">
              <a:buNone/>
            </a:pPr>
            <a:r>
              <a:rPr lang="pt-BR" sz="4100" b="1" i="1" dirty="0" smtClean="0">
                <a:solidFill>
                  <a:schemeClr val="bg1"/>
                </a:solidFill>
              </a:rPr>
              <a:t>Poder limitado de controle pelo juiz</a:t>
            </a:r>
          </a:p>
          <a:p>
            <a:pPr marL="0" indent="0" algn="just">
              <a:buNone/>
            </a:pPr>
            <a:endParaRPr lang="pt-BR" dirty="0" smtClean="0">
              <a:solidFill>
                <a:schemeClr val="bg1"/>
              </a:solidFill>
            </a:endParaRPr>
          </a:p>
          <a:p>
            <a:pPr marL="0" indent="0" algn="just">
              <a:buNone/>
            </a:pPr>
            <a:endParaRPr lang="pt-BR" dirty="0">
              <a:solidFill>
                <a:schemeClr val="bg1"/>
              </a:solidFill>
            </a:endParaRPr>
          </a:p>
          <a:p>
            <a:pPr marL="0" indent="0" algn="just">
              <a:buNone/>
            </a:pPr>
            <a:r>
              <a:rPr lang="pt-BR" sz="2400" dirty="0" smtClean="0">
                <a:solidFill>
                  <a:schemeClr val="bg1"/>
                </a:solidFill>
              </a:rPr>
              <a:t>	</a:t>
            </a:r>
            <a:r>
              <a:rPr lang="pt-BR" sz="2800" b="1" i="1" dirty="0"/>
              <a:t> </a:t>
            </a:r>
            <a:r>
              <a:rPr lang="pt-BR" sz="3100" i="1" dirty="0" smtClean="0">
                <a:solidFill>
                  <a:schemeClr val="bg1"/>
                </a:solidFill>
              </a:rPr>
              <a:t>“5</a:t>
            </a:r>
            <a:r>
              <a:rPr lang="pt-BR" sz="3100" i="1" dirty="0">
                <a:solidFill>
                  <a:schemeClr val="bg1"/>
                </a:solidFill>
              </a:rPr>
              <a:t>.  As  decisões  da  assembleia  de credores representam o veredito final a respeito dos destinos do plano de recuperação. Ao Judiciário é  possível,  sem  adentrar  a  análise  da  viabilidade  econômica, promover  o  controle  de  legalidade dos atos do plano sem que isso signifique restringir a soberania da assembleia geral de credores</a:t>
            </a:r>
            <a:r>
              <a:rPr lang="pt-BR" sz="3100" i="1" dirty="0" smtClean="0">
                <a:solidFill>
                  <a:schemeClr val="bg1"/>
                </a:solidFill>
              </a:rPr>
              <a:t>.” </a:t>
            </a:r>
            <a:r>
              <a:rPr lang="pt-BR" sz="3100" b="1" i="1" dirty="0">
                <a:solidFill>
                  <a:schemeClr val="bg1"/>
                </a:solidFill>
              </a:rPr>
              <a:t>(</a:t>
            </a:r>
            <a:r>
              <a:rPr lang="pt-BR" sz="3100" b="1" i="1" dirty="0" err="1">
                <a:solidFill>
                  <a:schemeClr val="bg1"/>
                </a:solidFill>
              </a:rPr>
              <a:t>REsp</a:t>
            </a:r>
            <a:r>
              <a:rPr lang="pt-BR" sz="3100" b="1" i="1" dirty="0">
                <a:solidFill>
                  <a:schemeClr val="bg1"/>
                </a:solidFill>
              </a:rPr>
              <a:t> 1.513.260/SP, Rel. Min. JOÃO OTÁVIO DE NORONHA, 3ª T., j. em 05/05/2016, </a:t>
            </a:r>
            <a:r>
              <a:rPr lang="pt-BR" sz="3100" b="1" i="1" dirty="0" err="1">
                <a:solidFill>
                  <a:schemeClr val="bg1"/>
                </a:solidFill>
              </a:rPr>
              <a:t>DJe</a:t>
            </a:r>
            <a:r>
              <a:rPr lang="pt-BR" sz="3100" b="1" i="1" dirty="0">
                <a:solidFill>
                  <a:schemeClr val="bg1"/>
                </a:solidFill>
              </a:rPr>
              <a:t> 10/05/2016)</a:t>
            </a:r>
            <a:endParaRPr lang="pt-BR" sz="3100" dirty="0">
              <a:solidFill>
                <a:schemeClr val="bg1"/>
              </a:solidFill>
            </a:endParaRPr>
          </a:p>
          <a:p>
            <a:pPr marL="0" indent="0" algn="just">
              <a:buNone/>
            </a:pPr>
            <a:endParaRPr lang="pt-BR" sz="2800" dirty="0" smtClean="0">
              <a:solidFill>
                <a:schemeClr val="bg1"/>
              </a:solidFill>
            </a:endParaRPr>
          </a:p>
          <a:p>
            <a:pPr marL="0" indent="0" algn="just">
              <a:buNone/>
            </a:pPr>
            <a:endParaRPr lang="pt-BR" sz="2800" dirty="0" smtClean="0">
              <a:solidFill>
                <a:schemeClr val="bg1"/>
              </a:solidFill>
            </a:endParaRPr>
          </a:p>
          <a:p>
            <a:pPr marL="0" indent="0" algn="just">
              <a:buNone/>
            </a:pPr>
            <a:r>
              <a:rPr lang="pt-BR" sz="2200" dirty="0" smtClean="0">
                <a:solidFill>
                  <a:srgbClr val="BFBFBF"/>
                </a:solidFill>
              </a:rPr>
              <a:t>	</a:t>
            </a:r>
            <a:endParaRPr lang="pt-BR" sz="2200" dirty="0">
              <a:solidFill>
                <a:srgbClr val="BFBFBF"/>
              </a:solidFill>
            </a:endParaRPr>
          </a:p>
          <a:p>
            <a:pPr marL="0" indent="0" algn="just">
              <a:buNone/>
            </a:pPr>
            <a:endParaRPr lang="pt-BR" sz="2200" dirty="0">
              <a:solidFill>
                <a:srgbClr val="BFBFBF"/>
              </a:solidFill>
            </a:endParaRPr>
          </a:p>
        </p:txBody>
      </p:sp>
    </p:spTree>
    <p:extLst>
      <p:ext uri="{BB962C8B-B14F-4D97-AF65-F5344CB8AC3E}">
        <p14:creationId xmlns:p14="http://schemas.microsoft.com/office/powerpoint/2010/main" val="3822940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332656"/>
            <a:ext cx="8229600" cy="1728192"/>
          </a:xfrm>
        </p:spPr>
        <p:txBody>
          <a:bodyPr>
            <a:normAutofit/>
          </a:bodyPr>
          <a:lstStyle/>
          <a:p>
            <a:r>
              <a:rPr lang="pt-BR" sz="3600" b="1" i="1" dirty="0">
                <a:solidFill>
                  <a:schemeClr val="accent6">
                    <a:lumMod val="75000"/>
                  </a:schemeClr>
                </a:solidFill>
              </a:rPr>
              <a:t>CONTROLE JUDICIAL</a:t>
            </a:r>
            <a:r>
              <a:rPr lang="pt-BR" sz="3600" i="1" dirty="0">
                <a:solidFill>
                  <a:schemeClr val="accent6">
                    <a:lumMod val="75000"/>
                  </a:schemeClr>
                </a:solidFill>
              </a:rPr>
              <a:t/>
            </a:r>
            <a:br>
              <a:rPr lang="pt-BR" sz="3600" i="1" dirty="0">
                <a:solidFill>
                  <a:schemeClr val="accent6">
                    <a:lumMod val="75000"/>
                  </a:schemeClr>
                </a:solidFill>
              </a:rPr>
            </a:br>
            <a:endParaRPr lang="pt-BR" sz="3600" b="1" i="1" dirty="0">
              <a:solidFill>
                <a:schemeClr val="accent6">
                  <a:lumMod val="75000"/>
                </a:schemeClr>
              </a:solidFill>
            </a:endParaRPr>
          </a:p>
        </p:txBody>
      </p:sp>
      <p:sp>
        <p:nvSpPr>
          <p:cNvPr id="3" name="Espaço Reservado para Conteúdo 2"/>
          <p:cNvSpPr>
            <a:spLocks noGrp="1"/>
          </p:cNvSpPr>
          <p:nvPr>
            <p:ph idx="1"/>
          </p:nvPr>
        </p:nvSpPr>
        <p:spPr>
          <a:xfrm>
            <a:off x="1043608" y="1916832"/>
            <a:ext cx="7560840" cy="4608512"/>
          </a:xfrm>
          <a:ln>
            <a:solidFill>
              <a:schemeClr val="accent1"/>
            </a:solidFill>
          </a:ln>
        </p:spPr>
        <p:txBody>
          <a:bodyPr>
            <a:normAutofit fontScale="77500" lnSpcReduction="20000"/>
          </a:bodyPr>
          <a:lstStyle/>
          <a:p>
            <a:pPr marL="0" indent="0" algn="just">
              <a:buNone/>
            </a:pPr>
            <a:r>
              <a:rPr lang="pt-BR" sz="4600" b="1" i="1" dirty="0" smtClean="0">
                <a:solidFill>
                  <a:schemeClr val="bg1"/>
                </a:solidFill>
              </a:rPr>
              <a:t>Poder limitado de controle pelo juiz</a:t>
            </a:r>
          </a:p>
          <a:p>
            <a:pPr marL="0" indent="0" algn="just">
              <a:buNone/>
            </a:pPr>
            <a:endParaRPr lang="pt-BR" dirty="0" smtClean="0">
              <a:solidFill>
                <a:schemeClr val="bg1"/>
              </a:solidFill>
            </a:endParaRPr>
          </a:p>
          <a:p>
            <a:pPr marL="0" indent="0" algn="just">
              <a:buNone/>
            </a:pPr>
            <a:endParaRPr lang="pt-BR" dirty="0">
              <a:solidFill>
                <a:schemeClr val="bg1"/>
              </a:solidFill>
            </a:endParaRPr>
          </a:p>
          <a:p>
            <a:pPr marL="0" indent="0" algn="just">
              <a:buNone/>
            </a:pPr>
            <a:r>
              <a:rPr lang="pt-BR" sz="2400" dirty="0">
                <a:solidFill>
                  <a:schemeClr val="bg1"/>
                </a:solidFill>
              </a:rPr>
              <a:t>	</a:t>
            </a:r>
            <a:r>
              <a:rPr lang="pt-BR" sz="3100" i="1" dirty="0" smtClean="0">
                <a:solidFill>
                  <a:schemeClr val="bg1"/>
                </a:solidFill>
              </a:rPr>
              <a:t>1</a:t>
            </a:r>
            <a:r>
              <a:rPr lang="pt-BR" sz="3100" i="1" dirty="0">
                <a:solidFill>
                  <a:schemeClr val="bg1"/>
                </a:solidFill>
              </a:rPr>
              <a:t>. A assembleia de credores é soberana em suas decisões quanto aos planos de recuperação judicial. Contudo, as deliberações desse plano estão sujeitas aos requisitos de validade dos atos jurídicos em geral, requisitos esses que estão sujeitos a controle </a:t>
            </a:r>
            <a:r>
              <a:rPr lang="pt-BR" sz="3100" i="1" dirty="0" smtClean="0">
                <a:solidFill>
                  <a:schemeClr val="bg1"/>
                </a:solidFill>
              </a:rPr>
              <a:t>judicial.</a:t>
            </a:r>
            <a:r>
              <a:rPr lang="pt-BR" sz="3100" dirty="0">
                <a:solidFill>
                  <a:schemeClr val="bg1"/>
                </a:solidFill>
              </a:rPr>
              <a:t> </a:t>
            </a:r>
            <a:r>
              <a:rPr lang="pt-BR" sz="3100" b="1" i="1" dirty="0" smtClean="0">
                <a:solidFill>
                  <a:schemeClr val="bg1"/>
                </a:solidFill>
              </a:rPr>
              <a:t>(</a:t>
            </a:r>
            <a:r>
              <a:rPr lang="pt-BR" sz="3100" b="1" i="1" dirty="0" err="1">
                <a:solidFill>
                  <a:schemeClr val="bg1"/>
                </a:solidFill>
              </a:rPr>
              <a:t>REsp</a:t>
            </a:r>
            <a:r>
              <a:rPr lang="pt-BR" sz="3100" b="1" i="1" dirty="0">
                <a:solidFill>
                  <a:schemeClr val="bg1"/>
                </a:solidFill>
              </a:rPr>
              <a:t> </a:t>
            </a:r>
            <a:r>
              <a:rPr lang="pt-BR" sz="3100" b="1" i="1" dirty="0" smtClean="0">
                <a:solidFill>
                  <a:schemeClr val="bg1"/>
                </a:solidFill>
              </a:rPr>
              <a:t>1.314.209/SP</a:t>
            </a:r>
            <a:r>
              <a:rPr lang="pt-BR" sz="3100" b="1" i="1" dirty="0">
                <a:solidFill>
                  <a:schemeClr val="bg1"/>
                </a:solidFill>
              </a:rPr>
              <a:t>, Rel. Ministra NANCY ANDRIGHI, 3ª T., j. em </a:t>
            </a:r>
            <a:r>
              <a:rPr lang="pt-BR" sz="3100" b="1" i="1" dirty="0" smtClean="0">
                <a:solidFill>
                  <a:schemeClr val="bg1"/>
                </a:solidFill>
              </a:rPr>
              <a:t>22/05/2012</a:t>
            </a:r>
            <a:r>
              <a:rPr lang="pt-BR" sz="3100" b="1" i="1" dirty="0">
                <a:solidFill>
                  <a:schemeClr val="bg1"/>
                </a:solidFill>
              </a:rPr>
              <a:t>, </a:t>
            </a:r>
            <a:r>
              <a:rPr lang="pt-BR" sz="3100" b="1" i="1" dirty="0" err="1">
                <a:solidFill>
                  <a:schemeClr val="bg1"/>
                </a:solidFill>
              </a:rPr>
              <a:t>DJe</a:t>
            </a:r>
            <a:r>
              <a:rPr lang="pt-BR" sz="3100" b="1" i="1" dirty="0">
                <a:solidFill>
                  <a:schemeClr val="bg1"/>
                </a:solidFill>
              </a:rPr>
              <a:t> 01/06/2012)</a:t>
            </a:r>
            <a:endParaRPr lang="pt-BR" sz="3100" dirty="0">
              <a:solidFill>
                <a:schemeClr val="bg1"/>
              </a:solidFill>
            </a:endParaRPr>
          </a:p>
          <a:p>
            <a:pPr marL="0" indent="0" algn="just">
              <a:buNone/>
            </a:pPr>
            <a:endParaRPr lang="pt-BR" sz="2800" dirty="0" smtClean="0">
              <a:solidFill>
                <a:schemeClr val="bg1"/>
              </a:solidFill>
            </a:endParaRPr>
          </a:p>
          <a:p>
            <a:pPr marL="0" indent="0" algn="just">
              <a:buNone/>
            </a:pPr>
            <a:endParaRPr lang="pt-BR" sz="2800" dirty="0" smtClean="0">
              <a:solidFill>
                <a:schemeClr val="bg1"/>
              </a:solidFill>
            </a:endParaRPr>
          </a:p>
          <a:p>
            <a:pPr marL="0" indent="0" algn="just">
              <a:buNone/>
            </a:pPr>
            <a:r>
              <a:rPr lang="pt-BR" sz="2200" dirty="0" smtClean="0">
                <a:solidFill>
                  <a:srgbClr val="BFBFBF"/>
                </a:solidFill>
              </a:rPr>
              <a:t>	</a:t>
            </a:r>
            <a:endParaRPr lang="pt-BR" sz="2200" dirty="0">
              <a:solidFill>
                <a:srgbClr val="BFBFBF"/>
              </a:solidFill>
            </a:endParaRPr>
          </a:p>
          <a:p>
            <a:pPr marL="0" indent="0" algn="just">
              <a:buNone/>
            </a:pPr>
            <a:endParaRPr lang="pt-BR" sz="2200" dirty="0">
              <a:solidFill>
                <a:srgbClr val="BFBFBF"/>
              </a:solidFill>
            </a:endParaRPr>
          </a:p>
        </p:txBody>
      </p:sp>
    </p:spTree>
    <p:extLst>
      <p:ext uri="{BB962C8B-B14F-4D97-AF65-F5344CB8AC3E}">
        <p14:creationId xmlns:p14="http://schemas.microsoft.com/office/powerpoint/2010/main" val="3387011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764704"/>
            <a:ext cx="8686800" cy="1143000"/>
          </a:xfrm>
        </p:spPr>
        <p:txBody>
          <a:bodyPr>
            <a:noAutofit/>
          </a:bodyPr>
          <a:lstStyle/>
          <a:p>
            <a:pPr lvl="0"/>
            <a:r>
              <a:rPr lang="pt-BR" sz="3600" b="1" i="1" dirty="0" smtClean="0">
                <a:solidFill>
                  <a:schemeClr val="accent6">
                    <a:lumMod val="75000"/>
                  </a:schemeClr>
                </a:solidFill>
              </a:rPr>
              <a:t>CONCLUSÃO</a:t>
            </a:r>
            <a:endParaRPr lang="pt-BR" sz="3600" b="1" i="1" dirty="0">
              <a:solidFill>
                <a:schemeClr val="accent6">
                  <a:lumMod val="75000"/>
                </a:schemeClr>
              </a:solidFill>
            </a:endParaRPr>
          </a:p>
        </p:txBody>
      </p:sp>
      <p:sp>
        <p:nvSpPr>
          <p:cNvPr id="3" name="Espaço Reservado para Conteúdo 2"/>
          <p:cNvSpPr>
            <a:spLocks noGrp="1"/>
          </p:cNvSpPr>
          <p:nvPr>
            <p:ph idx="1"/>
          </p:nvPr>
        </p:nvSpPr>
        <p:spPr>
          <a:xfrm>
            <a:off x="683568" y="2060848"/>
            <a:ext cx="7848872" cy="5112568"/>
          </a:xfrm>
        </p:spPr>
        <p:txBody>
          <a:bodyPr>
            <a:normAutofit/>
          </a:bodyPr>
          <a:lstStyle/>
          <a:p>
            <a:pPr marL="0" indent="0" algn="just">
              <a:buNone/>
            </a:pPr>
            <a:endParaRPr lang="pt-BR" sz="2400" dirty="0" smtClean="0">
              <a:solidFill>
                <a:schemeClr val="bg1">
                  <a:lumMod val="75000"/>
                </a:schemeClr>
              </a:solidFill>
            </a:endParaRPr>
          </a:p>
          <a:p>
            <a:pPr marL="0" indent="0" algn="just">
              <a:buNone/>
            </a:pPr>
            <a:r>
              <a:rPr lang="pt-BR" sz="2400" dirty="0" smtClean="0">
                <a:solidFill>
                  <a:schemeClr val="bg1">
                    <a:lumMod val="75000"/>
                  </a:schemeClr>
                </a:solidFill>
              </a:rPr>
              <a:t>	</a:t>
            </a:r>
            <a:r>
              <a:rPr lang="pt-BR" sz="2400" dirty="0" smtClean="0">
                <a:solidFill>
                  <a:schemeClr val="bg1">
                    <a:lumMod val="75000"/>
                  </a:schemeClr>
                </a:solidFill>
              </a:rPr>
              <a:t>	</a:t>
            </a:r>
            <a:r>
              <a:rPr lang="pt-BR" sz="2800" dirty="0" smtClean="0">
                <a:solidFill>
                  <a:schemeClr val="bg1"/>
                </a:solidFill>
              </a:rPr>
              <a:t>A </a:t>
            </a:r>
            <a:r>
              <a:rPr lang="pt-BR" sz="2800" dirty="0" smtClean="0">
                <a:solidFill>
                  <a:schemeClr val="bg1"/>
                </a:solidFill>
              </a:rPr>
              <a:t>Lei </a:t>
            </a:r>
            <a:r>
              <a:rPr lang="pt-BR" sz="2800" dirty="0">
                <a:solidFill>
                  <a:schemeClr val="bg1"/>
                </a:solidFill>
              </a:rPr>
              <a:t>nº 11.101/2005 (LRF), </a:t>
            </a:r>
            <a:r>
              <a:rPr lang="pt-BR" sz="2800" dirty="0" smtClean="0">
                <a:solidFill>
                  <a:schemeClr val="bg1"/>
                </a:solidFill>
              </a:rPr>
              <a:t>ao </a:t>
            </a:r>
            <a:r>
              <a:rPr lang="pt-BR" sz="2800" dirty="0">
                <a:solidFill>
                  <a:schemeClr val="bg1"/>
                </a:solidFill>
              </a:rPr>
              <a:t>regular a recuperação judicial, corrigindo os defeitos do antigo sistema da concordata preventiva, conferiu um papel ativo aos credores com possibilidade de um controle restrito do plano de recuperação judicial pelo Poder </a:t>
            </a:r>
            <a:r>
              <a:rPr lang="pt-BR" sz="2800" dirty="0" smtClean="0">
                <a:solidFill>
                  <a:schemeClr val="bg1"/>
                </a:solidFill>
              </a:rPr>
              <a:t>Judiciário, corrigindo eventuais ilegalidades e evitando o abuso de direito.</a:t>
            </a:r>
            <a:endParaRPr lang="pt-BR" sz="2800" dirty="0">
              <a:solidFill>
                <a:schemeClr val="bg1"/>
              </a:solidFill>
            </a:endParaRPr>
          </a:p>
          <a:p>
            <a:pPr marL="0" indent="0" algn="just">
              <a:buNone/>
            </a:pPr>
            <a:endParaRPr lang="pt-BR" sz="2600"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908720"/>
            <a:ext cx="8686800" cy="1431032"/>
          </a:xfrm>
        </p:spPr>
        <p:txBody>
          <a:bodyPr>
            <a:noAutofit/>
          </a:bodyPr>
          <a:lstStyle/>
          <a:p>
            <a:pPr lvl="0"/>
            <a:r>
              <a:rPr lang="pt-BR" sz="3600" b="1" i="1" dirty="0" smtClean="0">
                <a:solidFill>
                  <a:schemeClr val="accent6">
                    <a:lumMod val="75000"/>
                  </a:schemeClr>
                </a:solidFill>
              </a:rPr>
              <a:t>CONCLUSÃO</a:t>
            </a:r>
            <a:endParaRPr lang="pt-BR" sz="3600" b="1" i="1" dirty="0">
              <a:solidFill>
                <a:schemeClr val="accent6">
                  <a:lumMod val="75000"/>
                </a:schemeClr>
              </a:solidFill>
            </a:endParaRPr>
          </a:p>
        </p:txBody>
      </p:sp>
      <p:sp>
        <p:nvSpPr>
          <p:cNvPr id="3" name="Espaço Reservado para Conteúdo 2"/>
          <p:cNvSpPr>
            <a:spLocks noGrp="1"/>
          </p:cNvSpPr>
          <p:nvPr>
            <p:ph idx="1"/>
          </p:nvPr>
        </p:nvSpPr>
        <p:spPr>
          <a:xfrm>
            <a:off x="899592" y="2492896"/>
            <a:ext cx="7488832" cy="5013176"/>
          </a:xfrm>
        </p:spPr>
        <p:txBody>
          <a:bodyPr>
            <a:normAutofit/>
          </a:bodyPr>
          <a:lstStyle/>
          <a:p>
            <a:pPr marL="0" indent="0" algn="just">
              <a:buNone/>
            </a:pPr>
            <a:r>
              <a:rPr lang="pt-BR" sz="2400" dirty="0" smtClean="0">
                <a:solidFill>
                  <a:schemeClr val="bg1">
                    <a:lumMod val="75000"/>
                  </a:schemeClr>
                </a:solidFill>
              </a:rPr>
              <a:t>	</a:t>
            </a:r>
          </a:p>
          <a:p>
            <a:pPr marL="0" indent="0" algn="just">
              <a:buNone/>
            </a:pPr>
            <a:r>
              <a:rPr lang="pt-BR" sz="2400" dirty="0">
                <a:solidFill>
                  <a:schemeClr val="bg1">
                    <a:lumMod val="75000"/>
                  </a:schemeClr>
                </a:solidFill>
              </a:rPr>
              <a:t>	</a:t>
            </a:r>
            <a:r>
              <a:rPr lang="pt-BR" sz="4000" dirty="0" smtClean="0">
                <a:solidFill>
                  <a:schemeClr val="bg1"/>
                </a:solidFill>
              </a:rPr>
              <a:t>Muito obrigado!</a:t>
            </a:r>
          </a:p>
          <a:p>
            <a:pPr marL="0" indent="0" algn="just">
              <a:buNone/>
            </a:pPr>
            <a:endParaRPr lang="pt-BR" sz="4000" dirty="0">
              <a:solidFill>
                <a:schemeClr val="bg1"/>
              </a:solidFill>
            </a:endParaRPr>
          </a:p>
          <a:p>
            <a:pPr marL="0" indent="0" algn="just">
              <a:buNone/>
            </a:pPr>
            <a:r>
              <a:rPr lang="pt-BR" sz="4000" dirty="0" smtClean="0">
                <a:solidFill>
                  <a:schemeClr val="bg1"/>
                </a:solidFill>
              </a:rPr>
              <a:t>	</a:t>
            </a:r>
            <a:r>
              <a:rPr lang="pt-BR" sz="4000" i="1" dirty="0" smtClean="0">
                <a:solidFill>
                  <a:schemeClr val="bg1"/>
                </a:solidFill>
              </a:rPr>
              <a:t>psanseverino@uol.com.br</a:t>
            </a:r>
            <a:endParaRPr lang="pt-BR" sz="4000" i="1" dirty="0">
              <a:solidFill>
                <a:schemeClr val="bg1"/>
              </a:solidFill>
            </a:endParaRPr>
          </a:p>
        </p:txBody>
      </p:sp>
    </p:spTree>
    <p:extLst>
      <p:ext uri="{BB962C8B-B14F-4D97-AF65-F5344CB8AC3E}">
        <p14:creationId xmlns:p14="http://schemas.microsoft.com/office/powerpoint/2010/main" val="3843818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04664"/>
            <a:ext cx="8229600" cy="1143000"/>
          </a:xfrm>
        </p:spPr>
        <p:txBody>
          <a:bodyPr>
            <a:normAutofit/>
          </a:bodyPr>
          <a:lstStyle/>
          <a:p>
            <a:r>
              <a:rPr lang="pt-BR" sz="4000" b="1" i="1" dirty="0" smtClean="0">
                <a:solidFill>
                  <a:schemeClr val="accent6">
                    <a:lumMod val="75000"/>
                  </a:schemeClr>
                </a:solidFill>
              </a:rPr>
              <a:t>INTRODUÇÃO</a:t>
            </a:r>
            <a:endParaRPr lang="pt-BR" sz="4000" i="1" dirty="0">
              <a:solidFill>
                <a:schemeClr val="accent6">
                  <a:lumMod val="75000"/>
                </a:schemeClr>
              </a:solidFill>
            </a:endParaRPr>
          </a:p>
        </p:txBody>
      </p:sp>
      <p:sp>
        <p:nvSpPr>
          <p:cNvPr id="3" name="Espaço Reservado para Conteúdo 2"/>
          <p:cNvSpPr>
            <a:spLocks noGrp="1"/>
          </p:cNvSpPr>
          <p:nvPr>
            <p:ph idx="1"/>
          </p:nvPr>
        </p:nvSpPr>
        <p:spPr>
          <a:xfrm>
            <a:off x="899592" y="1772816"/>
            <a:ext cx="7509520" cy="5616624"/>
          </a:xfrm>
        </p:spPr>
        <p:txBody>
          <a:bodyPr>
            <a:normAutofit/>
          </a:bodyPr>
          <a:lstStyle/>
          <a:p>
            <a:pPr marL="0" indent="0" algn="just">
              <a:buNone/>
            </a:pPr>
            <a:r>
              <a:rPr lang="pt-BR" sz="1800" dirty="0">
                <a:solidFill>
                  <a:schemeClr val="bg1">
                    <a:lumMod val="75000"/>
                  </a:schemeClr>
                </a:solidFill>
              </a:rPr>
              <a:t>	</a:t>
            </a:r>
            <a:endParaRPr lang="pt-BR" sz="1800" dirty="0" smtClean="0">
              <a:solidFill>
                <a:schemeClr val="bg1">
                  <a:lumMod val="75000"/>
                </a:schemeClr>
              </a:solidFill>
            </a:endParaRPr>
          </a:p>
          <a:p>
            <a:pPr marL="0" indent="0" algn="just">
              <a:buNone/>
            </a:pPr>
            <a:r>
              <a:rPr lang="pt-BR" sz="3600" b="1" dirty="0" smtClean="0">
                <a:solidFill>
                  <a:schemeClr val="bg1"/>
                </a:solidFill>
              </a:rPr>
              <a:t>Tema</a:t>
            </a:r>
            <a:endParaRPr lang="pt-BR" sz="3600" b="1" dirty="0">
              <a:solidFill>
                <a:schemeClr val="bg1"/>
              </a:solidFill>
            </a:endParaRPr>
          </a:p>
          <a:p>
            <a:pPr marL="0" indent="0" algn="just">
              <a:buNone/>
            </a:pPr>
            <a:endParaRPr lang="pt-BR" sz="1800" dirty="0" smtClean="0">
              <a:solidFill>
                <a:schemeClr val="bg1">
                  <a:lumMod val="75000"/>
                </a:schemeClr>
              </a:solidFill>
            </a:endParaRPr>
          </a:p>
          <a:p>
            <a:pPr marL="0" indent="0" algn="just">
              <a:buNone/>
            </a:pPr>
            <a:endParaRPr lang="pt-BR" sz="1800" dirty="0">
              <a:solidFill>
                <a:schemeClr val="bg1">
                  <a:lumMod val="75000"/>
                </a:schemeClr>
              </a:solidFill>
            </a:endParaRPr>
          </a:p>
          <a:p>
            <a:pPr marL="0" indent="0" algn="just">
              <a:buNone/>
            </a:pPr>
            <a:r>
              <a:rPr lang="pt-BR" sz="1800" dirty="0" smtClean="0">
                <a:solidFill>
                  <a:schemeClr val="bg1">
                    <a:lumMod val="75000"/>
                  </a:schemeClr>
                </a:solidFill>
              </a:rPr>
              <a:t>	</a:t>
            </a:r>
            <a:r>
              <a:rPr lang="pt-BR" dirty="0" smtClean="0">
                <a:solidFill>
                  <a:schemeClr val="bg1"/>
                </a:solidFill>
              </a:rPr>
              <a:t>O </a:t>
            </a:r>
            <a:r>
              <a:rPr lang="pt-BR" dirty="0" smtClean="0">
                <a:solidFill>
                  <a:schemeClr val="bg1"/>
                </a:solidFill>
              </a:rPr>
              <a:t>poder dos credores na recuperação judicial e os limites do controle </a:t>
            </a:r>
            <a:r>
              <a:rPr lang="pt-BR" dirty="0" smtClean="0">
                <a:solidFill>
                  <a:schemeClr val="bg1"/>
                </a:solidFill>
              </a:rPr>
              <a:t>judicial na jurisprudência do STJ</a:t>
            </a:r>
            <a:endParaRPr lang="pt-BR" dirty="0">
              <a:solidFill>
                <a:schemeClr val="bg1"/>
              </a:solidFill>
            </a:endParaRPr>
          </a:p>
          <a:p>
            <a:pPr marL="0" indent="0" algn="just">
              <a:buNone/>
            </a:pPr>
            <a:r>
              <a:rPr lang="pt-BR" sz="2000" dirty="0" smtClean="0">
                <a:solidFill>
                  <a:schemeClr val="bg1">
                    <a:lumMod val="75000"/>
                  </a:schemeClr>
                </a:solidFill>
              </a:rPr>
              <a:t>	</a:t>
            </a:r>
            <a:endParaRPr lang="pt-BR" sz="10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04664"/>
            <a:ext cx="8229600" cy="1143000"/>
          </a:xfrm>
        </p:spPr>
        <p:txBody>
          <a:bodyPr>
            <a:normAutofit/>
          </a:bodyPr>
          <a:lstStyle/>
          <a:p>
            <a:r>
              <a:rPr lang="pt-BR" sz="4000" b="1" i="1" dirty="0" smtClean="0">
                <a:solidFill>
                  <a:schemeClr val="accent6">
                    <a:lumMod val="75000"/>
                  </a:schemeClr>
                </a:solidFill>
              </a:rPr>
              <a:t>INTRODUÇÃO</a:t>
            </a:r>
            <a:endParaRPr lang="pt-BR" sz="4000" i="1" dirty="0">
              <a:solidFill>
                <a:schemeClr val="accent6">
                  <a:lumMod val="75000"/>
                </a:schemeClr>
              </a:solidFill>
            </a:endParaRPr>
          </a:p>
        </p:txBody>
      </p:sp>
      <p:sp>
        <p:nvSpPr>
          <p:cNvPr id="3" name="Espaço Reservado para Conteúdo 2"/>
          <p:cNvSpPr>
            <a:spLocks noGrp="1"/>
          </p:cNvSpPr>
          <p:nvPr>
            <p:ph idx="1"/>
          </p:nvPr>
        </p:nvSpPr>
        <p:spPr>
          <a:xfrm>
            <a:off x="1043608" y="1628800"/>
            <a:ext cx="7365504" cy="5760640"/>
          </a:xfrm>
        </p:spPr>
        <p:txBody>
          <a:bodyPr>
            <a:normAutofit/>
          </a:bodyPr>
          <a:lstStyle/>
          <a:p>
            <a:pPr marL="0" indent="0" algn="just">
              <a:buNone/>
            </a:pPr>
            <a:r>
              <a:rPr lang="pt-BR" b="1" dirty="0" smtClean="0">
                <a:solidFill>
                  <a:schemeClr val="bg1"/>
                </a:solidFill>
              </a:rPr>
              <a:t>Duas partes</a:t>
            </a:r>
          </a:p>
          <a:p>
            <a:pPr marL="0" indent="0" algn="just">
              <a:buNone/>
            </a:pPr>
            <a:endParaRPr lang="pt-BR" dirty="0" smtClean="0">
              <a:solidFill>
                <a:schemeClr val="bg1">
                  <a:lumMod val="75000"/>
                </a:schemeClr>
              </a:solidFill>
            </a:endParaRPr>
          </a:p>
          <a:p>
            <a:pPr marL="0" indent="0" algn="just">
              <a:buNone/>
            </a:pPr>
            <a:endParaRPr lang="pt-BR" dirty="0">
              <a:solidFill>
                <a:schemeClr val="bg1">
                  <a:lumMod val="75000"/>
                </a:schemeClr>
              </a:solidFill>
            </a:endParaRPr>
          </a:p>
          <a:p>
            <a:pPr marL="0" indent="0" algn="just">
              <a:buNone/>
            </a:pPr>
            <a:r>
              <a:rPr lang="pt-BR" dirty="0" smtClean="0">
                <a:solidFill>
                  <a:schemeClr val="bg1">
                    <a:lumMod val="75000"/>
                  </a:schemeClr>
                </a:solidFill>
              </a:rPr>
              <a:t>	</a:t>
            </a:r>
            <a:r>
              <a:rPr lang="pt-BR" dirty="0" smtClean="0">
                <a:solidFill>
                  <a:schemeClr val="bg1"/>
                </a:solidFill>
              </a:rPr>
              <a:t>I – Poder dos credores na RJ</a:t>
            </a:r>
          </a:p>
          <a:p>
            <a:pPr marL="0" indent="0" algn="just">
              <a:buNone/>
            </a:pPr>
            <a:endParaRPr lang="pt-BR" dirty="0" smtClean="0">
              <a:solidFill>
                <a:schemeClr val="bg1"/>
              </a:solidFill>
            </a:endParaRPr>
          </a:p>
          <a:p>
            <a:pPr marL="0" indent="0" algn="just">
              <a:buNone/>
            </a:pPr>
            <a:endParaRPr lang="pt-BR" dirty="0" smtClean="0">
              <a:solidFill>
                <a:schemeClr val="bg1"/>
              </a:solidFill>
            </a:endParaRPr>
          </a:p>
          <a:p>
            <a:pPr marL="0" indent="0" algn="just">
              <a:buNone/>
            </a:pPr>
            <a:r>
              <a:rPr lang="pt-BR" dirty="0">
                <a:solidFill>
                  <a:schemeClr val="bg1"/>
                </a:solidFill>
              </a:rPr>
              <a:t>	</a:t>
            </a:r>
            <a:r>
              <a:rPr lang="pt-BR" dirty="0" smtClean="0">
                <a:solidFill>
                  <a:schemeClr val="bg1"/>
                </a:solidFill>
              </a:rPr>
              <a:t>II – Controle judicial</a:t>
            </a:r>
            <a:endParaRPr lang="pt-BR" dirty="0">
              <a:solidFill>
                <a:schemeClr val="bg1">
                  <a:lumMod val="75000"/>
                </a:schemeClr>
              </a:solidFill>
            </a:endParaRPr>
          </a:p>
          <a:p>
            <a:pPr marL="0" indent="0" algn="just">
              <a:buNone/>
            </a:pPr>
            <a:r>
              <a:rPr lang="pt-BR" dirty="0" smtClean="0">
                <a:solidFill>
                  <a:schemeClr val="bg1">
                    <a:lumMod val="75000"/>
                  </a:schemeClr>
                </a:solidFill>
              </a:rPr>
              <a:t>	</a:t>
            </a:r>
            <a:endParaRPr lang="pt-BR" sz="1000" dirty="0">
              <a:solidFill>
                <a:schemeClr val="bg1">
                  <a:lumMod val="75000"/>
                </a:schemeClr>
              </a:solidFill>
            </a:endParaRPr>
          </a:p>
        </p:txBody>
      </p:sp>
    </p:spTree>
    <p:extLst>
      <p:ext uri="{BB962C8B-B14F-4D97-AF65-F5344CB8AC3E}">
        <p14:creationId xmlns:p14="http://schemas.microsoft.com/office/powerpoint/2010/main" val="4288033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332656"/>
            <a:ext cx="8229600" cy="1728192"/>
          </a:xfrm>
        </p:spPr>
        <p:txBody>
          <a:bodyPr>
            <a:normAutofit/>
          </a:bodyPr>
          <a:lstStyle/>
          <a:p>
            <a:r>
              <a:rPr lang="pt-BR" sz="3600" b="1" i="1" dirty="0" smtClean="0">
                <a:solidFill>
                  <a:schemeClr val="accent6">
                    <a:lumMod val="75000"/>
                  </a:schemeClr>
                </a:solidFill>
              </a:rPr>
              <a:t>PODER DOS CREDORES</a:t>
            </a:r>
            <a:r>
              <a:rPr lang="pt-BR" sz="3600" i="1" dirty="0">
                <a:solidFill>
                  <a:schemeClr val="accent6">
                    <a:lumMod val="75000"/>
                  </a:schemeClr>
                </a:solidFill>
              </a:rPr>
              <a:t/>
            </a:r>
            <a:br>
              <a:rPr lang="pt-BR" sz="3600" i="1" dirty="0">
                <a:solidFill>
                  <a:schemeClr val="accent6">
                    <a:lumMod val="75000"/>
                  </a:schemeClr>
                </a:solidFill>
              </a:rPr>
            </a:br>
            <a:endParaRPr lang="pt-BR" sz="3600" b="1" i="1" dirty="0">
              <a:solidFill>
                <a:schemeClr val="accent6">
                  <a:lumMod val="75000"/>
                </a:schemeClr>
              </a:solidFill>
            </a:endParaRPr>
          </a:p>
        </p:txBody>
      </p:sp>
      <p:sp>
        <p:nvSpPr>
          <p:cNvPr id="3" name="Espaço Reservado para Conteúdo 2"/>
          <p:cNvSpPr>
            <a:spLocks noGrp="1"/>
          </p:cNvSpPr>
          <p:nvPr>
            <p:ph idx="1"/>
          </p:nvPr>
        </p:nvSpPr>
        <p:spPr>
          <a:xfrm>
            <a:off x="1043608" y="1916832"/>
            <a:ext cx="7560840" cy="4608512"/>
          </a:xfrm>
          <a:ln>
            <a:solidFill>
              <a:schemeClr val="accent1"/>
            </a:solidFill>
          </a:ln>
        </p:spPr>
        <p:txBody>
          <a:bodyPr>
            <a:normAutofit fontScale="92500" lnSpcReduction="20000"/>
          </a:bodyPr>
          <a:lstStyle/>
          <a:p>
            <a:pPr marL="0" indent="0" algn="just">
              <a:buNone/>
            </a:pPr>
            <a:r>
              <a:rPr lang="pt-BR" b="1" i="1" dirty="0" smtClean="0">
                <a:solidFill>
                  <a:schemeClr val="bg1"/>
                </a:solidFill>
              </a:rPr>
              <a:t>Assembleia geral de credores</a:t>
            </a:r>
          </a:p>
          <a:p>
            <a:pPr marL="0" indent="0" algn="just">
              <a:buNone/>
            </a:pPr>
            <a:endParaRPr lang="pt-BR" dirty="0">
              <a:solidFill>
                <a:schemeClr val="bg1"/>
              </a:solidFill>
            </a:endParaRPr>
          </a:p>
          <a:p>
            <a:pPr marL="0" indent="0" algn="just">
              <a:buNone/>
            </a:pPr>
            <a:r>
              <a:rPr lang="pt-BR" sz="2400" dirty="0" smtClean="0">
                <a:solidFill>
                  <a:schemeClr val="bg1"/>
                </a:solidFill>
              </a:rPr>
              <a:t>	</a:t>
            </a:r>
            <a:r>
              <a:rPr lang="pt-BR" sz="2600" dirty="0" smtClean="0">
                <a:solidFill>
                  <a:schemeClr val="bg1"/>
                </a:solidFill>
              </a:rPr>
              <a:t>Importância (art. 41)</a:t>
            </a:r>
          </a:p>
          <a:p>
            <a:pPr marL="0" indent="0" algn="just">
              <a:buNone/>
            </a:pPr>
            <a:endParaRPr lang="pt-BR" sz="2600" dirty="0">
              <a:solidFill>
                <a:schemeClr val="bg1"/>
              </a:solidFill>
            </a:endParaRPr>
          </a:p>
          <a:p>
            <a:pPr marL="0" indent="0" algn="just">
              <a:buNone/>
            </a:pPr>
            <a:r>
              <a:rPr lang="pt-BR" sz="2600" dirty="0" smtClean="0">
                <a:solidFill>
                  <a:schemeClr val="bg1"/>
                </a:solidFill>
              </a:rPr>
              <a:t>	Classes de credores</a:t>
            </a:r>
          </a:p>
          <a:p>
            <a:pPr marL="0" indent="0" algn="just">
              <a:buNone/>
            </a:pPr>
            <a:endParaRPr lang="pt-BR" sz="2600" dirty="0">
              <a:solidFill>
                <a:schemeClr val="bg1"/>
              </a:solidFill>
            </a:endParaRPr>
          </a:p>
          <a:p>
            <a:pPr marL="0" indent="0" algn="just">
              <a:buNone/>
            </a:pPr>
            <a:r>
              <a:rPr lang="pt-BR" sz="2600" dirty="0" smtClean="0">
                <a:solidFill>
                  <a:schemeClr val="bg1"/>
                </a:solidFill>
              </a:rPr>
              <a:t>	Princípio majoritário nas deliberações</a:t>
            </a:r>
          </a:p>
          <a:p>
            <a:pPr marL="0" indent="0" algn="just">
              <a:buNone/>
            </a:pPr>
            <a:endParaRPr lang="pt-BR" sz="2600" dirty="0">
              <a:solidFill>
                <a:schemeClr val="bg1"/>
              </a:solidFill>
            </a:endParaRPr>
          </a:p>
          <a:p>
            <a:pPr marL="0" indent="0" algn="just">
              <a:buNone/>
            </a:pPr>
            <a:r>
              <a:rPr lang="pt-BR" sz="2600" dirty="0" smtClean="0">
                <a:solidFill>
                  <a:schemeClr val="bg1"/>
                </a:solidFill>
              </a:rPr>
              <a:t>	Análise do plano de recuperação (quórum especial)</a:t>
            </a:r>
          </a:p>
          <a:p>
            <a:pPr marL="0" indent="0" algn="just">
              <a:buNone/>
            </a:pPr>
            <a:endParaRPr lang="pt-BR" sz="2600" dirty="0" smtClean="0">
              <a:solidFill>
                <a:schemeClr val="bg1"/>
              </a:solidFill>
            </a:endParaRPr>
          </a:p>
          <a:p>
            <a:pPr marL="0" indent="0" algn="just">
              <a:buNone/>
            </a:pPr>
            <a:r>
              <a:rPr lang="pt-BR" sz="2600" dirty="0" smtClean="0">
                <a:solidFill>
                  <a:schemeClr val="bg1"/>
                </a:solidFill>
              </a:rPr>
              <a:t>	</a:t>
            </a:r>
            <a:r>
              <a:rPr lang="pt-BR" sz="2200" dirty="0" smtClean="0">
                <a:solidFill>
                  <a:srgbClr val="BFBFBF"/>
                </a:solidFill>
              </a:rPr>
              <a:t>	</a:t>
            </a:r>
            <a:endParaRPr lang="pt-BR" sz="2200" dirty="0">
              <a:solidFill>
                <a:srgbClr val="BFBFBF"/>
              </a:solidFill>
            </a:endParaRPr>
          </a:p>
          <a:p>
            <a:pPr marL="0" indent="0" algn="just">
              <a:buNone/>
            </a:pPr>
            <a:endParaRPr lang="pt-BR" sz="2200" dirty="0">
              <a:solidFill>
                <a:srgbClr val="BFBFBF"/>
              </a:solidFill>
            </a:endParaRPr>
          </a:p>
        </p:txBody>
      </p:sp>
    </p:spTree>
    <p:extLst>
      <p:ext uri="{BB962C8B-B14F-4D97-AF65-F5344CB8AC3E}">
        <p14:creationId xmlns:p14="http://schemas.microsoft.com/office/powerpoint/2010/main" val="2842418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332656"/>
            <a:ext cx="8229600" cy="1728192"/>
          </a:xfrm>
        </p:spPr>
        <p:txBody>
          <a:bodyPr>
            <a:normAutofit/>
          </a:bodyPr>
          <a:lstStyle/>
          <a:p>
            <a:r>
              <a:rPr lang="pt-BR" sz="3600" b="1" i="1" dirty="0" smtClean="0">
                <a:solidFill>
                  <a:schemeClr val="accent6">
                    <a:lumMod val="75000"/>
                  </a:schemeClr>
                </a:solidFill>
              </a:rPr>
              <a:t>PODER DOS CREDORES</a:t>
            </a:r>
            <a:r>
              <a:rPr lang="pt-BR" sz="3600" i="1" dirty="0">
                <a:solidFill>
                  <a:schemeClr val="accent6">
                    <a:lumMod val="75000"/>
                  </a:schemeClr>
                </a:solidFill>
              </a:rPr>
              <a:t/>
            </a:r>
            <a:br>
              <a:rPr lang="pt-BR" sz="3600" i="1" dirty="0">
                <a:solidFill>
                  <a:schemeClr val="accent6">
                    <a:lumMod val="75000"/>
                  </a:schemeClr>
                </a:solidFill>
              </a:rPr>
            </a:br>
            <a:endParaRPr lang="pt-BR" sz="3600" b="1" i="1" dirty="0">
              <a:solidFill>
                <a:schemeClr val="accent6">
                  <a:lumMod val="75000"/>
                </a:schemeClr>
              </a:solidFill>
            </a:endParaRPr>
          </a:p>
        </p:txBody>
      </p:sp>
      <p:sp>
        <p:nvSpPr>
          <p:cNvPr id="3" name="Espaço Reservado para Conteúdo 2"/>
          <p:cNvSpPr>
            <a:spLocks noGrp="1"/>
          </p:cNvSpPr>
          <p:nvPr>
            <p:ph idx="1"/>
          </p:nvPr>
        </p:nvSpPr>
        <p:spPr>
          <a:xfrm>
            <a:off x="1043608" y="1916832"/>
            <a:ext cx="7560840" cy="4608512"/>
          </a:xfrm>
          <a:ln>
            <a:solidFill>
              <a:schemeClr val="accent1"/>
            </a:solidFill>
          </a:ln>
        </p:spPr>
        <p:txBody>
          <a:bodyPr>
            <a:normAutofit/>
          </a:bodyPr>
          <a:lstStyle/>
          <a:p>
            <a:pPr marL="0" indent="0" algn="just">
              <a:buNone/>
            </a:pPr>
            <a:r>
              <a:rPr lang="pt-BR" b="1" i="1" dirty="0" smtClean="0">
                <a:solidFill>
                  <a:schemeClr val="bg1"/>
                </a:solidFill>
              </a:rPr>
              <a:t>Limite do poder de deliberação</a:t>
            </a:r>
          </a:p>
          <a:p>
            <a:pPr marL="0" indent="0" algn="just">
              <a:buNone/>
            </a:pPr>
            <a:endParaRPr lang="pt-BR" dirty="0">
              <a:solidFill>
                <a:schemeClr val="bg1"/>
              </a:solidFill>
            </a:endParaRPr>
          </a:p>
          <a:p>
            <a:pPr marL="0" indent="0" algn="just">
              <a:buNone/>
            </a:pPr>
            <a:r>
              <a:rPr lang="pt-BR" sz="2400" dirty="0" smtClean="0">
                <a:solidFill>
                  <a:schemeClr val="bg1"/>
                </a:solidFill>
              </a:rPr>
              <a:t>	A</a:t>
            </a:r>
            <a:r>
              <a:rPr lang="pt-BR" sz="2600" dirty="0" smtClean="0">
                <a:solidFill>
                  <a:schemeClr val="bg1"/>
                </a:solidFill>
              </a:rPr>
              <a:t>nálise do plano de recuperação</a:t>
            </a:r>
          </a:p>
          <a:p>
            <a:pPr marL="0" indent="0" algn="just">
              <a:buNone/>
            </a:pPr>
            <a:endParaRPr lang="pt-BR" sz="2600" dirty="0" smtClean="0">
              <a:solidFill>
                <a:schemeClr val="bg1"/>
              </a:solidFill>
            </a:endParaRPr>
          </a:p>
          <a:p>
            <a:pPr marL="0" indent="0" algn="just">
              <a:buNone/>
            </a:pPr>
            <a:r>
              <a:rPr lang="pt-BR" sz="2600" dirty="0" smtClean="0">
                <a:solidFill>
                  <a:schemeClr val="bg1"/>
                </a:solidFill>
              </a:rPr>
              <a:t>	Amplo poder de deliberação</a:t>
            </a:r>
          </a:p>
          <a:p>
            <a:pPr marL="0" indent="0" algn="just">
              <a:buNone/>
            </a:pPr>
            <a:endParaRPr lang="pt-BR" sz="2600" dirty="0">
              <a:solidFill>
                <a:schemeClr val="bg1"/>
              </a:solidFill>
            </a:endParaRPr>
          </a:p>
          <a:p>
            <a:pPr marL="0" indent="0" algn="just">
              <a:buNone/>
            </a:pPr>
            <a:r>
              <a:rPr lang="pt-BR" sz="2600" dirty="0" smtClean="0">
                <a:solidFill>
                  <a:schemeClr val="bg1"/>
                </a:solidFill>
              </a:rPr>
              <a:t>	Possibilidade de modificações</a:t>
            </a:r>
          </a:p>
          <a:p>
            <a:pPr marL="0" indent="0" algn="just">
              <a:buNone/>
            </a:pPr>
            <a:r>
              <a:rPr lang="pt-BR" sz="2200" dirty="0" smtClean="0">
                <a:solidFill>
                  <a:srgbClr val="BFBFBF"/>
                </a:solidFill>
              </a:rPr>
              <a:t>	</a:t>
            </a:r>
            <a:endParaRPr lang="pt-BR" sz="2200" dirty="0">
              <a:solidFill>
                <a:srgbClr val="BFBFBF"/>
              </a:solidFill>
            </a:endParaRPr>
          </a:p>
          <a:p>
            <a:pPr marL="0" indent="0" algn="just">
              <a:buNone/>
            </a:pPr>
            <a:endParaRPr lang="pt-BR" sz="2200" dirty="0">
              <a:solidFill>
                <a:srgbClr val="BFBFBF"/>
              </a:solidFill>
            </a:endParaRPr>
          </a:p>
        </p:txBody>
      </p:sp>
    </p:spTree>
    <p:extLst>
      <p:ext uri="{BB962C8B-B14F-4D97-AF65-F5344CB8AC3E}">
        <p14:creationId xmlns:p14="http://schemas.microsoft.com/office/powerpoint/2010/main" val="1622223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332656"/>
            <a:ext cx="8229600" cy="1728192"/>
          </a:xfrm>
        </p:spPr>
        <p:txBody>
          <a:bodyPr>
            <a:normAutofit/>
          </a:bodyPr>
          <a:lstStyle/>
          <a:p>
            <a:r>
              <a:rPr lang="pt-BR" sz="3600" b="1" i="1" dirty="0" smtClean="0">
                <a:solidFill>
                  <a:schemeClr val="accent6">
                    <a:lumMod val="75000"/>
                  </a:schemeClr>
                </a:solidFill>
              </a:rPr>
              <a:t>CONTROLE JUDICIAL</a:t>
            </a:r>
            <a:r>
              <a:rPr lang="pt-BR" sz="3600" i="1" dirty="0">
                <a:solidFill>
                  <a:schemeClr val="accent6">
                    <a:lumMod val="75000"/>
                  </a:schemeClr>
                </a:solidFill>
              </a:rPr>
              <a:t/>
            </a:r>
            <a:br>
              <a:rPr lang="pt-BR" sz="3600" i="1" dirty="0">
                <a:solidFill>
                  <a:schemeClr val="accent6">
                    <a:lumMod val="75000"/>
                  </a:schemeClr>
                </a:solidFill>
              </a:rPr>
            </a:br>
            <a:endParaRPr lang="pt-BR" sz="3600" b="1" i="1" dirty="0">
              <a:solidFill>
                <a:schemeClr val="accent6">
                  <a:lumMod val="75000"/>
                </a:schemeClr>
              </a:solidFill>
            </a:endParaRPr>
          </a:p>
        </p:txBody>
      </p:sp>
      <p:sp>
        <p:nvSpPr>
          <p:cNvPr id="3" name="Espaço Reservado para Conteúdo 2"/>
          <p:cNvSpPr>
            <a:spLocks noGrp="1"/>
          </p:cNvSpPr>
          <p:nvPr>
            <p:ph idx="1"/>
          </p:nvPr>
        </p:nvSpPr>
        <p:spPr>
          <a:xfrm>
            <a:off x="1043608" y="1916832"/>
            <a:ext cx="7560840" cy="4608512"/>
          </a:xfrm>
          <a:ln>
            <a:solidFill>
              <a:schemeClr val="accent1"/>
            </a:solidFill>
          </a:ln>
        </p:spPr>
        <p:txBody>
          <a:bodyPr>
            <a:normAutofit fontScale="92500" lnSpcReduction="10000"/>
          </a:bodyPr>
          <a:lstStyle/>
          <a:p>
            <a:pPr marL="0" indent="0" algn="just">
              <a:buNone/>
            </a:pPr>
            <a:r>
              <a:rPr lang="pt-BR" b="1" i="1" dirty="0" smtClean="0">
                <a:solidFill>
                  <a:schemeClr val="bg1"/>
                </a:solidFill>
              </a:rPr>
              <a:t>Limites do </a:t>
            </a:r>
            <a:r>
              <a:rPr lang="pt-BR" b="1" i="1" dirty="0" smtClean="0">
                <a:solidFill>
                  <a:schemeClr val="bg1"/>
                </a:solidFill>
              </a:rPr>
              <a:t>controle </a:t>
            </a:r>
            <a:r>
              <a:rPr lang="pt-BR" b="1" i="1" dirty="0" smtClean="0">
                <a:solidFill>
                  <a:schemeClr val="bg1"/>
                </a:solidFill>
              </a:rPr>
              <a:t>pelo juiz</a:t>
            </a:r>
          </a:p>
          <a:p>
            <a:pPr marL="0" indent="0" algn="just">
              <a:buNone/>
            </a:pPr>
            <a:endParaRPr lang="pt-BR" dirty="0">
              <a:solidFill>
                <a:schemeClr val="bg1"/>
              </a:solidFill>
            </a:endParaRPr>
          </a:p>
          <a:p>
            <a:pPr marL="0" indent="0" algn="just">
              <a:buNone/>
            </a:pPr>
            <a:r>
              <a:rPr lang="pt-BR" sz="2400" dirty="0" smtClean="0">
                <a:solidFill>
                  <a:schemeClr val="bg1"/>
                </a:solidFill>
              </a:rPr>
              <a:t>	</a:t>
            </a:r>
            <a:r>
              <a:rPr lang="pt-BR" sz="2800" dirty="0" smtClean="0">
                <a:solidFill>
                  <a:schemeClr val="bg1"/>
                </a:solidFill>
              </a:rPr>
              <a:t>Papel meramente </a:t>
            </a:r>
            <a:r>
              <a:rPr lang="pt-BR" sz="2800" dirty="0" smtClean="0">
                <a:solidFill>
                  <a:schemeClr val="bg1"/>
                </a:solidFill>
              </a:rPr>
              <a:t>homologatório do juiz?</a:t>
            </a:r>
            <a:endParaRPr lang="pt-BR" sz="2800" dirty="0" smtClean="0">
              <a:solidFill>
                <a:schemeClr val="bg1"/>
              </a:solidFill>
            </a:endParaRPr>
          </a:p>
          <a:p>
            <a:pPr marL="0" indent="0" algn="just">
              <a:buNone/>
            </a:pPr>
            <a:endParaRPr lang="pt-BR" sz="2800" dirty="0" smtClean="0">
              <a:solidFill>
                <a:schemeClr val="bg1"/>
              </a:solidFill>
            </a:endParaRPr>
          </a:p>
          <a:p>
            <a:pPr marL="0" indent="0" algn="just">
              <a:buNone/>
            </a:pPr>
            <a:r>
              <a:rPr lang="pt-BR" sz="2800" dirty="0" smtClean="0">
                <a:solidFill>
                  <a:schemeClr val="bg1"/>
                </a:solidFill>
              </a:rPr>
              <a:t>	Controle restrito </a:t>
            </a:r>
            <a:r>
              <a:rPr lang="pt-BR" sz="2800" dirty="0">
                <a:solidFill>
                  <a:schemeClr val="bg1"/>
                </a:solidFill>
              </a:rPr>
              <a:t>à</a:t>
            </a:r>
            <a:r>
              <a:rPr lang="pt-BR" sz="2800" dirty="0" smtClean="0">
                <a:solidFill>
                  <a:schemeClr val="bg1"/>
                </a:solidFill>
              </a:rPr>
              <a:t> legalidade dos atos </a:t>
            </a:r>
            <a:r>
              <a:rPr lang="pt-BR" sz="2800" dirty="0" smtClean="0">
                <a:solidFill>
                  <a:schemeClr val="bg1"/>
                </a:solidFill>
              </a:rPr>
              <a:t>(art. 58)?</a:t>
            </a:r>
          </a:p>
          <a:p>
            <a:pPr marL="0" indent="0" algn="just">
              <a:buNone/>
            </a:pPr>
            <a:endParaRPr lang="pt-BR" sz="2800" dirty="0">
              <a:solidFill>
                <a:schemeClr val="bg1"/>
              </a:solidFill>
            </a:endParaRPr>
          </a:p>
          <a:p>
            <a:pPr marL="0" indent="0" algn="just">
              <a:buNone/>
            </a:pPr>
            <a:r>
              <a:rPr lang="pt-BR" sz="2800" dirty="0" smtClean="0">
                <a:solidFill>
                  <a:schemeClr val="bg1"/>
                </a:solidFill>
              </a:rPr>
              <a:t>	</a:t>
            </a:r>
            <a:r>
              <a:rPr lang="pt-BR" sz="2800" dirty="0" smtClean="0">
                <a:solidFill>
                  <a:schemeClr val="bg1"/>
                </a:solidFill>
              </a:rPr>
              <a:t>Controle amplo, inclusive </a:t>
            </a:r>
            <a:r>
              <a:rPr lang="pt-BR" sz="2800" dirty="0">
                <a:solidFill>
                  <a:schemeClr val="bg1"/>
                </a:solidFill>
              </a:rPr>
              <a:t>do mérito (“</a:t>
            </a:r>
            <a:r>
              <a:rPr lang="pt-BR" sz="2800" dirty="0" err="1">
                <a:solidFill>
                  <a:schemeClr val="bg1"/>
                </a:solidFill>
              </a:rPr>
              <a:t>cram</a:t>
            </a:r>
            <a:r>
              <a:rPr lang="pt-BR" sz="2800" dirty="0">
                <a:solidFill>
                  <a:schemeClr val="bg1"/>
                </a:solidFill>
              </a:rPr>
              <a:t> </a:t>
            </a:r>
            <a:r>
              <a:rPr lang="pt-BR" sz="2800" dirty="0" err="1">
                <a:solidFill>
                  <a:schemeClr val="bg1"/>
                </a:solidFill>
              </a:rPr>
              <a:t>dawn</a:t>
            </a:r>
            <a:r>
              <a:rPr lang="pt-BR" sz="2800" dirty="0" smtClean="0">
                <a:solidFill>
                  <a:schemeClr val="bg1"/>
                </a:solidFill>
              </a:rPr>
              <a:t>”)?</a:t>
            </a:r>
            <a:endParaRPr lang="pt-BR" sz="2800" dirty="0">
              <a:solidFill>
                <a:schemeClr val="bg1"/>
              </a:solidFill>
            </a:endParaRPr>
          </a:p>
          <a:p>
            <a:pPr marL="0" indent="0" algn="just">
              <a:buNone/>
            </a:pPr>
            <a:endParaRPr lang="pt-BR" sz="2800" dirty="0" smtClean="0">
              <a:solidFill>
                <a:schemeClr val="bg1"/>
              </a:solidFill>
            </a:endParaRPr>
          </a:p>
          <a:p>
            <a:pPr marL="0" indent="0" algn="just">
              <a:buNone/>
            </a:pPr>
            <a:r>
              <a:rPr lang="pt-BR" sz="2200" dirty="0" smtClean="0">
                <a:solidFill>
                  <a:srgbClr val="BFBFBF"/>
                </a:solidFill>
              </a:rPr>
              <a:t>	</a:t>
            </a:r>
            <a:endParaRPr lang="pt-BR" sz="2200" dirty="0">
              <a:solidFill>
                <a:srgbClr val="BFBFBF"/>
              </a:solidFill>
            </a:endParaRPr>
          </a:p>
          <a:p>
            <a:pPr marL="0" indent="0" algn="just">
              <a:buNone/>
            </a:pPr>
            <a:endParaRPr lang="pt-BR" sz="2200" dirty="0">
              <a:solidFill>
                <a:srgbClr val="BFBFBF"/>
              </a:solidFill>
            </a:endParaRPr>
          </a:p>
        </p:txBody>
      </p:sp>
    </p:spTree>
    <p:extLst>
      <p:ext uri="{BB962C8B-B14F-4D97-AF65-F5344CB8AC3E}">
        <p14:creationId xmlns:p14="http://schemas.microsoft.com/office/powerpoint/2010/main" val="1801410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332656"/>
            <a:ext cx="8229600" cy="1728192"/>
          </a:xfrm>
        </p:spPr>
        <p:txBody>
          <a:bodyPr>
            <a:normAutofit/>
          </a:bodyPr>
          <a:lstStyle/>
          <a:p>
            <a:r>
              <a:rPr lang="pt-BR" sz="3600" b="1" i="1" dirty="0">
                <a:solidFill>
                  <a:schemeClr val="accent6">
                    <a:lumMod val="75000"/>
                  </a:schemeClr>
                </a:solidFill>
              </a:rPr>
              <a:t>CONTROLE JUDICIAL</a:t>
            </a:r>
          </a:p>
        </p:txBody>
      </p:sp>
      <p:sp>
        <p:nvSpPr>
          <p:cNvPr id="3" name="Espaço Reservado para Conteúdo 2"/>
          <p:cNvSpPr>
            <a:spLocks noGrp="1"/>
          </p:cNvSpPr>
          <p:nvPr>
            <p:ph idx="1"/>
          </p:nvPr>
        </p:nvSpPr>
        <p:spPr>
          <a:xfrm>
            <a:off x="1043608" y="1916832"/>
            <a:ext cx="7560840" cy="4608512"/>
          </a:xfrm>
          <a:ln>
            <a:solidFill>
              <a:schemeClr val="accent1"/>
            </a:solidFill>
          </a:ln>
        </p:spPr>
        <p:txBody>
          <a:bodyPr>
            <a:normAutofit fontScale="47500" lnSpcReduction="20000"/>
          </a:bodyPr>
          <a:lstStyle/>
          <a:p>
            <a:pPr marL="0" indent="0" algn="just">
              <a:buNone/>
            </a:pPr>
            <a:r>
              <a:rPr lang="pt-BR" sz="6700" b="1" i="1" dirty="0">
                <a:solidFill>
                  <a:schemeClr val="bg1"/>
                </a:solidFill>
              </a:rPr>
              <a:t>C</a:t>
            </a:r>
            <a:r>
              <a:rPr lang="pt-BR" sz="6700" b="1" i="1" dirty="0" smtClean="0">
                <a:solidFill>
                  <a:schemeClr val="bg1"/>
                </a:solidFill>
              </a:rPr>
              <a:t>ontrole da legalidade dos atos praticados</a:t>
            </a:r>
          </a:p>
          <a:p>
            <a:pPr marL="0" indent="0" algn="just">
              <a:buNone/>
            </a:pPr>
            <a:endParaRPr lang="pt-BR" dirty="0" smtClean="0">
              <a:solidFill>
                <a:schemeClr val="bg1"/>
              </a:solidFill>
            </a:endParaRPr>
          </a:p>
          <a:p>
            <a:pPr marL="0" indent="0" algn="just">
              <a:buNone/>
            </a:pPr>
            <a:endParaRPr lang="pt-BR" dirty="0" smtClean="0">
              <a:solidFill>
                <a:schemeClr val="bg1"/>
              </a:solidFill>
            </a:endParaRPr>
          </a:p>
          <a:p>
            <a:pPr marL="0" indent="0" algn="just">
              <a:buNone/>
            </a:pPr>
            <a:endParaRPr lang="pt-BR" dirty="0">
              <a:solidFill>
                <a:schemeClr val="bg1"/>
              </a:solidFill>
            </a:endParaRPr>
          </a:p>
          <a:p>
            <a:pPr marL="0" indent="0" algn="just">
              <a:buNone/>
            </a:pPr>
            <a:r>
              <a:rPr lang="pt-BR" sz="2400" dirty="0" smtClean="0">
                <a:solidFill>
                  <a:schemeClr val="bg1"/>
                </a:solidFill>
              </a:rPr>
              <a:t>	</a:t>
            </a:r>
            <a:r>
              <a:rPr lang="pt-BR" sz="5100" dirty="0" smtClean="0">
                <a:solidFill>
                  <a:schemeClr val="bg1"/>
                </a:solidFill>
              </a:rPr>
              <a:t>Controle da legalidade dos atos (art. 58)</a:t>
            </a:r>
          </a:p>
          <a:p>
            <a:pPr marL="0" indent="0" algn="just">
              <a:buNone/>
            </a:pPr>
            <a:endParaRPr lang="pt-BR" sz="5100" dirty="0">
              <a:solidFill>
                <a:schemeClr val="bg1"/>
              </a:solidFill>
            </a:endParaRPr>
          </a:p>
          <a:p>
            <a:pPr marL="0" indent="0" algn="just">
              <a:buNone/>
            </a:pPr>
            <a:r>
              <a:rPr lang="pt-BR" sz="5100" dirty="0" smtClean="0">
                <a:solidFill>
                  <a:schemeClr val="bg1"/>
                </a:solidFill>
              </a:rPr>
              <a:t>	Requisitos para o processamento da RF</a:t>
            </a:r>
          </a:p>
          <a:p>
            <a:pPr marL="0" indent="0" algn="just">
              <a:buNone/>
            </a:pPr>
            <a:endParaRPr lang="pt-BR" sz="5100" dirty="0">
              <a:solidFill>
                <a:schemeClr val="bg1"/>
              </a:solidFill>
            </a:endParaRPr>
          </a:p>
          <a:p>
            <a:pPr marL="0" indent="0" algn="just">
              <a:buNone/>
            </a:pPr>
            <a:r>
              <a:rPr lang="pt-BR" sz="5100" dirty="0" smtClean="0">
                <a:solidFill>
                  <a:schemeClr val="bg1"/>
                </a:solidFill>
              </a:rPr>
              <a:t>	Controle do plano aprovado na assembleia geral</a:t>
            </a:r>
          </a:p>
          <a:p>
            <a:pPr marL="0" indent="0" algn="just">
              <a:buNone/>
            </a:pPr>
            <a:endParaRPr lang="pt-BR" sz="5100" dirty="0" smtClean="0">
              <a:solidFill>
                <a:schemeClr val="bg1"/>
              </a:solidFill>
            </a:endParaRPr>
          </a:p>
          <a:p>
            <a:pPr marL="0" indent="0" algn="just">
              <a:buNone/>
            </a:pPr>
            <a:r>
              <a:rPr lang="pt-BR" sz="5100" dirty="0" smtClean="0">
                <a:solidFill>
                  <a:schemeClr val="bg1"/>
                </a:solidFill>
              </a:rPr>
              <a:t>	</a:t>
            </a:r>
            <a:r>
              <a:rPr lang="pt-BR" sz="5100" dirty="0" smtClean="0">
                <a:solidFill>
                  <a:schemeClr val="bg1"/>
                </a:solidFill>
              </a:rPr>
              <a:t>Verificação da ocorrência de</a:t>
            </a:r>
            <a:r>
              <a:rPr lang="pt-BR" sz="5100" dirty="0" smtClean="0">
                <a:solidFill>
                  <a:schemeClr val="bg1"/>
                </a:solidFill>
              </a:rPr>
              <a:t> </a:t>
            </a:r>
            <a:r>
              <a:rPr lang="pt-BR" sz="5100" dirty="0" smtClean="0">
                <a:solidFill>
                  <a:schemeClr val="bg1"/>
                </a:solidFill>
              </a:rPr>
              <a:t>abuso de direito</a:t>
            </a:r>
          </a:p>
          <a:p>
            <a:pPr marL="0" indent="0" algn="just">
              <a:buNone/>
            </a:pPr>
            <a:endParaRPr lang="pt-BR" sz="2800" dirty="0">
              <a:solidFill>
                <a:schemeClr val="bg1"/>
              </a:solidFill>
            </a:endParaRPr>
          </a:p>
          <a:p>
            <a:pPr marL="0" indent="0" algn="just">
              <a:buNone/>
            </a:pPr>
            <a:r>
              <a:rPr lang="pt-BR" sz="2800" dirty="0" smtClean="0">
                <a:solidFill>
                  <a:schemeClr val="bg1"/>
                </a:solidFill>
              </a:rPr>
              <a:t>	</a:t>
            </a:r>
            <a:endParaRPr lang="pt-BR" sz="2800" dirty="0">
              <a:solidFill>
                <a:schemeClr val="bg1"/>
              </a:solidFill>
            </a:endParaRPr>
          </a:p>
          <a:p>
            <a:pPr marL="0" indent="0" algn="just">
              <a:buNone/>
            </a:pPr>
            <a:endParaRPr lang="pt-BR" sz="2800" dirty="0" smtClean="0">
              <a:solidFill>
                <a:schemeClr val="bg1"/>
              </a:solidFill>
            </a:endParaRPr>
          </a:p>
          <a:p>
            <a:pPr marL="0" indent="0" algn="just">
              <a:buNone/>
            </a:pPr>
            <a:r>
              <a:rPr lang="pt-BR" sz="2200" dirty="0" smtClean="0">
                <a:solidFill>
                  <a:srgbClr val="BFBFBF"/>
                </a:solidFill>
              </a:rPr>
              <a:t>	</a:t>
            </a:r>
            <a:endParaRPr lang="pt-BR" sz="2200" dirty="0">
              <a:solidFill>
                <a:srgbClr val="BFBFBF"/>
              </a:solidFill>
            </a:endParaRPr>
          </a:p>
          <a:p>
            <a:pPr marL="0" indent="0" algn="just">
              <a:buNone/>
            </a:pPr>
            <a:endParaRPr lang="pt-BR" sz="2200" dirty="0">
              <a:solidFill>
                <a:srgbClr val="BFBFBF"/>
              </a:solidFill>
            </a:endParaRPr>
          </a:p>
        </p:txBody>
      </p:sp>
    </p:spTree>
    <p:extLst>
      <p:ext uri="{BB962C8B-B14F-4D97-AF65-F5344CB8AC3E}">
        <p14:creationId xmlns:p14="http://schemas.microsoft.com/office/powerpoint/2010/main" val="3034782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332656"/>
            <a:ext cx="8229600" cy="1728192"/>
          </a:xfrm>
        </p:spPr>
        <p:txBody>
          <a:bodyPr>
            <a:normAutofit/>
          </a:bodyPr>
          <a:lstStyle/>
          <a:p>
            <a:r>
              <a:rPr lang="pt-BR" sz="3600" b="1" i="1" dirty="0">
                <a:solidFill>
                  <a:schemeClr val="accent6">
                    <a:lumMod val="75000"/>
                  </a:schemeClr>
                </a:solidFill>
              </a:rPr>
              <a:t>CONTROLE JUDICIAL</a:t>
            </a:r>
            <a:r>
              <a:rPr lang="pt-BR" sz="3600" i="1" dirty="0">
                <a:solidFill>
                  <a:schemeClr val="accent6">
                    <a:lumMod val="75000"/>
                  </a:schemeClr>
                </a:solidFill>
              </a:rPr>
              <a:t/>
            </a:r>
            <a:br>
              <a:rPr lang="pt-BR" sz="3600" i="1" dirty="0">
                <a:solidFill>
                  <a:schemeClr val="accent6">
                    <a:lumMod val="75000"/>
                  </a:schemeClr>
                </a:solidFill>
              </a:rPr>
            </a:br>
            <a:endParaRPr lang="pt-BR" sz="3600" b="1" i="1" dirty="0">
              <a:solidFill>
                <a:schemeClr val="accent6">
                  <a:lumMod val="75000"/>
                </a:schemeClr>
              </a:solidFill>
            </a:endParaRPr>
          </a:p>
        </p:txBody>
      </p:sp>
      <p:sp>
        <p:nvSpPr>
          <p:cNvPr id="3" name="Espaço Reservado para Conteúdo 2"/>
          <p:cNvSpPr>
            <a:spLocks noGrp="1"/>
          </p:cNvSpPr>
          <p:nvPr>
            <p:ph idx="1"/>
          </p:nvPr>
        </p:nvSpPr>
        <p:spPr>
          <a:xfrm>
            <a:off x="1043608" y="1916832"/>
            <a:ext cx="7560840" cy="4608512"/>
          </a:xfrm>
          <a:ln>
            <a:solidFill>
              <a:schemeClr val="accent1"/>
            </a:solidFill>
          </a:ln>
        </p:spPr>
        <p:txBody>
          <a:bodyPr>
            <a:normAutofit fontScale="32500" lnSpcReduction="20000"/>
          </a:bodyPr>
          <a:lstStyle/>
          <a:p>
            <a:pPr marL="0" indent="0" algn="just">
              <a:buNone/>
            </a:pPr>
            <a:r>
              <a:rPr lang="pt-BR" sz="9800" b="1" i="1" dirty="0">
                <a:solidFill>
                  <a:schemeClr val="bg1"/>
                </a:solidFill>
              </a:rPr>
              <a:t>C</a:t>
            </a:r>
            <a:r>
              <a:rPr lang="pt-BR" sz="9800" b="1" i="1" dirty="0" smtClean="0">
                <a:solidFill>
                  <a:schemeClr val="bg1"/>
                </a:solidFill>
              </a:rPr>
              <a:t>ontrole amplo pelo juiz</a:t>
            </a:r>
          </a:p>
          <a:p>
            <a:pPr marL="0" indent="0" algn="just">
              <a:buNone/>
            </a:pPr>
            <a:endParaRPr lang="pt-BR" dirty="0" smtClean="0">
              <a:solidFill>
                <a:schemeClr val="bg1"/>
              </a:solidFill>
            </a:endParaRPr>
          </a:p>
          <a:p>
            <a:pPr marL="0" indent="0" algn="just">
              <a:buNone/>
            </a:pPr>
            <a:endParaRPr lang="pt-BR" dirty="0">
              <a:solidFill>
                <a:schemeClr val="bg1"/>
              </a:solidFill>
            </a:endParaRPr>
          </a:p>
          <a:p>
            <a:pPr marL="0" indent="0" algn="just">
              <a:buNone/>
            </a:pPr>
            <a:r>
              <a:rPr lang="pt-BR" sz="2400" dirty="0" smtClean="0">
                <a:solidFill>
                  <a:schemeClr val="bg1"/>
                </a:solidFill>
              </a:rPr>
              <a:t>	</a:t>
            </a:r>
            <a:r>
              <a:rPr lang="pt-BR" sz="7400" dirty="0" smtClean="0">
                <a:solidFill>
                  <a:schemeClr val="bg1"/>
                </a:solidFill>
              </a:rPr>
              <a:t>Controle do mérito dos atos praticados</a:t>
            </a:r>
          </a:p>
          <a:p>
            <a:pPr marL="0" indent="0" algn="just">
              <a:buNone/>
            </a:pPr>
            <a:endParaRPr lang="pt-BR" sz="7400" dirty="0">
              <a:solidFill>
                <a:schemeClr val="bg1"/>
              </a:solidFill>
            </a:endParaRPr>
          </a:p>
          <a:p>
            <a:pPr marL="0" indent="0" algn="just">
              <a:buNone/>
            </a:pPr>
            <a:r>
              <a:rPr lang="pt-BR" sz="7400" dirty="0" smtClean="0">
                <a:solidFill>
                  <a:schemeClr val="bg1"/>
                </a:solidFill>
              </a:rPr>
              <a:t>	Conciliação dos interesses dos credores com os fins da recuperação judicial (art. 47)</a:t>
            </a:r>
          </a:p>
          <a:p>
            <a:pPr marL="0" indent="0" algn="just">
              <a:buNone/>
            </a:pPr>
            <a:endParaRPr lang="pt-BR" sz="7400" dirty="0">
              <a:solidFill>
                <a:schemeClr val="bg1"/>
              </a:solidFill>
            </a:endParaRPr>
          </a:p>
          <a:p>
            <a:pPr marL="0" indent="0" algn="just">
              <a:buNone/>
            </a:pPr>
            <a:r>
              <a:rPr lang="pt-BR" sz="7400" dirty="0" smtClean="0">
                <a:solidFill>
                  <a:schemeClr val="bg1"/>
                </a:solidFill>
              </a:rPr>
              <a:t>	Exame da própria consistência econômica do plano aprovado</a:t>
            </a:r>
          </a:p>
          <a:p>
            <a:pPr marL="0" indent="0" algn="just">
              <a:buNone/>
            </a:pPr>
            <a:endParaRPr lang="pt-BR" sz="7400" dirty="0" smtClean="0">
              <a:solidFill>
                <a:schemeClr val="bg1"/>
              </a:solidFill>
            </a:endParaRPr>
          </a:p>
          <a:p>
            <a:pPr marL="0" indent="0" algn="just">
              <a:buNone/>
            </a:pPr>
            <a:r>
              <a:rPr lang="pt-BR" sz="7400" dirty="0" smtClean="0">
                <a:solidFill>
                  <a:schemeClr val="bg1"/>
                </a:solidFill>
              </a:rPr>
              <a:t>	“Cram </a:t>
            </a:r>
            <a:r>
              <a:rPr lang="pt-BR" sz="7400" dirty="0" err="1" smtClean="0">
                <a:solidFill>
                  <a:schemeClr val="bg1"/>
                </a:solidFill>
              </a:rPr>
              <a:t>dawn</a:t>
            </a:r>
            <a:r>
              <a:rPr lang="pt-BR" sz="7400" dirty="0" smtClean="0">
                <a:solidFill>
                  <a:schemeClr val="bg1"/>
                </a:solidFill>
              </a:rPr>
              <a:t>” (58</a:t>
            </a:r>
            <a:r>
              <a:rPr lang="pt-BR" sz="7400" dirty="0">
                <a:solidFill>
                  <a:schemeClr val="bg1"/>
                </a:solidFill>
              </a:rPr>
              <a:t>, § 1º, da </a:t>
            </a:r>
            <a:r>
              <a:rPr lang="pt-BR" sz="7400" dirty="0" smtClean="0">
                <a:solidFill>
                  <a:schemeClr val="bg1"/>
                </a:solidFill>
              </a:rPr>
              <a:t>LRF)</a:t>
            </a:r>
          </a:p>
          <a:p>
            <a:pPr marL="0" indent="0" algn="just">
              <a:buNone/>
            </a:pPr>
            <a:endParaRPr lang="pt-BR" sz="2800" dirty="0">
              <a:solidFill>
                <a:schemeClr val="bg1"/>
              </a:solidFill>
            </a:endParaRPr>
          </a:p>
          <a:p>
            <a:pPr marL="0" indent="0" algn="just">
              <a:buNone/>
            </a:pPr>
            <a:r>
              <a:rPr lang="pt-BR" sz="2800" dirty="0" smtClean="0">
                <a:solidFill>
                  <a:schemeClr val="bg1"/>
                </a:solidFill>
              </a:rPr>
              <a:t>	</a:t>
            </a:r>
            <a:endParaRPr lang="pt-BR" sz="2800" dirty="0">
              <a:solidFill>
                <a:schemeClr val="bg1"/>
              </a:solidFill>
            </a:endParaRPr>
          </a:p>
          <a:p>
            <a:pPr marL="0" indent="0" algn="just">
              <a:buNone/>
            </a:pPr>
            <a:endParaRPr lang="pt-BR" sz="2800" dirty="0" smtClean="0">
              <a:solidFill>
                <a:schemeClr val="bg1"/>
              </a:solidFill>
            </a:endParaRPr>
          </a:p>
          <a:p>
            <a:pPr marL="0" indent="0" algn="just">
              <a:buNone/>
            </a:pPr>
            <a:r>
              <a:rPr lang="pt-BR" sz="2200" dirty="0" smtClean="0">
                <a:solidFill>
                  <a:srgbClr val="BFBFBF"/>
                </a:solidFill>
              </a:rPr>
              <a:t>	</a:t>
            </a:r>
            <a:endParaRPr lang="pt-BR" sz="2200" dirty="0">
              <a:solidFill>
                <a:srgbClr val="BFBFBF"/>
              </a:solidFill>
            </a:endParaRPr>
          </a:p>
          <a:p>
            <a:pPr marL="0" indent="0" algn="just">
              <a:buNone/>
            </a:pPr>
            <a:endParaRPr lang="pt-BR" sz="2200" dirty="0">
              <a:solidFill>
                <a:srgbClr val="BFBFBF"/>
              </a:solidFill>
            </a:endParaRPr>
          </a:p>
        </p:txBody>
      </p:sp>
    </p:spTree>
    <p:extLst>
      <p:ext uri="{BB962C8B-B14F-4D97-AF65-F5344CB8AC3E}">
        <p14:creationId xmlns:p14="http://schemas.microsoft.com/office/powerpoint/2010/main" val="3556599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332656"/>
            <a:ext cx="8229600" cy="1728192"/>
          </a:xfrm>
        </p:spPr>
        <p:txBody>
          <a:bodyPr>
            <a:normAutofit/>
          </a:bodyPr>
          <a:lstStyle/>
          <a:p>
            <a:r>
              <a:rPr lang="pt-BR" sz="3600" b="1" i="1" dirty="0">
                <a:solidFill>
                  <a:schemeClr val="accent6">
                    <a:lumMod val="75000"/>
                  </a:schemeClr>
                </a:solidFill>
              </a:rPr>
              <a:t>CONTROLE JUDICIAL</a:t>
            </a:r>
            <a:r>
              <a:rPr lang="pt-BR" sz="3600" i="1" dirty="0">
                <a:solidFill>
                  <a:schemeClr val="accent6">
                    <a:lumMod val="75000"/>
                  </a:schemeClr>
                </a:solidFill>
              </a:rPr>
              <a:t/>
            </a:r>
            <a:br>
              <a:rPr lang="pt-BR" sz="3600" i="1" dirty="0">
                <a:solidFill>
                  <a:schemeClr val="accent6">
                    <a:lumMod val="75000"/>
                  </a:schemeClr>
                </a:solidFill>
              </a:rPr>
            </a:br>
            <a:endParaRPr lang="pt-BR" sz="3600" b="1" i="1" dirty="0">
              <a:solidFill>
                <a:schemeClr val="accent6">
                  <a:lumMod val="75000"/>
                </a:schemeClr>
              </a:solidFill>
            </a:endParaRPr>
          </a:p>
        </p:txBody>
      </p:sp>
      <p:sp>
        <p:nvSpPr>
          <p:cNvPr id="3" name="Espaço Reservado para Conteúdo 2"/>
          <p:cNvSpPr>
            <a:spLocks noGrp="1"/>
          </p:cNvSpPr>
          <p:nvPr>
            <p:ph idx="1"/>
          </p:nvPr>
        </p:nvSpPr>
        <p:spPr>
          <a:xfrm>
            <a:off x="1043608" y="1916832"/>
            <a:ext cx="7560840" cy="4608512"/>
          </a:xfrm>
          <a:ln>
            <a:solidFill>
              <a:schemeClr val="accent1"/>
            </a:solidFill>
          </a:ln>
        </p:spPr>
        <p:txBody>
          <a:bodyPr>
            <a:normAutofit fontScale="25000" lnSpcReduction="20000"/>
          </a:bodyPr>
          <a:lstStyle/>
          <a:p>
            <a:pPr marL="0" indent="0" algn="just">
              <a:buNone/>
            </a:pPr>
            <a:r>
              <a:rPr lang="pt-BR" sz="12800" b="1" i="1" dirty="0" smtClean="0">
                <a:solidFill>
                  <a:schemeClr val="bg1"/>
                </a:solidFill>
              </a:rPr>
              <a:t>P</a:t>
            </a:r>
            <a:r>
              <a:rPr lang="pt-BR" sz="12800" b="1" i="1" dirty="0" smtClean="0">
                <a:solidFill>
                  <a:schemeClr val="bg1"/>
                </a:solidFill>
              </a:rPr>
              <a:t>oder amplo </a:t>
            </a:r>
            <a:r>
              <a:rPr lang="pt-BR" sz="12800" b="1" i="1" dirty="0" smtClean="0">
                <a:solidFill>
                  <a:schemeClr val="bg1"/>
                </a:solidFill>
              </a:rPr>
              <a:t>de deliberação dos credores</a:t>
            </a:r>
          </a:p>
          <a:p>
            <a:pPr marL="0" indent="0" algn="just">
              <a:buNone/>
            </a:pPr>
            <a:endParaRPr lang="pt-BR" dirty="0" smtClean="0">
              <a:solidFill>
                <a:schemeClr val="bg1"/>
              </a:solidFill>
            </a:endParaRPr>
          </a:p>
          <a:p>
            <a:pPr marL="0" indent="0" algn="just">
              <a:buNone/>
            </a:pPr>
            <a:endParaRPr lang="pt-BR" dirty="0" smtClean="0">
              <a:solidFill>
                <a:schemeClr val="bg1"/>
              </a:solidFill>
            </a:endParaRPr>
          </a:p>
          <a:p>
            <a:pPr marL="0" indent="0" algn="just">
              <a:buNone/>
            </a:pPr>
            <a:endParaRPr lang="pt-BR" dirty="0">
              <a:solidFill>
                <a:schemeClr val="bg1"/>
              </a:solidFill>
            </a:endParaRPr>
          </a:p>
          <a:p>
            <a:pPr marL="0" indent="0" algn="just">
              <a:buNone/>
            </a:pPr>
            <a:endParaRPr lang="pt-BR" dirty="0" smtClean="0">
              <a:solidFill>
                <a:schemeClr val="bg1"/>
              </a:solidFill>
            </a:endParaRPr>
          </a:p>
          <a:p>
            <a:pPr marL="0" indent="0" algn="just">
              <a:buNone/>
            </a:pPr>
            <a:endParaRPr lang="pt-BR" dirty="0">
              <a:solidFill>
                <a:schemeClr val="bg1"/>
              </a:solidFill>
            </a:endParaRPr>
          </a:p>
          <a:p>
            <a:pPr marL="0" indent="0" algn="just">
              <a:buNone/>
            </a:pPr>
            <a:r>
              <a:rPr lang="pt-BR" sz="2400" dirty="0" smtClean="0">
                <a:solidFill>
                  <a:schemeClr val="bg1"/>
                </a:solidFill>
              </a:rPr>
              <a:t>	</a:t>
            </a:r>
            <a:r>
              <a:rPr lang="pt-BR" sz="8800" i="1" dirty="0" smtClean="0">
                <a:solidFill>
                  <a:schemeClr val="bg1"/>
                </a:solidFill>
              </a:rPr>
              <a:t>”RECURSO  </a:t>
            </a:r>
            <a:r>
              <a:rPr lang="pt-BR" sz="8800" i="1" dirty="0">
                <a:solidFill>
                  <a:schemeClr val="bg1"/>
                </a:solidFill>
              </a:rPr>
              <a:t>ESPECIAL.  RECUPERAÇÃO  JUDICIAL.  MODIFICAÇÃO  DO PLANO DE RECUPERAÇÃO  APÓS  O  BIÊNIO  DE SUPERVISÃO JUDICIAL. POSSIBILIDADE, DESDE  QUE  NÃO  TENHA OCORRIDO O ENCERRAMENTO DAQUELA. PRINCÍPIO DA PRESERVAÇÃO  DA  EMPRESA.  ALTERAÇÃO SUBMETIDA À ASSEMBLEIA GERAL DE CREDORES.  SOBERANIA  DO  ÓRGÃO.  DEVEDOR  DISSIDENTE  QUE  DEVE  SE SUBMETER  AOS  NOVOS  DITAMES DO PLANO. PRINCÍPIOS DA RELEVÂNCIA DOS INTERESSES DOS CREDORES E DA PAR CONDITIO CREDITORUM</a:t>
            </a:r>
            <a:r>
              <a:rPr lang="pt-BR" sz="8800" i="1" dirty="0" smtClean="0">
                <a:solidFill>
                  <a:schemeClr val="bg1"/>
                </a:solidFill>
              </a:rPr>
              <a:t>.”</a:t>
            </a:r>
            <a:r>
              <a:rPr lang="pt-BR" sz="8800" dirty="0" smtClean="0">
                <a:solidFill>
                  <a:schemeClr val="bg1"/>
                </a:solidFill>
              </a:rPr>
              <a:t> </a:t>
            </a:r>
            <a:r>
              <a:rPr lang="pt-BR" sz="8800" b="1" i="1" dirty="0" smtClean="0">
                <a:solidFill>
                  <a:schemeClr val="bg1"/>
                </a:solidFill>
              </a:rPr>
              <a:t>(</a:t>
            </a:r>
            <a:r>
              <a:rPr lang="pt-BR" sz="8800" b="1" i="1" dirty="0" err="1">
                <a:solidFill>
                  <a:schemeClr val="bg1"/>
                </a:solidFill>
              </a:rPr>
              <a:t>REsp</a:t>
            </a:r>
            <a:r>
              <a:rPr lang="pt-BR" sz="8800" b="1" i="1" dirty="0">
                <a:solidFill>
                  <a:schemeClr val="bg1"/>
                </a:solidFill>
              </a:rPr>
              <a:t> </a:t>
            </a:r>
            <a:r>
              <a:rPr lang="pt-BR" sz="8800" b="1" i="1" dirty="0" smtClean="0">
                <a:solidFill>
                  <a:schemeClr val="bg1"/>
                </a:solidFill>
              </a:rPr>
              <a:t>1.302.735/SP</a:t>
            </a:r>
            <a:r>
              <a:rPr lang="pt-BR" sz="8800" b="1" i="1" dirty="0">
                <a:solidFill>
                  <a:schemeClr val="bg1"/>
                </a:solidFill>
              </a:rPr>
              <a:t>, Rel. </a:t>
            </a:r>
            <a:r>
              <a:rPr lang="pt-BR" sz="8800" b="1" i="1" dirty="0" smtClean="0">
                <a:solidFill>
                  <a:schemeClr val="bg1"/>
                </a:solidFill>
              </a:rPr>
              <a:t>Min. LUIS </a:t>
            </a:r>
            <a:r>
              <a:rPr lang="pt-BR" sz="8800" b="1" i="1" dirty="0">
                <a:solidFill>
                  <a:schemeClr val="bg1"/>
                </a:solidFill>
              </a:rPr>
              <a:t>FELIPE SALOMÃO, </a:t>
            </a:r>
            <a:r>
              <a:rPr lang="pt-BR" sz="8800" b="1" i="1" dirty="0" smtClean="0">
                <a:solidFill>
                  <a:schemeClr val="bg1"/>
                </a:solidFill>
              </a:rPr>
              <a:t>4ª </a:t>
            </a:r>
            <a:r>
              <a:rPr lang="pt-BR" sz="8800" b="1" i="1" dirty="0">
                <a:solidFill>
                  <a:schemeClr val="bg1"/>
                </a:solidFill>
              </a:rPr>
              <a:t>T., j. </a:t>
            </a:r>
            <a:r>
              <a:rPr lang="pt-BR" sz="8800" b="1" i="1" dirty="0" smtClean="0">
                <a:solidFill>
                  <a:schemeClr val="bg1"/>
                </a:solidFill>
              </a:rPr>
              <a:t>17/03/2016</a:t>
            </a:r>
            <a:r>
              <a:rPr lang="pt-BR" sz="8800" b="1" i="1" dirty="0">
                <a:solidFill>
                  <a:schemeClr val="bg1"/>
                </a:solidFill>
              </a:rPr>
              <a:t>, </a:t>
            </a:r>
            <a:r>
              <a:rPr lang="pt-BR" sz="8800" b="1" i="1" dirty="0" err="1">
                <a:solidFill>
                  <a:schemeClr val="bg1"/>
                </a:solidFill>
              </a:rPr>
              <a:t>DJe</a:t>
            </a:r>
            <a:r>
              <a:rPr lang="pt-BR" sz="8800" b="1" i="1" dirty="0">
                <a:solidFill>
                  <a:schemeClr val="bg1"/>
                </a:solidFill>
              </a:rPr>
              <a:t> 05/04/2016)</a:t>
            </a:r>
            <a:endParaRPr lang="pt-BR" sz="8800" dirty="0">
              <a:solidFill>
                <a:schemeClr val="bg1"/>
              </a:solidFill>
            </a:endParaRPr>
          </a:p>
          <a:p>
            <a:pPr marL="0" indent="0" algn="just">
              <a:buNone/>
            </a:pPr>
            <a:endParaRPr lang="pt-BR" sz="3400" dirty="0">
              <a:solidFill>
                <a:schemeClr val="bg1"/>
              </a:solidFill>
            </a:endParaRPr>
          </a:p>
          <a:p>
            <a:pPr marL="0" indent="0" algn="just">
              <a:buNone/>
            </a:pPr>
            <a:endParaRPr lang="pt-BR" sz="2800" dirty="0"/>
          </a:p>
          <a:p>
            <a:pPr marL="0" indent="0" algn="just">
              <a:buNone/>
            </a:pPr>
            <a:endParaRPr lang="pt-BR" sz="2800" dirty="0" smtClean="0">
              <a:solidFill>
                <a:schemeClr val="bg1"/>
              </a:solidFill>
            </a:endParaRPr>
          </a:p>
          <a:p>
            <a:pPr marL="0" indent="0" algn="just">
              <a:buNone/>
            </a:pPr>
            <a:r>
              <a:rPr lang="pt-BR" sz="2200" dirty="0" smtClean="0">
                <a:solidFill>
                  <a:srgbClr val="BFBFBF"/>
                </a:solidFill>
              </a:rPr>
              <a:t>	</a:t>
            </a:r>
            <a:endParaRPr lang="pt-BR" sz="2200" dirty="0">
              <a:solidFill>
                <a:srgbClr val="BFBFBF"/>
              </a:solidFill>
            </a:endParaRPr>
          </a:p>
          <a:p>
            <a:pPr marL="0" indent="0" algn="just">
              <a:buNone/>
            </a:pPr>
            <a:endParaRPr lang="pt-BR" sz="2200" dirty="0">
              <a:solidFill>
                <a:srgbClr val="BFBFBF"/>
              </a:solidFill>
            </a:endParaRPr>
          </a:p>
        </p:txBody>
      </p:sp>
    </p:spTree>
    <p:extLst>
      <p:ext uri="{BB962C8B-B14F-4D97-AF65-F5344CB8AC3E}">
        <p14:creationId xmlns:p14="http://schemas.microsoft.com/office/powerpoint/2010/main" val="4085607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1449</TotalTime>
  <Words>94</Words>
  <Application>Microsoft Office PowerPoint</Application>
  <PresentationFormat>Apresentação na tela (4:3)</PresentationFormat>
  <Paragraphs>125</Paragraphs>
  <Slides>14</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14</vt:i4>
      </vt:variant>
    </vt:vector>
  </HeadingPairs>
  <TitlesOfParts>
    <vt:vector size="17" baseType="lpstr">
      <vt:lpstr>Arial</vt:lpstr>
      <vt:lpstr>Calibri</vt:lpstr>
      <vt:lpstr>Tema do Office</vt:lpstr>
      <vt:lpstr>O PODER DOS CREDORES NA RECUPERAÇÃO JUDICIAL</vt:lpstr>
      <vt:lpstr>INTRODUÇÃO</vt:lpstr>
      <vt:lpstr>INTRODUÇÃO</vt:lpstr>
      <vt:lpstr>PODER DOS CREDORES </vt:lpstr>
      <vt:lpstr>PODER DOS CREDORES </vt:lpstr>
      <vt:lpstr>CONTROLE JUDICIAL </vt:lpstr>
      <vt:lpstr>CONTROLE JUDICIAL</vt:lpstr>
      <vt:lpstr>CONTROLE JUDICIAL </vt:lpstr>
      <vt:lpstr>CONTROLE JUDICIAL </vt:lpstr>
      <vt:lpstr>CONTROLE JUDICIAL </vt:lpstr>
      <vt:lpstr>CONTROLE JUDICIAL </vt:lpstr>
      <vt:lpstr>CONTROLE JUDICIAL </vt:lpstr>
      <vt:lpstr>CONCLUSÃO</vt:lpstr>
      <vt:lpstr>CONCLUSÃO</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DEFESA DA CONCORRÊNCIA E A PROTEÇÃO DO CONSUMIDOR</dc:title>
  <dc:creator>Mariana</dc:creator>
  <cp:lastModifiedBy>Paulo de Tarso Vieira Sanseverino</cp:lastModifiedBy>
  <cp:revision>356</cp:revision>
  <dcterms:created xsi:type="dcterms:W3CDTF">2012-07-01T21:40:37Z</dcterms:created>
  <dcterms:modified xsi:type="dcterms:W3CDTF">2017-08-12T14:00:28Z</dcterms:modified>
</cp:coreProperties>
</file>