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5"/>
  </p:notesMasterIdLst>
  <p:sldIdLst>
    <p:sldId id="360" r:id="rId3"/>
    <p:sldId id="271" r:id="rId4"/>
    <p:sldId id="451" r:id="rId5"/>
    <p:sldId id="452" r:id="rId6"/>
    <p:sldId id="461" r:id="rId7"/>
    <p:sldId id="453" r:id="rId8"/>
    <p:sldId id="462" r:id="rId9"/>
    <p:sldId id="442" r:id="rId10"/>
    <p:sldId id="445" r:id="rId11"/>
    <p:sldId id="454" r:id="rId12"/>
    <p:sldId id="444" r:id="rId13"/>
    <p:sldId id="446" r:id="rId14"/>
    <p:sldId id="447" r:id="rId15"/>
    <p:sldId id="448" r:id="rId16"/>
    <p:sldId id="449" r:id="rId17"/>
    <p:sldId id="457" r:id="rId18"/>
    <p:sldId id="359" r:id="rId19"/>
    <p:sldId id="355" r:id="rId20"/>
    <p:sldId id="356" r:id="rId21"/>
    <p:sldId id="357" r:id="rId22"/>
    <p:sldId id="351" r:id="rId23"/>
    <p:sldId id="352" r:id="rId24"/>
    <p:sldId id="353" r:id="rId25"/>
    <p:sldId id="354" r:id="rId26"/>
    <p:sldId id="282" r:id="rId27"/>
    <p:sldId id="455" r:id="rId28"/>
    <p:sldId id="363" r:id="rId29"/>
    <p:sldId id="430" r:id="rId30"/>
    <p:sldId id="459" r:id="rId31"/>
    <p:sldId id="365" r:id="rId32"/>
    <p:sldId id="366" r:id="rId33"/>
    <p:sldId id="367" r:id="rId34"/>
    <p:sldId id="368" r:id="rId35"/>
    <p:sldId id="458" r:id="rId36"/>
    <p:sldId id="419" r:id="rId37"/>
    <p:sldId id="420" r:id="rId38"/>
    <p:sldId id="421" r:id="rId39"/>
    <p:sldId id="423" r:id="rId40"/>
    <p:sldId id="424" r:id="rId41"/>
    <p:sldId id="425" r:id="rId42"/>
    <p:sldId id="422" r:id="rId43"/>
    <p:sldId id="426" r:id="rId44"/>
    <p:sldId id="429" r:id="rId45"/>
    <p:sldId id="456" r:id="rId46"/>
    <p:sldId id="460" r:id="rId47"/>
    <p:sldId id="401" r:id="rId48"/>
    <p:sldId id="402" r:id="rId49"/>
    <p:sldId id="403" r:id="rId50"/>
    <p:sldId id="405" r:id="rId51"/>
    <p:sldId id="411" r:id="rId52"/>
    <p:sldId id="414" r:id="rId53"/>
    <p:sldId id="441" r:id="rId54"/>
  </p:sldIdLst>
  <p:sldSz cx="9144000" cy="6858000" type="screen4x3"/>
  <p:notesSz cx="6819900" cy="9931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9A12D2CD-BF3F-4367-8C2B-55B608C3E89F}" type="datetimeFigureOut">
              <a:rPr lang="pt-BR" smtClean="0"/>
              <a:pPr/>
              <a:t>13/08/2017</a:t>
            </a:fld>
            <a:endParaRPr lang="pt-BR"/>
          </a:p>
        </p:txBody>
      </p:sp>
      <p:sp>
        <p:nvSpPr>
          <p:cNvPr id="4" name="Espaço Reservado para Imagem de Slide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934004DD-60D0-4DFE-A5E3-7F06FE49A9E3}" type="slidenum">
              <a:rPr lang="pt-BR" smtClean="0"/>
              <a:pPr/>
              <a:t>‹nº›</a:t>
            </a:fld>
            <a:endParaRPr lang="pt-BR"/>
          </a:p>
        </p:txBody>
      </p:sp>
    </p:spTree>
    <p:extLst>
      <p:ext uri="{BB962C8B-B14F-4D97-AF65-F5344CB8AC3E}">
        <p14:creationId xmlns:p14="http://schemas.microsoft.com/office/powerpoint/2010/main" val="428692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34004DD-60D0-4DFE-A5E3-7F06FE49A9E3}" type="slidenum">
              <a:rPr lang="pt-BR" smtClean="0"/>
              <a:pPr/>
              <a:t>4</a:t>
            </a:fld>
            <a:endParaRPr lang="pt-BR"/>
          </a:p>
        </p:txBody>
      </p:sp>
    </p:spTree>
    <p:extLst>
      <p:ext uri="{BB962C8B-B14F-4D97-AF65-F5344CB8AC3E}">
        <p14:creationId xmlns:p14="http://schemas.microsoft.com/office/powerpoint/2010/main" val="347811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FAFBE4D-8BD0-4CA1-8DB8-F3ECE926EE7A}" type="slidenum">
              <a:rPr lang="pt-BR" smtClean="0"/>
              <a:pPr/>
              <a:t>38</a:t>
            </a:fld>
            <a:endParaRPr lang="pt-BR"/>
          </a:p>
        </p:txBody>
      </p:sp>
    </p:spTree>
    <p:extLst>
      <p:ext uri="{BB962C8B-B14F-4D97-AF65-F5344CB8AC3E}">
        <p14:creationId xmlns:p14="http://schemas.microsoft.com/office/powerpoint/2010/main" val="57547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2179587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142726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3717639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4F60A33-24A6-40D3-94FF-0AC46DB4E5EE}" type="datetime1">
              <a:rPr lang="pt-BR" smtClean="0">
                <a:solidFill>
                  <a:prstClr val="black">
                    <a:tint val="75000"/>
                  </a:prstClr>
                </a:solidFill>
              </a:rPr>
              <a:pPr/>
              <a:t>13/08/2017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165838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5C5ED8C-D76F-4CDE-A686-9644A48B5428}" type="datetime1">
              <a:rPr lang="pt-BR" smtClean="0">
                <a:solidFill>
                  <a:prstClr val="black">
                    <a:tint val="75000"/>
                  </a:prstClr>
                </a:solidFill>
              </a:rPr>
              <a:pPr/>
              <a:t>13/08/2017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631737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F105D66-644F-4083-9C69-CBDDF28CCB96}" type="datetime1">
              <a:rPr lang="pt-BR" smtClean="0">
                <a:solidFill>
                  <a:prstClr val="black">
                    <a:tint val="75000"/>
                  </a:prstClr>
                </a:solidFill>
              </a:rPr>
              <a:pPr/>
              <a:t>13/08/2017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12711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0B97DB1-001B-4770-A21B-5D3DA0871AE2}" type="datetime1">
              <a:rPr lang="pt-BR" smtClean="0">
                <a:solidFill>
                  <a:prstClr val="black">
                    <a:tint val="75000"/>
                  </a:prstClr>
                </a:solidFill>
              </a:rPr>
              <a:pPr/>
              <a:t>13/08/2017</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884605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4" name="Espaço Reservado para Conteúdo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D776DB7-E437-4140-B457-D70BA3B8C33D}" type="datetime1">
              <a:rPr lang="pt-BR" smtClean="0">
                <a:solidFill>
                  <a:prstClr val="black">
                    <a:tint val="75000"/>
                  </a:prstClr>
                </a:solidFill>
              </a:rPr>
              <a:pPr/>
              <a:t>13/08/2017</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482867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A508C97-1689-4111-9492-004833F4C7EE}" type="datetime1">
              <a:rPr lang="pt-BR" smtClean="0">
                <a:solidFill>
                  <a:prstClr val="black">
                    <a:tint val="75000"/>
                  </a:prstClr>
                </a:solidFill>
              </a:rPr>
              <a:pPr/>
              <a:t>13/08/2017</a:t>
            </a:fld>
            <a:endParaRPr lang="pt-BR">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pt-BR">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034865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3B497B8-E6D4-40EB-B91B-CE2F2372F1AE}" type="datetime1">
              <a:rPr lang="pt-BR" smtClean="0">
                <a:solidFill>
                  <a:prstClr val="black">
                    <a:tint val="75000"/>
                  </a:prstClr>
                </a:solidFill>
              </a:rPr>
              <a:pPr/>
              <a:t>13/08/2017</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045507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Conteú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672466E-C990-4E6D-B414-46F9F32B4006}" type="datetime1">
              <a:rPr lang="pt-BR" smtClean="0">
                <a:solidFill>
                  <a:prstClr val="black">
                    <a:tint val="75000"/>
                  </a:prstClr>
                </a:solidFill>
              </a:rPr>
              <a:pPr/>
              <a:t>13/08/2017</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79909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3248967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10B9660-404A-4E8D-BBFD-45967F0D4329}" type="datetime1">
              <a:rPr lang="pt-BR" smtClean="0">
                <a:solidFill>
                  <a:prstClr val="black">
                    <a:tint val="75000"/>
                  </a:prstClr>
                </a:solidFill>
              </a:rPr>
              <a:pPr/>
              <a:t>13/08/2017</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910629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EB464B3-5850-4BCF-B8F6-4F8E72397FCD}" type="datetime1">
              <a:rPr lang="pt-BR" smtClean="0">
                <a:solidFill>
                  <a:prstClr val="black">
                    <a:tint val="75000"/>
                  </a:prstClr>
                </a:solidFill>
              </a:rPr>
              <a:pPr/>
              <a:t>13/08/2017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8733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1E08B1D-A3D0-4312-8264-6898962CB441}" type="datetime1">
              <a:rPr lang="pt-BR" smtClean="0">
                <a:solidFill>
                  <a:prstClr val="black">
                    <a:tint val="75000"/>
                  </a:prstClr>
                </a:solidFill>
              </a:rPr>
              <a:pPr/>
              <a:t>13/08/2017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65635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97292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105664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250661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292812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69449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160013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5446F8D-1942-486A-89CE-34A8158675FC}" type="datetimeFigureOut">
              <a:rPr lang="pt-BR" smtClean="0"/>
              <a:pPr/>
              <a:t>13/08/2017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FDA879B-152C-4206-8DD7-D29B6F1EDCE8}" type="slidenum">
              <a:rPr lang="pt-BR" smtClean="0"/>
              <a:pPr/>
              <a:t>‹nº›</a:t>
            </a:fld>
            <a:endParaRPr lang="pt-BR"/>
          </a:p>
        </p:txBody>
      </p:sp>
    </p:spTree>
    <p:extLst>
      <p:ext uri="{BB962C8B-B14F-4D97-AF65-F5344CB8AC3E}">
        <p14:creationId xmlns:p14="http://schemas.microsoft.com/office/powerpoint/2010/main" val="375631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46F8D-1942-486A-89CE-34A8158675FC}" type="datetimeFigureOut">
              <a:rPr lang="pt-BR" smtClean="0"/>
              <a:pPr/>
              <a:t>13/08/2017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A879B-152C-4206-8DD7-D29B6F1EDCE8}" type="slidenum">
              <a:rPr lang="pt-BR" smtClean="0"/>
              <a:pPr/>
              <a:t>‹nº›</a:t>
            </a:fld>
            <a:endParaRPr lang="pt-BR"/>
          </a:p>
        </p:txBody>
      </p:sp>
    </p:spTree>
    <p:extLst>
      <p:ext uri="{BB962C8B-B14F-4D97-AF65-F5344CB8AC3E}">
        <p14:creationId xmlns:p14="http://schemas.microsoft.com/office/powerpoint/2010/main" val="43548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C7E108C-6109-4317-9B65-F9F9D7F35C21}" type="datetime1">
              <a:rPr lang="pt-BR" smtClean="0">
                <a:solidFill>
                  <a:prstClr val="black">
                    <a:tint val="75000"/>
                  </a:prstClr>
                </a:solidFill>
              </a:rPr>
              <a:pPr/>
              <a:t>13/08/2017</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6DCF3E-DB4E-4BDB-8C90-2E55195FC4FF}"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555205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250825" y="908720"/>
            <a:ext cx="8642350" cy="5256584"/>
          </a:xfrm>
        </p:spPr>
        <p:txBody>
          <a:bodyPr>
            <a:normAutofit fontScale="90000"/>
          </a:bodyPr>
          <a:lstStyle/>
          <a:p>
            <a:r>
              <a:rPr lang="pt-BR" altLang="pt-BR" b="1" dirty="0" smtClean="0"/>
              <a:t/>
            </a:r>
            <a:br>
              <a:rPr lang="pt-BR" altLang="pt-BR" b="1" dirty="0" smtClean="0"/>
            </a:br>
            <a:r>
              <a:rPr lang="pt-BR" altLang="pt-BR" b="1" dirty="0"/>
              <a:t/>
            </a:r>
            <a:br>
              <a:rPr lang="pt-BR" altLang="pt-BR" b="1" dirty="0"/>
            </a:br>
            <a:r>
              <a:rPr lang="pt-BR" altLang="pt-BR" b="1" dirty="0" smtClean="0"/>
              <a:t/>
            </a:r>
            <a:br>
              <a:rPr lang="pt-BR" altLang="pt-BR" b="1" dirty="0" smtClean="0"/>
            </a:br>
            <a:r>
              <a:rPr lang="pt-BR" altLang="pt-BR" b="1" dirty="0"/>
              <a:t/>
            </a:r>
            <a:br>
              <a:rPr lang="pt-BR" altLang="pt-BR" b="1" dirty="0"/>
            </a:br>
            <a:r>
              <a:rPr lang="pt-BR" altLang="pt-BR" b="1" dirty="0" smtClean="0"/>
              <a:t/>
            </a:r>
            <a:br>
              <a:rPr lang="pt-BR" altLang="pt-BR" b="1" dirty="0" smtClean="0"/>
            </a:br>
            <a:r>
              <a:rPr lang="pt-BR" altLang="pt-BR" b="1" dirty="0"/>
              <a:t/>
            </a:r>
            <a:br>
              <a:rPr lang="pt-BR" altLang="pt-BR" b="1" dirty="0"/>
            </a:br>
            <a:r>
              <a:rPr lang="pt-BR" altLang="pt-BR" b="1" dirty="0" smtClean="0"/>
              <a:t/>
            </a:r>
            <a:br>
              <a:rPr lang="pt-BR" altLang="pt-BR" b="1" dirty="0" smtClean="0"/>
            </a:br>
            <a:r>
              <a:rPr lang="pt-BR" altLang="pt-BR" b="1" dirty="0"/>
              <a:t/>
            </a:r>
            <a:br>
              <a:rPr lang="pt-BR" altLang="pt-BR" b="1" dirty="0"/>
            </a:br>
            <a:r>
              <a:rPr lang="pt-BR" altLang="pt-BR" b="1" dirty="0" smtClean="0"/>
              <a:t/>
            </a:r>
            <a:br>
              <a:rPr lang="pt-BR" altLang="pt-BR" b="1" dirty="0" smtClean="0"/>
            </a:br>
            <a:r>
              <a:rPr lang="pt-BR" altLang="pt-BR" b="1" dirty="0"/>
              <a:t/>
            </a:r>
            <a:br>
              <a:rPr lang="pt-BR" altLang="pt-BR" b="1" dirty="0"/>
            </a:br>
            <a:r>
              <a:rPr lang="pt-BR" altLang="pt-BR" b="1" dirty="0" smtClean="0"/>
              <a:t/>
            </a:r>
            <a:br>
              <a:rPr lang="pt-BR" altLang="pt-BR" b="1" dirty="0" smtClean="0"/>
            </a:br>
            <a:r>
              <a:rPr lang="pt-BR" altLang="pt-BR" b="1" dirty="0"/>
              <a:t/>
            </a:r>
            <a:br>
              <a:rPr lang="pt-BR" altLang="pt-BR" b="1" dirty="0"/>
            </a:br>
            <a:r>
              <a:rPr lang="pt-BR" altLang="pt-BR" b="1" dirty="0" smtClean="0"/>
              <a:t/>
            </a:r>
            <a:br>
              <a:rPr lang="pt-BR" altLang="pt-BR" b="1" dirty="0" smtClean="0"/>
            </a:br>
            <a:r>
              <a:rPr lang="pt-BR" altLang="pt-BR" b="1" dirty="0"/>
              <a:t/>
            </a:r>
            <a:br>
              <a:rPr lang="pt-BR" altLang="pt-BR" b="1" dirty="0"/>
            </a:br>
            <a:r>
              <a:rPr lang="pt-BR" altLang="pt-BR" b="1" dirty="0" smtClean="0"/>
              <a:t/>
            </a:r>
            <a:br>
              <a:rPr lang="pt-BR" altLang="pt-BR" b="1" dirty="0" smtClean="0"/>
            </a:br>
            <a:r>
              <a:rPr lang="pt-BR" altLang="pt-BR" b="1" dirty="0"/>
              <a:t/>
            </a:r>
            <a:br>
              <a:rPr lang="pt-BR" altLang="pt-BR" b="1" dirty="0"/>
            </a:br>
            <a:r>
              <a:rPr lang="pt-BR" altLang="pt-BR" sz="5100" b="1" dirty="0" smtClean="0">
                <a:solidFill>
                  <a:schemeClr val="bg1"/>
                </a:solidFill>
              </a:rPr>
              <a:t>A Recuperação Judicial sob a ótica Jurídica, Econômica e Social</a:t>
            </a:r>
            <a:br>
              <a:rPr lang="pt-BR" altLang="pt-BR" sz="5100" b="1" dirty="0" smtClean="0">
                <a:solidFill>
                  <a:schemeClr val="bg1"/>
                </a:solidFill>
              </a:rPr>
            </a:br>
            <a:r>
              <a:rPr lang="pt-BR" altLang="pt-BR" b="1" dirty="0" smtClean="0">
                <a:solidFill>
                  <a:schemeClr val="bg1"/>
                </a:solidFill>
              </a:rPr>
              <a:t/>
            </a:r>
            <a:br>
              <a:rPr lang="pt-BR" altLang="pt-BR" b="1" dirty="0" smtClean="0">
                <a:solidFill>
                  <a:schemeClr val="bg1"/>
                </a:solidFill>
              </a:rPr>
            </a:br>
            <a:r>
              <a:rPr lang="pt-BR" altLang="pt-BR" b="1" dirty="0" smtClean="0">
                <a:solidFill>
                  <a:schemeClr val="bg1"/>
                </a:solidFill>
              </a:rPr>
              <a:t>     </a:t>
            </a:r>
            <a:r>
              <a:rPr lang="pt-BR" altLang="pt-BR" sz="3900" b="1" dirty="0" smtClean="0">
                <a:solidFill>
                  <a:schemeClr val="bg1"/>
                </a:solidFill>
              </a:rPr>
              <a:t>A visão contemporânea do processo de recuperação judicial e a perspectiva do STJ</a:t>
            </a:r>
            <a:r>
              <a:rPr lang="pt-BR" altLang="pt-BR" sz="3700" b="1" dirty="0" smtClean="0">
                <a:solidFill>
                  <a:schemeClr val="bg1"/>
                </a:solidFill>
              </a:rPr>
              <a:t/>
            </a:r>
            <a:br>
              <a:rPr lang="pt-BR" altLang="pt-BR" sz="3700" b="1" dirty="0" smtClean="0">
                <a:solidFill>
                  <a:schemeClr val="bg1"/>
                </a:solidFill>
              </a:rPr>
            </a:br>
            <a:r>
              <a:rPr lang="pt-BR" altLang="pt-BR" sz="4000" b="1" dirty="0" smtClean="0">
                <a:solidFill>
                  <a:schemeClr val="bg1"/>
                </a:solidFill>
              </a:rPr>
              <a:t/>
            </a:r>
            <a:br>
              <a:rPr lang="pt-BR" altLang="pt-BR" sz="4000" b="1" dirty="0" smtClean="0">
                <a:solidFill>
                  <a:schemeClr val="bg1"/>
                </a:solidFill>
              </a:rPr>
            </a:br>
            <a:r>
              <a:rPr lang="pt-BR" altLang="pt-BR" b="1" dirty="0" smtClean="0">
                <a:solidFill>
                  <a:schemeClr val="bg1"/>
                </a:solidFill>
              </a:rPr>
              <a:t>			 </a:t>
            </a:r>
            <a:r>
              <a:rPr lang="pt-BR" altLang="pt-BR" sz="3600" b="1" dirty="0" smtClean="0">
                <a:solidFill>
                  <a:schemeClr val="bg1"/>
                </a:solidFill>
              </a:rPr>
              <a:t>Rio de Janeiro, 14/08/2017</a:t>
            </a:r>
            <a:br>
              <a:rPr lang="pt-BR" altLang="pt-BR" sz="3600" b="1" dirty="0" smtClean="0">
                <a:solidFill>
                  <a:schemeClr val="bg1"/>
                </a:solidFill>
              </a:rPr>
            </a:br>
            <a:r>
              <a:rPr lang="pt-BR" altLang="pt-BR" b="1" dirty="0" smtClean="0">
                <a:solidFill>
                  <a:schemeClr val="bg1"/>
                </a:solidFill>
              </a:rPr>
              <a:t>                   </a:t>
            </a:r>
            <a:br>
              <a:rPr lang="pt-BR" altLang="pt-BR" b="1" dirty="0" smtClean="0">
                <a:solidFill>
                  <a:schemeClr val="bg1"/>
                </a:solidFill>
              </a:rPr>
            </a:br>
            <a:r>
              <a:rPr lang="pt-BR" altLang="pt-BR" b="1" dirty="0" smtClean="0">
                <a:solidFill>
                  <a:schemeClr val="bg1"/>
                </a:solidFill>
              </a:rPr>
              <a:t>                         </a:t>
            </a:r>
            <a:r>
              <a:rPr lang="pt-BR" altLang="pt-BR" sz="4400" b="1" dirty="0" smtClean="0">
                <a:solidFill>
                  <a:schemeClr val="bg1"/>
                </a:solidFill>
              </a:rPr>
              <a:t>Luis Felipe Salomão</a:t>
            </a:r>
          </a:p>
        </p:txBody>
      </p:sp>
      <p:sp>
        <p:nvSpPr>
          <p:cNvPr id="2" name="Espaço Reservado para Número de Slide 1"/>
          <p:cNvSpPr>
            <a:spLocks noGrp="1"/>
          </p:cNvSpPr>
          <p:nvPr>
            <p:ph type="sldNum" sz="quarter" idx="12"/>
          </p:nvPr>
        </p:nvSpPr>
        <p:spPr/>
        <p:txBody>
          <a:bodyPr/>
          <a:lstStyle/>
          <a:p>
            <a:fld id="{6E6DCF3E-DB4E-4BDB-8C90-2E55195FC4FF}" type="slidenum">
              <a:rPr lang="pt-BR" smtClean="0">
                <a:solidFill>
                  <a:prstClr val="black">
                    <a:tint val="75000"/>
                  </a:prstClr>
                </a:solidFill>
              </a:rPr>
              <a:pPr/>
              <a:t>1</a:t>
            </a:fld>
            <a:endParaRPr lang="pt-BR" dirty="0">
              <a:solidFill>
                <a:prstClr val="black">
                  <a:tint val="75000"/>
                </a:prstClr>
              </a:solidFill>
            </a:endParaRPr>
          </a:p>
        </p:txBody>
      </p:sp>
    </p:spTree>
    <p:extLst>
      <p:ext uri="{BB962C8B-B14F-4D97-AF65-F5344CB8AC3E}">
        <p14:creationId xmlns:p14="http://schemas.microsoft.com/office/powerpoint/2010/main" val="1343360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1440160"/>
          </a:xfrm>
        </p:spPr>
        <p:txBody>
          <a:bodyPr>
            <a:normAutofit/>
          </a:bodyPr>
          <a:lstStyle/>
          <a:p>
            <a:r>
              <a:rPr lang="pt-BR" sz="2800" dirty="0"/>
              <a:t>https://www.serasaexperian.com.br/release/indicadores/falencias_concordatas.htm</a:t>
            </a:r>
          </a:p>
        </p:txBody>
      </p:sp>
      <p:pic>
        <p:nvPicPr>
          <p:cNvPr id="4" name="Espaço Reservado para Conteúdo 3"/>
          <p:cNvPicPr>
            <a:picLocks noGrp="1" noChangeAspect="1"/>
          </p:cNvPicPr>
          <p:nvPr>
            <p:ph idx="1"/>
          </p:nvPr>
        </p:nvPicPr>
        <p:blipFill>
          <a:blip r:embed="rId2"/>
          <a:stretch>
            <a:fillRect/>
          </a:stretch>
        </p:blipFill>
        <p:spPr>
          <a:xfrm>
            <a:off x="323528" y="1417638"/>
            <a:ext cx="8496943" cy="4963689"/>
          </a:xfrm>
          <a:prstGeom prst="rect">
            <a:avLst/>
          </a:prstGeom>
        </p:spPr>
      </p:pic>
    </p:spTree>
    <p:extLst>
      <p:ext uri="{BB962C8B-B14F-4D97-AF65-F5344CB8AC3E}">
        <p14:creationId xmlns:p14="http://schemas.microsoft.com/office/powerpoint/2010/main" val="2412413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lnSpc>
                <a:spcPct val="90000"/>
              </a:lnSpc>
              <a:spcBef>
                <a:spcPct val="20000"/>
              </a:spcBef>
            </a:pPr>
            <a:r>
              <a:rPr lang="pt-BR" sz="3300" b="1" dirty="0" smtClean="0">
                <a:latin typeface="+mn-lt"/>
                <a:ea typeface="+mn-ea"/>
                <a:cs typeface="Arial" charset="0"/>
              </a:rPr>
              <a:t>5) RECURSOS REPETITIVOS VERSANDO SOBRE RECUPERAÇÃO JUDICIAL E FALÊNCIA – PRECEDENTES VINCULANTES</a:t>
            </a:r>
            <a:endParaRPr lang="pt-BR" sz="3300" b="1" dirty="0">
              <a:latin typeface="+mn-lt"/>
              <a:ea typeface="+mn-ea"/>
              <a:cs typeface="Arial" charset="0"/>
            </a:endParaRPr>
          </a:p>
        </p:txBody>
      </p:sp>
      <p:sp>
        <p:nvSpPr>
          <p:cNvPr id="3" name="Espaço Reservado para Conteúdo 2"/>
          <p:cNvSpPr>
            <a:spLocks noGrp="1"/>
          </p:cNvSpPr>
          <p:nvPr>
            <p:ph idx="1"/>
          </p:nvPr>
        </p:nvSpPr>
        <p:spPr>
          <a:xfrm>
            <a:off x="457200" y="1417638"/>
            <a:ext cx="8229600" cy="5440362"/>
          </a:xfrm>
        </p:spPr>
        <p:txBody>
          <a:bodyPr>
            <a:normAutofit fontScale="70000" lnSpcReduction="20000"/>
          </a:bodyPr>
          <a:lstStyle/>
          <a:p>
            <a:pPr marL="457200" lvl="1" indent="0" algn="just">
              <a:buNone/>
            </a:pPr>
            <a:endParaRPr lang="pt-BR" sz="2900" b="1" dirty="0"/>
          </a:p>
          <a:p>
            <a:pPr marL="457200" lvl="1" indent="0" algn="just">
              <a:buNone/>
            </a:pPr>
            <a:r>
              <a:rPr lang="pt-BR" sz="2900" b="1" dirty="0" smtClean="0"/>
              <a:t>HONORÁRIOS </a:t>
            </a:r>
            <a:r>
              <a:rPr lang="pt-BR" sz="2900" b="1" dirty="0"/>
              <a:t>ADVOCATÍCIOS. FALÊNCIA. HABILITAÇÃO. CRÉDITO DE NATUREZA </a:t>
            </a:r>
            <a:r>
              <a:rPr lang="pt-BR" sz="2900" b="1" dirty="0" smtClean="0"/>
              <a:t>ALIMENTAR. ART</a:t>
            </a:r>
            <a:r>
              <a:rPr lang="pt-BR" sz="2900" b="1" dirty="0"/>
              <a:t>. 24 DA LEI N. 8.906/1994. EQUIPARAÇÃO A CRÉDITO TRABALHISTA</a:t>
            </a:r>
            <a:r>
              <a:rPr lang="pt-BR" sz="2900" b="1" dirty="0" smtClean="0"/>
              <a:t>.</a:t>
            </a:r>
          </a:p>
          <a:p>
            <a:pPr marL="457200" lvl="1" indent="0" algn="just">
              <a:buNone/>
            </a:pPr>
            <a:endParaRPr lang="pt-BR" sz="2900" b="1" dirty="0"/>
          </a:p>
          <a:p>
            <a:pPr marL="457200" lvl="1" indent="0" algn="just">
              <a:buNone/>
            </a:pPr>
            <a:r>
              <a:rPr lang="pt-BR" sz="2900" dirty="0"/>
              <a:t>1. Para efeito do art. 543-C do Código de Processo Civil: </a:t>
            </a:r>
            <a:r>
              <a:rPr lang="pt-BR" sz="2900" b="1" dirty="0"/>
              <a:t>1.1) Os créditos resultantes de honorários advocatícios têm natureza alimentar e equiparam-se aos trabalhistas para efeito de habilitação em falência, seja pela regência do Decreto-Lei n. 7.661/1945, seja pela forma prevista na Lei n. 11.101/2005, observado, neste último caso, o limite de valor previsto no artigo 83, inciso I, do referido Diploma legal.</a:t>
            </a:r>
          </a:p>
          <a:p>
            <a:pPr marL="457200" lvl="1" indent="0" algn="just">
              <a:buNone/>
            </a:pPr>
            <a:r>
              <a:rPr lang="pt-BR" sz="2900" b="1" dirty="0"/>
              <a:t>1.2) São créditos </a:t>
            </a:r>
            <a:r>
              <a:rPr lang="pt-BR" sz="2900" b="1" dirty="0" err="1"/>
              <a:t>extraconcursais</a:t>
            </a:r>
            <a:r>
              <a:rPr lang="pt-BR" sz="2900" b="1" dirty="0"/>
              <a:t> os honorários de advogado resultantes de trabalhos prestados à massa falida, depois do decreto de falência, nos termos dos </a:t>
            </a:r>
            <a:r>
              <a:rPr lang="pt-BR" sz="2900" b="1" dirty="0" err="1"/>
              <a:t>arts</a:t>
            </a:r>
            <a:r>
              <a:rPr lang="pt-BR" sz="2900" b="1" dirty="0"/>
              <a:t>. 84 e 149 da Lei n. 11.101/2005.</a:t>
            </a:r>
          </a:p>
          <a:p>
            <a:pPr marL="457200" lvl="1" indent="0" algn="just">
              <a:buNone/>
            </a:pPr>
            <a:r>
              <a:rPr lang="pt-BR" sz="2900" dirty="0"/>
              <a:t>2. Recurso especial provido.</a:t>
            </a:r>
          </a:p>
          <a:p>
            <a:pPr marL="457200" lvl="1" indent="0" algn="just">
              <a:buNone/>
            </a:pPr>
            <a:r>
              <a:rPr lang="pt-BR" sz="2900" dirty="0"/>
              <a:t>(</a:t>
            </a:r>
            <a:r>
              <a:rPr lang="pt-BR" sz="2900" dirty="0" err="1"/>
              <a:t>REsp</a:t>
            </a:r>
            <a:r>
              <a:rPr lang="pt-BR" sz="2900" dirty="0"/>
              <a:t> 1152218/RS, Rel. Ministro LUIS FELIPE SALOMÃO, CORTE ESPECIAL, julgado em 07/05/2014, </a:t>
            </a:r>
            <a:r>
              <a:rPr lang="pt-BR" sz="2900" dirty="0" err="1"/>
              <a:t>DJe</a:t>
            </a:r>
            <a:r>
              <a:rPr lang="pt-BR" sz="2900" dirty="0"/>
              <a:t> 09/10/2014)</a:t>
            </a:r>
          </a:p>
        </p:txBody>
      </p:sp>
    </p:spTree>
    <p:extLst>
      <p:ext uri="{BB962C8B-B14F-4D97-AF65-F5344CB8AC3E}">
        <p14:creationId xmlns:p14="http://schemas.microsoft.com/office/powerpoint/2010/main" val="3372286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lnSpc>
                <a:spcPct val="90000"/>
              </a:lnSpc>
              <a:spcBef>
                <a:spcPct val="20000"/>
              </a:spcBef>
            </a:pPr>
            <a:r>
              <a:rPr lang="pt-BR" sz="2800" b="1" dirty="0" smtClean="0">
                <a:latin typeface="+mn-lt"/>
                <a:ea typeface="+mn-ea"/>
                <a:cs typeface="Arial" charset="0"/>
              </a:rPr>
              <a:t>Recuperação judicial e devedores solidários</a:t>
            </a:r>
            <a:br>
              <a:rPr lang="pt-BR" sz="2800" b="1" dirty="0" smtClean="0">
                <a:latin typeface="+mn-lt"/>
                <a:ea typeface="+mn-ea"/>
                <a:cs typeface="Arial" charset="0"/>
              </a:rPr>
            </a:br>
            <a:endParaRPr lang="pt-BR" sz="2800" b="1" dirty="0">
              <a:latin typeface="+mn-lt"/>
              <a:ea typeface="+mn-ea"/>
              <a:cs typeface="Arial" charset="0"/>
            </a:endParaRPr>
          </a:p>
        </p:txBody>
      </p:sp>
      <p:sp>
        <p:nvSpPr>
          <p:cNvPr id="3" name="Espaço Reservado para Conteúdo 2"/>
          <p:cNvSpPr>
            <a:spLocks noGrp="1"/>
          </p:cNvSpPr>
          <p:nvPr>
            <p:ph idx="1"/>
          </p:nvPr>
        </p:nvSpPr>
        <p:spPr>
          <a:xfrm>
            <a:off x="179512" y="980728"/>
            <a:ext cx="8229600" cy="5688632"/>
          </a:xfrm>
        </p:spPr>
        <p:txBody>
          <a:bodyPr>
            <a:normAutofit fontScale="77500" lnSpcReduction="20000"/>
          </a:bodyPr>
          <a:lstStyle/>
          <a:p>
            <a:pPr marL="457200" lvl="1" indent="0" algn="just">
              <a:buNone/>
            </a:pPr>
            <a:r>
              <a:rPr lang="pt-BR" dirty="0" smtClean="0"/>
              <a:t>RECURSO </a:t>
            </a:r>
            <a:r>
              <a:rPr lang="pt-BR" dirty="0"/>
              <a:t>ESPECIAL REPRESENTATIVO DE CONTROVÉRSIA. ART. 543-C DO CPC E RESOLUÇÃO  STJ  N.  8/2008. DIREITO EMPRESARIAL E CIVIL. RECUPERAÇÃO JUDICIAL.   PROCESSAMENTO   E  CONCESSÃO.  GARANTIAS  PRESTADAS  POR TERCEIROS.  MANUTENÇÃO.  SUSPENSÃO  OU  EXTINÇÃO  DE AÇÕES AJUIZADAS CONTRA DEVEDORES SOLIDÁRIOS E COOBRIGADOS EM </a:t>
            </a:r>
            <a:r>
              <a:rPr lang="pt-BR" dirty="0" smtClean="0"/>
              <a:t>GERAL. IMPOSSIBILIDADE. INTERPRETAÇÃO  </a:t>
            </a:r>
            <a:r>
              <a:rPr lang="pt-BR" dirty="0"/>
              <a:t>DOS  ARTS. 6º, CAPUT, 49, § 1º, 52, INCISO III, E 59, CAPUT, DA LEI N. 11.101/2005.</a:t>
            </a:r>
          </a:p>
          <a:p>
            <a:pPr marL="457200" lvl="1" indent="0" algn="just">
              <a:buNone/>
            </a:pPr>
            <a:r>
              <a:rPr lang="pt-BR" dirty="0"/>
              <a:t>1.  Para  efeitos  do  art. 543-C do CPC: </a:t>
            </a:r>
            <a:r>
              <a:rPr lang="pt-BR" b="1" dirty="0"/>
              <a:t>"A recuperação judicial do devedor  principal  não  impede  o  prosseguimento das execuções nem induz  suspensão  ou  extinção  de  ações ajuizadas contra terceiros devedores  solidários ou coobrigados em geral, por garantia cambial, real  ou fidejussória, pois não se lhes aplicam a suspensão prevista nos  </a:t>
            </a:r>
            <a:r>
              <a:rPr lang="pt-BR" b="1" dirty="0" err="1"/>
              <a:t>arts</a:t>
            </a:r>
            <a:r>
              <a:rPr lang="pt-BR" b="1" dirty="0"/>
              <a:t>. 6º, caput, e 52, inciso III, ou a novação a que se refere o  art. 59, caput, por força do que dispõe o art. 49, § 1º, todos da Lei n. 11.101/2005".</a:t>
            </a:r>
          </a:p>
          <a:p>
            <a:pPr marL="457200" lvl="1" indent="0" algn="just">
              <a:buNone/>
            </a:pPr>
            <a:r>
              <a:rPr lang="pt-BR" dirty="0"/>
              <a:t>2. Recurso especial não provido.</a:t>
            </a:r>
          </a:p>
          <a:p>
            <a:pPr marL="457200" lvl="1" indent="0" algn="just">
              <a:buNone/>
            </a:pPr>
            <a:r>
              <a:rPr lang="pt-BR" dirty="0"/>
              <a:t>(</a:t>
            </a:r>
            <a:r>
              <a:rPr lang="pt-BR" dirty="0" err="1"/>
              <a:t>REsp</a:t>
            </a:r>
            <a:r>
              <a:rPr lang="pt-BR" dirty="0"/>
              <a:t> 1333349/SP, Rel. Ministro LUIS FELIPE SALOMÃO, SEGUNDA SEÇÃO, julgado em 26/11/2014, </a:t>
            </a:r>
            <a:r>
              <a:rPr lang="pt-BR" dirty="0" err="1"/>
              <a:t>DJe</a:t>
            </a:r>
            <a:r>
              <a:rPr lang="pt-BR" dirty="0"/>
              <a:t> 02/02/2015)</a:t>
            </a:r>
          </a:p>
        </p:txBody>
      </p:sp>
    </p:spTree>
    <p:extLst>
      <p:ext uri="{BB962C8B-B14F-4D97-AF65-F5344CB8AC3E}">
        <p14:creationId xmlns:p14="http://schemas.microsoft.com/office/powerpoint/2010/main" val="3900488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457200" marR="0" lvl="1" indent="0" defTabSz="914400" rtl="0" eaLnBrk="1" fontAlgn="auto" latinLnBrk="0" hangingPunct="1">
              <a:lnSpc>
                <a:spcPct val="100000"/>
              </a:lnSpc>
              <a:spcBef>
                <a:spcPct val="20000"/>
              </a:spcBef>
              <a:spcAft>
                <a:spcPts val="0"/>
              </a:spcAft>
              <a:tabLst/>
              <a:defRPr/>
            </a:pPr>
            <a:r>
              <a:rPr kumimoji="0" lang="pt-BR" sz="2400" b="1" i="0" u="none" strike="noStrike" kern="1200" cap="none" spc="0" normalizeH="0" baseline="0" noProof="0" dirty="0" smtClean="0">
                <a:ln>
                  <a:noFill/>
                </a:ln>
                <a:solidFill>
                  <a:prstClr val="black"/>
                </a:solidFill>
                <a:effectLst/>
                <a:uLnTx/>
                <a:uFillTx/>
                <a:latin typeface="Calibri"/>
                <a:ea typeface="+mn-ea"/>
                <a:cs typeface="+mn-cs"/>
              </a:rPr>
              <a:t>Custas e Massa Falida</a:t>
            </a:r>
            <a:br>
              <a:rPr kumimoji="0" lang="pt-BR" sz="2400" b="1" i="0" u="none" strike="noStrike" kern="1200" cap="none" spc="0" normalizeH="0" baseline="0" noProof="0" dirty="0" smtClean="0">
                <a:ln>
                  <a:noFill/>
                </a:ln>
                <a:solidFill>
                  <a:prstClr val="black"/>
                </a:solidFill>
                <a:effectLst/>
                <a:uLnTx/>
                <a:uFillTx/>
                <a:latin typeface="Calibri"/>
                <a:ea typeface="+mn-ea"/>
                <a:cs typeface="+mn-cs"/>
              </a:rPr>
            </a:br>
            <a:endParaRPr lang="pt-BR" sz="2400" b="1" dirty="0">
              <a:latin typeface="+mn-lt"/>
              <a:ea typeface="+mn-ea"/>
              <a:cs typeface="Arial" charset="0"/>
            </a:endParaRPr>
          </a:p>
        </p:txBody>
      </p:sp>
      <p:sp>
        <p:nvSpPr>
          <p:cNvPr id="3" name="Espaço Reservado para Conteúdo 2"/>
          <p:cNvSpPr>
            <a:spLocks noGrp="1"/>
          </p:cNvSpPr>
          <p:nvPr>
            <p:ph idx="1"/>
          </p:nvPr>
        </p:nvSpPr>
        <p:spPr>
          <a:xfrm>
            <a:off x="-21208" y="14560"/>
            <a:ext cx="8229600" cy="5832648"/>
          </a:xfrm>
        </p:spPr>
        <p:txBody>
          <a:bodyPr>
            <a:noAutofit/>
          </a:bodyPr>
          <a:lstStyle/>
          <a:p>
            <a:pPr marL="457200" lvl="1" indent="0" algn="just">
              <a:buNone/>
            </a:pPr>
            <a:endParaRPr lang="pt-BR" sz="2000" dirty="0" smtClean="0"/>
          </a:p>
          <a:p>
            <a:pPr marL="457200" lvl="1" indent="0" algn="just">
              <a:buNone/>
            </a:pPr>
            <a:endParaRPr lang="pt-BR" sz="2000" dirty="0"/>
          </a:p>
          <a:p>
            <a:pPr marL="457200" lvl="1" indent="0" algn="just">
              <a:buNone/>
            </a:pPr>
            <a:endParaRPr lang="pt-BR" sz="2000" dirty="0" smtClean="0"/>
          </a:p>
          <a:p>
            <a:pPr marL="457200" lvl="1" indent="0" algn="just">
              <a:buNone/>
            </a:pPr>
            <a:r>
              <a:rPr lang="pt-BR" sz="2000" dirty="0" smtClean="0"/>
              <a:t>1</a:t>
            </a:r>
            <a:r>
              <a:rPr lang="pt-BR" sz="2000" dirty="0"/>
              <a:t>. Hipótese em que se discute a exigibilidade do encargo de 20% previsto no Decreto-Lei 1.025/69 nas execuções fiscais propostas contra massa falida, tendo em vista o disposto no artigo 208, § 2º, da antiga Lei de Falências, segundo o qual "A massa não pagará custas a advogados dos credores e do falido".</a:t>
            </a:r>
          </a:p>
          <a:p>
            <a:pPr marL="457200" lvl="1" indent="0" algn="just">
              <a:buNone/>
            </a:pPr>
            <a:r>
              <a:rPr lang="pt-BR" sz="2000" b="1" dirty="0"/>
              <a:t>2. A Primeira Seção consolidou entendimento no sentido de que o encargo de 20%, imposto pelo artigo 1º do Decreto-Lei 1.025/69 pode ser exigido da massa falida. Precedentes: </a:t>
            </a:r>
            <a:r>
              <a:rPr lang="pt-BR" sz="2000" b="1" dirty="0" err="1"/>
              <a:t>EREsp</a:t>
            </a:r>
            <a:r>
              <a:rPr lang="pt-BR" sz="2000" b="1" dirty="0"/>
              <a:t> 668.253/PR, Rel.</a:t>
            </a:r>
          </a:p>
          <a:p>
            <a:pPr marL="457200" lvl="1" indent="0" algn="just">
              <a:buNone/>
            </a:pPr>
            <a:r>
              <a:rPr lang="pt-BR" sz="2000" dirty="0"/>
              <a:t>Ministro Herman Benjamin; </a:t>
            </a:r>
            <a:r>
              <a:rPr lang="pt-BR" sz="2000" dirty="0" err="1"/>
              <a:t>EREsp</a:t>
            </a:r>
            <a:r>
              <a:rPr lang="pt-BR" sz="2000" dirty="0"/>
              <a:t> 466.301/PR, Rel. Ministro Humberto Martins; </a:t>
            </a:r>
            <a:r>
              <a:rPr lang="pt-BR" sz="2000" dirty="0" err="1"/>
              <a:t>EREsp</a:t>
            </a:r>
            <a:r>
              <a:rPr lang="pt-BR" sz="2000" dirty="0"/>
              <a:t> 637.943/PR, Rel. Ministro  Castro Meira e </a:t>
            </a:r>
            <a:r>
              <a:rPr lang="pt-BR" sz="2000" dirty="0" err="1"/>
              <a:t>EREsp</a:t>
            </a:r>
            <a:r>
              <a:rPr lang="pt-BR" sz="2000" dirty="0"/>
              <a:t> 448.115/PR, Rel. Ministro José Delgado.</a:t>
            </a:r>
          </a:p>
          <a:p>
            <a:pPr marL="457200" lvl="1" indent="0" algn="just">
              <a:buNone/>
            </a:pPr>
            <a:r>
              <a:rPr lang="pt-BR" sz="2000" dirty="0"/>
              <a:t>3. Recurso afetado à Seção, por ser representativo de controvérsia, submetido ao regime do artigo 543-C do CPC e da Resolução 8/STJ.</a:t>
            </a:r>
          </a:p>
          <a:p>
            <a:pPr marL="457200" lvl="1" indent="0" algn="just">
              <a:buNone/>
            </a:pPr>
            <a:r>
              <a:rPr lang="pt-BR" sz="2000" dirty="0"/>
              <a:t>4. Recurso especial provido.</a:t>
            </a:r>
          </a:p>
          <a:p>
            <a:pPr marL="457200" lvl="1" indent="0" algn="just">
              <a:buNone/>
            </a:pPr>
            <a:r>
              <a:rPr lang="pt-BR" sz="2000" dirty="0"/>
              <a:t>(</a:t>
            </a:r>
            <a:r>
              <a:rPr lang="pt-BR" sz="2000" dirty="0" err="1"/>
              <a:t>REsp</a:t>
            </a:r>
            <a:r>
              <a:rPr lang="pt-BR" sz="2000" dirty="0"/>
              <a:t> 1110924/SP, Rel. Ministro BENEDITO GONÇALVES, PRIMEIRA SEÇÃO, julgado em 10/06/2009, </a:t>
            </a:r>
            <a:r>
              <a:rPr lang="pt-BR" sz="2000" dirty="0" err="1"/>
              <a:t>DJe</a:t>
            </a:r>
            <a:r>
              <a:rPr lang="pt-BR" sz="2000" dirty="0"/>
              <a:t> 19/06/2009</a:t>
            </a:r>
            <a:r>
              <a:rPr lang="pt-BR" sz="2000" dirty="0" smtClean="0"/>
              <a:t>)</a:t>
            </a:r>
            <a:endParaRPr lang="pt-BR" sz="2000" dirty="0"/>
          </a:p>
        </p:txBody>
      </p:sp>
    </p:spTree>
    <p:extLst>
      <p:ext uri="{BB962C8B-B14F-4D97-AF65-F5344CB8AC3E}">
        <p14:creationId xmlns:p14="http://schemas.microsoft.com/office/powerpoint/2010/main" val="3330836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a:bodyPr>
          <a:lstStyle/>
          <a:p>
            <a:pPr algn="just">
              <a:lnSpc>
                <a:spcPct val="90000"/>
              </a:lnSpc>
              <a:spcBef>
                <a:spcPct val="20000"/>
              </a:spcBef>
            </a:pPr>
            <a:r>
              <a:rPr lang="pt-BR" sz="2800" b="1" dirty="0" smtClean="0">
                <a:latin typeface="+mn-lt"/>
                <a:ea typeface="+mn-ea"/>
                <a:cs typeface="Arial" charset="0"/>
              </a:rPr>
              <a:t>Modificação do polo passivo na execução fiscal</a:t>
            </a:r>
            <a:endParaRPr lang="pt-BR" sz="2800" b="1" dirty="0">
              <a:latin typeface="+mn-lt"/>
              <a:ea typeface="+mn-ea"/>
              <a:cs typeface="Arial" charset="0"/>
            </a:endParaRPr>
          </a:p>
        </p:txBody>
      </p:sp>
      <p:sp>
        <p:nvSpPr>
          <p:cNvPr id="3" name="Espaço Reservado para Conteúdo 2"/>
          <p:cNvSpPr>
            <a:spLocks noGrp="1"/>
          </p:cNvSpPr>
          <p:nvPr>
            <p:ph idx="1"/>
          </p:nvPr>
        </p:nvSpPr>
        <p:spPr>
          <a:xfrm>
            <a:off x="179512" y="764704"/>
            <a:ext cx="8856984" cy="5904656"/>
          </a:xfrm>
        </p:spPr>
        <p:txBody>
          <a:bodyPr>
            <a:noAutofit/>
          </a:bodyPr>
          <a:lstStyle/>
          <a:p>
            <a:pPr marL="457200" lvl="1" indent="0" algn="just">
              <a:buNone/>
            </a:pPr>
            <a:r>
              <a:rPr lang="pt-BR" sz="1800" b="1" dirty="0" smtClean="0"/>
              <a:t>1</a:t>
            </a:r>
            <a:r>
              <a:rPr lang="pt-BR" sz="1800" b="1" dirty="0"/>
              <a:t>. Na forma dos precedentes deste Superior Tribunal de Justiça, "a mera decretação da quebra não implica extinção da personalidade jurídica do estabelecimento empresarial. Ademais, a massa falida tem exclusivamente personalidade judiciária, sucedendo a empresa em todos os seus direitos e obrigações. Em consequência, o ajuizamento contra a pessoa jurídica, nessas condições, constitui mera irregularidade, sanável nos termos do art. 284 do CPC e do art. 2º, § 8º, da Lei 6.830/1980" (</a:t>
            </a:r>
            <a:r>
              <a:rPr lang="pt-BR" sz="1800" b="1" dirty="0" err="1"/>
              <a:t>REsp</a:t>
            </a:r>
            <a:r>
              <a:rPr lang="pt-BR" sz="1800" b="1" dirty="0"/>
              <a:t> 1.192.210/RJ, Rel. Min. Herman Benjamin, Segunda Turma, </a:t>
            </a:r>
            <a:r>
              <a:rPr lang="pt-BR" sz="1800" b="1" dirty="0" err="1"/>
              <a:t>DJe</a:t>
            </a:r>
            <a:r>
              <a:rPr lang="pt-BR" sz="1800" b="1" dirty="0"/>
              <a:t> 4/2/2011).</a:t>
            </a:r>
          </a:p>
          <a:p>
            <a:pPr marL="457200" lvl="1" indent="0" algn="just">
              <a:buNone/>
            </a:pPr>
            <a:r>
              <a:rPr lang="pt-BR" sz="1800" dirty="0"/>
              <a:t>2. De fato, por meio da ação falimentar, instaura-se processo judicial de concurso de credores, no qual será realizado o ativo e liquidado o passivo, para, após, confirmados os requisitos estabelecidos pela legislação, promover-se a dissolução da pessoa jurídica, com a extinção da respectiva personalidade. A massa falida, como se sabe, não detém personalidade jurídica, mas personalidade judiciária - isto é, atributo que permite a participação nos processos instaurados pela empresa, ou contra ela, no Poder Judiciário. Nesse sentido: </a:t>
            </a:r>
            <a:r>
              <a:rPr lang="pt-BR" sz="1800" dirty="0" err="1"/>
              <a:t>REsp</a:t>
            </a:r>
            <a:r>
              <a:rPr lang="pt-BR" sz="1800" dirty="0"/>
              <a:t> 1.359.041/SE, Rel.</a:t>
            </a:r>
          </a:p>
          <a:p>
            <a:pPr marL="457200" lvl="1" indent="0" algn="just">
              <a:buNone/>
            </a:pPr>
            <a:r>
              <a:rPr lang="pt-BR" sz="1800" dirty="0"/>
              <a:t>Ministro Castro Meira, Segunda Turma, julgado em 18/6/2013, </a:t>
            </a:r>
            <a:r>
              <a:rPr lang="pt-BR" sz="1800" dirty="0" err="1"/>
              <a:t>DJe</a:t>
            </a:r>
            <a:r>
              <a:rPr lang="pt-BR" sz="1800" dirty="0"/>
              <a:t> 28/6/2013; e </a:t>
            </a:r>
            <a:r>
              <a:rPr lang="pt-BR" sz="1800" dirty="0" err="1"/>
              <a:t>EDcl</a:t>
            </a:r>
            <a:r>
              <a:rPr lang="pt-BR" sz="1800" dirty="0"/>
              <a:t> no </a:t>
            </a:r>
            <a:r>
              <a:rPr lang="pt-BR" sz="1800" dirty="0" err="1"/>
              <a:t>REsp</a:t>
            </a:r>
            <a:r>
              <a:rPr lang="pt-BR" sz="1800" dirty="0"/>
              <a:t> 1.359.259/SE, Rel. Ministro Mauro Campbell Marques, Segunda Turma, julgado em 2/5/2013, </a:t>
            </a:r>
            <a:r>
              <a:rPr lang="pt-BR" sz="1800" dirty="0" err="1"/>
              <a:t>DJe</a:t>
            </a:r>
            <a:r>
              <a:rPr lang="pt-BR" sz="1800" dirty="0"/>
              <a:t> 7/5/2013.</a:t>
            </a:r>
          </a:p>
          <a:p>
            <a:pPr marL="457200" lvl="1" indent="0" algn="just">
              <a:buNone/>
            </a:pPr>
            <a:r>
              <a:rPr lang="pt-BR" sz="1800" dirty="0"/>
              <a:t>3. Desse modo, </a:t>
            </a:r>
            <a:r>
              <a:rPr lang="pt-BR" sz="1800" b="1" dirty="0"/>
              <a:t>afigura-se equivocada a compreensão segundo a qual a retificação da identificação do polo processual - com o propósito de fazer constar a informação de que a parte executada se encontra em estado falimentar - implicaria modificação ou substituição do polo passivo da obrigação fiscal</a:t>
            </a:r>
            <a:r>
              <a:rPr lang="pt-BR" sz="1800" b="1" dirty="0" smtClean="0"/>
              <a:t>.</a:t>
            </a:r>
            <a:endParaRPr lang="pt-BR" sz="1800" b="1" dirty="0"/>
          </a:p>
        </p:txBody>
      </p:sp>
    </p:spTree>
    <p:extLst>
      <p:ext uri="{BB962C8B-B14F-4D97-AF65-F5344CB8AC3E}">
        <p14:creationId xmlns:p14="http://schemas.microsoft.com/office/powerpoint/2010/main" val="2553052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lnSpc>
                <a:spcPct val="90000"/>
              </a:lnSpc>
              <a:spcBef>
                <a:spcPct val="20000"/>
              </a:spcBef>
            </a:pPr>
            <a:r>
              <a:rPr lang="pt-BR" sz="2800" b="1" dirty="0" smtClean="0">
                <a:latin typeface="+mn-lt"/>
                <a:ea typeface="+mn-ea"/>
                <a:cs typeface="Arial" charset="0"/>
              </a:rPr>
              <a:t>(Continuação)</a:t>
            </a:r>
            <a:endParaRPr lang="pt-BR" sz="2800" b="1" dirty="0">
              <a:latin typeface="+mn-lt"/>
              <a:ea typeface="+mn-ea"/>
              <a:cs typeface="Arial" charset="0"/>
            </a:endParaRPr>
          </a:p>
        </p:txBody>
      </p:sp>
      <p:sp>
        <p:nvSpPr>
          <p:cNvPr id="3" name="Espaço Reservado para Conteúdo 2"/>
          <p:cNvSpPr>
            <a:spLocks noGrp="1"/>
          </p:cNvSpPr>
          <p:nvPr>
            <p:ph idx="1"/>
          </p:nvPr>
        </p:nvSpPr>
        <p:spPr>
          <a:xfrm>
            <a:off x="179512" y="1052736"/>
            <a:ext cx="8856984" cy="5616624"/>
          </a:xfrm>
        </p:spPr>
        <p:txBody>
          <a:bodyPr>
            <a:noAutofit/>
          </a:bodyPr>
          <a:lstStyle/>
          <a:p>
            <a:pPr marL="457200" lvl="1" indent="0" algn="just">
              <a:buNone/>
            </a:pPr>
            <a:r>
              <a:rPr lang="pt-BR" sz="1800" b="1" dirty="0" smtClean="0"/>
              <a:t>4</a:t>
            </a:r>
            <a:r>
              <a:rPr lang="pt-BR" sz="1800" b="1" dirty="0"/>
              <a:t>. Por outro lado, atentaria contra os princípios da celeridade e da economia processual a imediata extinção do feito, sem que se facultasse, previamente, à Fazenda Pública oportunidade para que procedesse às retificações necessárias na petição inicial e na CDA.</a:t>
            </a:r>
          </a:p>
          <a:p>
            <a:pPr marL="457200" lvl="1" indent="0" algn="just">
              <a:buNone/>
            </a:pPr>
            <a:r>
              <a:rPr lang="pt-BR" sz="1800" b="1" dirty="0"/>
              <a:t>5. Nesse sentido, é de se promover a correção da petição inicial, </a:t>
            </a:r>
            <a:r>
              <a:rPr lang="pt-BR" sz="1800" b="1" dirty="0" err="1"/>
              <a:t>e,igualmente</a:t>
            </a:r>
            <a:r>
              <a:rPr lang="pt-BR" sz="1800" b="1" dirty="0"/>
              <a:t>, da CDA, o que se encontra autorizado, a teor do disposto, respectivamente, nos </a:t>
            </a:r>
            <a:r>
              <a:rPr lang="pt-BR" sz="1800" b="1" dirty="0" err="1"/>
              <a:t>arts</a:t>
            </a:r>
            <a:r>
              <a:rPr lang="pt-BR" sz="1800" b="1" dirty="0"/>
              <a:t>. 284 do CPC e 2º, § 8º, da Lei n. 6.830/80.</a:t>
            </a:r>
          </a:p>
          <a:p>
            <a:pPr marL="457200" lvl="1" indent="0" algn="just">
              <a:buNone/>
            </a:pPr>
            <a:r>
              <a:rPr lang="pt-BR" sz="1800" dirty="0"/>
              <a:t>6. Por fim, cumpre pontuar que o entendimento ora consolidado por esta Primeira Seção não viola a orientação fixada pela Súmula 392 do Superior Tribunal Justiça, mas tão somente insere o equívoco ora debatido na extensão do que se pode compreender por "erro material ou formal", e não como "modificação do sujeito passivo da execução", expressões essas empregadas pelo referido precedente sumular.</a:t>
            </a:r>
          </a:p>
          <a:p>
            <a:pPr marL="457200" lvl="1" indent="0" algn="just">
              <a:buNone/>
            </a:pPr>
            <a:r>
              <a:rPr lang="pt-BR" sz="1800" dirty="0"/>
              <a:t>7. Recurso especial provido para, afastada, no caso concreto, a tese de ilegitimidade passiva ad causam, determinar o retorno dos autos ao Juízo de origem, a fim de que, facultada à exequente a oportunidade para emendar a inicial, com base no disposto no </a:t>
            </a:r>
            <a:r>
              <a:rPr lang="pt-BR" sz="1800" dirty="0" smtClean="0"/>
              <a:t>art. 284 </a:t>
            </a:r>
            <a:r>
              <a:rPr lang="pt-BR" sz="1800" dirty="0"/>
              <a:t>do CPC, dê prosseguimento ao feito como entender de direito</a:t>
            </a:r>
            <a:r>
              <a:rPr lang="pt-BR" sz="1800" dirty="0" smtClean="0"/>
              <a:t>. Acórdão </a:t>
            </a:r>
            <a:r>
              <a:rPr lang="pt-BR" sz="1800" dirty="0"/>
              <a:t>submetido ao regime estatuído pelo art. 543-C do CPC e Resolução STJ 8/2008.</a:t>
            </a:r>
          </a:p>
          <a:p>
            <a:pPr marL="457200" lvl="1" indent="0" algn="just">
              <a:buNone/>
            </a:pPr>
            <a:r>
              <a:rPr lang="pt-BR" sz="1800" dirty="0"/>
              <a:t>(</a:t>
            </a:r>
            <a:r>
              <a:rPr lang="pt-BR" sz="1800" dirty="0" err="1"/>
              <a:t>REsp</a:t>
            </a:r>
            <a:r>
              <a:rPr lang="pt-BR" sz="1800" dirty="0"/>
              <a:t> 1372243/SE, Rel. Ministro NAPOLEÃO NUNES MAIA FILHO, Rel. p/ Acórdão Ministro OG FERNANDES, PRIMEIRA SEÇÃO, julgado em 11/12/2013, </a:t>
            </a:r>
            <a:r>
              <a:rPr lang="pt-BR" sz="1800" dirty="0" err="1"/>
              <a:t>DJe</a:t>
            </a:r>
            <a:r>
              <a:rPr lang="pt-BR" sz="1800" dirty="0"/>
              <a:t> 21/03/2014</a:t>
            </a:r>
            <a:r>
              <a:rPr lang="pt-BR" sz="1800" dirty="0" smtClean="0"/>
              <a:t>)</a:t>
            </a:r>
          </a:p>
          <a:p>
            <a:pPr marL="457200" lvl="1" indent="0" algn="just">
              <a:buNone/>
            </a:pPr>
            <a:endParaRPr lang="pt-BR" sz="1800" dirty="0"/>
          </a:p>
          <a:p>
            <a:pPr marL="457200" lvl="1" indent="0" algn="just">
              <a:buNone/>
            </a:pPr>
            <a:r>
              <a:rPr lang="pt-BR" sz="1800" b="1" dirty="0" smtClean="0"/>
              <a:t>Súmula 392/STJ</a:t>
            </a:r>
          </a:p>
          <a:p>
            <a:pPr marL="457200" lvl="1" indent="0" algn="just">
              <a:buNone/>
            </a:pPr>
            <a:r>
              <a:rPr lang="pt-BR" sz="1800" b="1" dirty="0"/>
              <a:t>A Fazenda Pública pode substituir a certidão de dívida ativa (CDA) até a prolação da sentença de embargos, quando se tratar de correção de erro material ou formal, vedada a modificação do sujeito passivo da execução.</a:t>
            </a:r>
          </a:p>
        </p:txBody>
      </p:sp>
    </p:spTree>
    <p:extLst>
      <p:ext uri="{BB962C8B-B14F-4D97-AF65-F5344CB8AC3E}">
        <p14:creationId xmlns:p14="http://schemas.microsoft.com/office/powerpoint/2010/main" val="857982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1301006"/>
          </a:xfrm>
        </p:spPr>
        <p:txBody>
          <a:bodyPr>
            <a:noAutofit/>
          </a:bodyPr>
          <a:lstStyle/>
          <a:p>
            <a:pPr marL="342900" lvl="0" indent="-342900" algn="just">
              <a:spcBef>
                <a:spcPct val="20000"/>
              </a:spcBef>
            </a:pPr>
            <a:r>
              <a:rPr lang="pt-BR" sz="2800" b="1" dirty="0" smtClean="0"/>
              <a:t>Afetação acolhida para decidir sobre competência em ações ilíquidas em face de Massa Falida</a:t>
            </a:r>
            <a:endParaRPr lang="pt-BR" sz="2800" b="1" dirty="0"/>
          </a:p>
        </p:txBody>
      </p:sp>
      <p:sp>
        <p:nvSpPr>
          <p:cNvPr id="3" name="Espaço Reservado para Conteúdo 2"/>
          <p:cNvSpPr>
            <a:spLocks noGrp="1"/>
          </p:cNvSpPr>
          <p:nvPr>
            <p:ph idx="1"/>
          </p:nvPr>
        </p:nvSpPr>
        <p:spPr>
          <a:xfrm>
            <a:off x="251520" y="1417638"/>
            <a:ext cx="8229600" cy="5107706"/>
          </a:xfrm>
        </p:spPr>
        <p:txBody>
          <a:bodyPr>
            <a:normAutofit fontScale="85000" lnSpcReduction="20000"/>
          </a:bodyPr>
          <a:lstStyle/>
          <a:p>
            <a:pPr marL="0" indent="0" algn="just">
              <a:spcAft>
                <a:spcPts val="0"/>
              </a:spcAft>
              <a:buNone/>
            </a:pPr>
            <a:r>
              <a:rPr lang="pt-BR" dirty="0" smtClean="0">
                <a:latin typeface="Calibri" panose="020F0502020204030204" pitchFamily="34" charset="0"/>
                <a:ea typeface="Calibri" panose="020F0502020204030204" pitchFamily="34" charset="0"/>
                <a:cs typeface="Times New Roman" panose="02020603050405020304" pitchFamily="18" charset="0"/>
              </a:rPr>
              <a:t>1</a:t>
            </a:r>
            <a:r>
              <a:rPr lang="pt-BR" dirty="0">
                <a:latin typeface="Calibri" panose="020F0502020204030204" pitchFamily="34" charset="0"/>
                <a:ea typeface="Calibri" panose="020F0502020204030204" pitchFamily="34" charset="0"/>
                <a:cs typeface="Times New Roman" panose="02020603050405020304" pitchFamily="18" charset="0"/>
              </a:rPr>
              <a:t>.   Delimitação  da  controvérsia:  </a:t>
            </a:r>
            <a:r>
              <a:rPr lang="pt-BR" b="1" dirty="0">
                <a:latin typeface="Calibri" panose="020F0502020204030204" pitchFamily="34" charset="0"/>
                <a:ea typeface="Calibri" panose="020F0502020204030204" pitchFamily="34" charset="0"/>
                <a:cs typeface="Times New Roman" panose="02020603050405020304" pitchFamily="18" charset="0"/>
              </a:rPr>
              <a:t>"Competência  para  processo  e julgamento de demandas com pedidos ilíquidos contra massa falida: se é  competente  o  juízo  no qual se processa o feito falimentar ou o juízo cível em que proposta a ação de conhecimento respectiva".</a:t>
            </a:r>
          </a:p>
          <a:p>
            <a:pPr marL="0" indent="0" algn="just">
              <a:spcAft>
                <a:spcPts val="0"/>
              </a:spcAft>
              <a:buNone/>
            </a:pPr>
            <a:r>
              <a:rPr lang="pt-BR" dirty="0">
                <a:latin typeface="Calibri" panose="020F0502020204030204" pitchFamily="34" charset="0"/>
                <a:ea typeface="Calibri" panose="020F0502020204030204" pitchFamily="34" charset="0"/>
                <a:cs typeface="Times New Roman" panose="02020603050405020304" pitchFamily="18" charset="0"/>
              </a:rPr>
              <a:t>2.  Recurso  especial afetado ao rito dos </a:t>
            </a:r>
            <a:r>
              <a:rPr lang="pt-BR" dirty="0" err="1">
                <a:latin typeface="Calibri" panose="020F0502020204030204" pitchFamily="34" charset="0"/>
                <a:ea typeface="Calibri" panose="020F0502020204030204" pitchFamily="34" charset="0"/>
                <a:cs typeface="Times New Roman" panose="02020603050405020304" pitchFamily="18" charset="0"/>
              </a:rPr>
              <a:t>arts</a:t>
            </a:r>
            <a:r>
              <a:rPr lang="pt-BR" dirty="0">
                <a:latin typeface="Calibri" panose="020F0502020204030204" pitchFamily="34" charset="0"/>
                <a:ea typeface="Calibri" panose="020F0502020204030204" pitchFamily="34" charset="0"/>
                <a:cs typeface="Times New Roman" panose="02020603050405020304" pitchFamily="18" charset="0"/>
              </a:rPr>
              <a:t>. 1.036 e seguintes do CPC/2015  (art.  256-I, c/c o art. 256-E, ambos do RISTJ, na redação da Emenda Regimental n. 24, de 28/9/2016).</a:t>
            </a:r>
          </a:p>
          <a:p>
            <a:pPr marL="0" indent="0" algn="just">
              <a:spcAft>
                <a:spcPts val="0"/>
              </a:spcAft>
              <a:buNone/>
            </a:pPr>
            <a:r>
              <a:rPr lang="pt-BR" b="1" dirty="0">
                <a:latin typeface="Calibri" panose="020F0502020204030204" pitchFamily="34" charset="0"/>
                <a:ea typeface="Calibri" panose="020F0502020204030204" pitchFamily="34" charset="0"/>
                <a:cs typeface="Times New Roman" panose="02020603050405020304" pitchFamily="18" charset="0"/>
              </a:rPr>
              <a:t>3. Proposta de afetação acolhida.</a:t>
            </a:r>
          </a:p>
          <a:p>
            <a:pPr marL="0" indent="0" algn="just">
              <a:spcAft>
                <a:spcPts val="0"/>
              </a:spcAft>
              <a:buNone/>
            </a:pPr>
            <a:r>
              <a:rPr lang="pt-BR" b="1" dirty="0">
                <a:latin typeface="Calibri" panose="020F0502020204030204" pitchFamily="34" charset="0"/>
                <a:ea typeface="Calibri" panose="020F0502020204030204" pitchFamily="34" charset="0"/>
                <a:cs typeface="Times New Roman" panose="02020603050405020304" pitchFamily="18" charset="0"/>
              </a:rPr>
              <a:t>(</a:t>
            </a:r>
            <a:r>
              <a:rPr lang="pt-BR" b="1" dirty="0" err="1">
                <a:latin typeface="Calibri" panose="020F0502020204030204" pitchFamily="34" charset="0"/>
                <a:ea typeface="Calibri" panose="020F0502020204030204" pitchFamily="34" charset="0"/>
                <a:cs typeface="Times New Roman" panose="02020603050405020304" pitchFamily="18" charset="0"/>
              </a:rPr>
              <a:t>ProAfR</a:t>
            </a:r>
            <a:r>
              <a:rPr lang="pt-BR" b="1" dirty="0">
                <a:latin typeface="Calibri" panose="020F0502020204030204" pitchFamily="34" charset="0"/>
                <a:ea typeface="Calibri" panose="020F0502020204030204" pitchFamily="34" charset="0"/>
                <a:cs typeface="Times New Roman" panose="02020603050405020304" pitchFamily="18" charset="0"/>
              </a:rPr>
              <a:t> no </a:t>
            </a:r>
            <a:r>
              <a:rPr lang="pt-BR" b="1" dirty="0" err="1">
                <a:latin typeface="Calibri" panose="020F0502020204030204" pitchFamily="34" charset="0"/>
                <a:ea typeface="Calibri" panose="020F0502020204030204" pitchFamily="34" charset="0"/>
                <a:cs typeface="Times New Roman" panose="02020603050405020304" pitchFamily="18" charset="0"/>
              </a:rPr>
              <a:t>REsp</a:t>
            </a:r>
            <a:r>
              <a:rPr lang="pt-BR" b="1" dirty="0">
                <a:latin typeface="Calibri" panose="020F0502020204030204" pitchFamily="34" charset="0"/>
                <a:ea typeface="Calibri" panose="020F0502020204030204" pitchFamily="34" charset="0"/>
                <a:cs typeface="Times New Roman" panose="02020603050405020304" pitchFamily="18" charset="0"/>
              </a:rPr>
              <a:t> 1643856/SP, Rel. Ministro OG FERNANDES, PRIMEIRA SEÇÃO, julgado em 14/06/2017, </a:t>
            </a:r>
            <a:r>
              <a:rPr lang="pt-BR" b="1" dirty="0" err="1">
                <a:latin typeface="Calibri" panose="020F0502020204030204" pitchFamily="34" charset="0"/>
                <a:ea typeface="Calibri" panose="020F0502020204030204" pitchFamily="34" charset="0"/>
                <a:cs typeface="Times New Roman" panose="02020603050405020304" pitchFamily="18" charset="0"/>
              </a:rPr>
              <a:t>DJe</a:t>
            </a:r>
            <a:r>
              <a:rPr lang="pt-BR" b="1" dirty="0">
                <a:latin typeface="Calibri" panose="020F0502020204030204" pitchFamily="34" charset="0"/>
                <a:ea typeface="Calibri" panose="020F0502020204030204" pitchFamily="34" charset="0"/>
                <a:cs typeface="Times New Roman" panose="02020603050405020304" pitchFamily="18" charset="0"/>
              </a:rPr>
              <a:t> 23/06/2017)</a:t>
            </a:r>
            <a:endParaRPr lang="pt-BR"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pt-BR" b="1" dirty="0">
                <a:latin typeface="Calibri" panose="020F0502020204030204" pitchFamily="34" charset="0"/>
                <a:ea typeface="Calibri" panose="020F0502020204030204" pitchFamily="34" charset="0"/>
                <a:cs typeface="Times New Roman" panose="02020603050405020304" pitchFamily="18" charset="0"/>
              </a:rPr>
              <a:t> </a:t>
            </a:r>
            <a:endParaRPr lang="pt-BR"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969828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31800" y="260648"/>
            <a:ext cx="8229600" cy="1143000"/>
          </a:xfrm>
        </p:spPr>
        <p:txBody>
          <a:bodyPr>
            <a:normAutofit/>
          </a:bodyPr>
          <a:lstStyle/>
          <a:p>
            <a:pPr algn="just">
              <a:lnSpc>
                <a:spcPct val="90000"/>
              </a:lnSpc>
              <a:spcBef>
                <a:spcPct val="20000"/>
              </a:spcBef>
            </a:pPr>
            <a:r>
              <a:rPr lang="pt-BR" sz="3300" b="1" dirty="0">
                <a:latin typeface="+mn-lt"/>
                <a:ea typeface="+mn-ea"/>
                <a:cs typeface="Arial" charset="0"/>
              </a:rPr>
              <a:t>6</a:t>
            </a:r>
            <a:r>
              <a:rPr lang="pt-BR" sz="3300" b="1" dirty="0" smtClean="0">
                <a:latin typeface="+mn-lt"/>
                <a:ea typeface="+mn-ea"/>
                <a:cs typeface="Arial" charset="0"/>
              </a:rPr>
              <a:t>) </a:t>
            </a:r>
            <a:r>
              <a:rPr lang="pt-BR" sz="3300" b="1" dirty="0">
                <a:latin typeface="+mn-lt"/>
                <a:ea typeface="+mn-ea"/>
                <a:cs typeface="Arial" charset="0"/>
              </a:rPr>
              <a:t>NOVO CPC E A LEI DE RECUPERAÇÃO/FALÊNCIA</a:t>
            </a:r>
          </a:p>
        </p:txBody>
      </p:sp>
      <p:sp>
        <p:nvSpPr>
          <p:cNvPr id="3" name="Espaço Reservado para Conteúdo 2"/>
          <p:cNvSpPr>
            <a:spLocks noGrp="1"/>
          </p:cNvSpPr>
          <p:nvPr>
            <p:ph idx="1"/>
          </p:nvPr>
        </p:nvSpPr>
        <p:spPr>
          <a:xfrm>
            <a:off x="457200" y="1988840"/>
            <a:ext cx="8229600" cy="4869160"/>
          </a:xfrm>
        </p:spPr>
        <p:txBody>
          <a:bodyPr/>
          <a:lstStyle/>
          <a:p>
            <a:pPr lvl="1">
              <a:buFont typeface="Arial" panose="020B0604020202020204" pitchFamily="34" charset="0"/>
              <a:buChar char="•"/>
            </a:pPr>
            <a:r>
              <a:rPr lang="pt-BR" dirty="0" smtClean="0"/>
              <a:t>PRAZOS? (PROCESSUAIS E MATERIAIS)</a:t>
            </a:r>
          </a:p>
          <a:p>
            <a:pPr lvl="1">
              <a:buFont typeface="Arial" panose="020B0604020202020204" pitchFamily="34" charset="0"/>
              <a:buChar char="•"/>
            </a:pPr>
            <a:r>
              <a:rPr lang="pt-BR" dirty="0" smtClean="0"/>
              <a:t>NEGÓCIO PROCESSUAL?</a:t>
            </a:r>
          </a:p>
          <a:p>
            <a:pPr lvl="1">
              <a:buFont typeface="Arial" panose="020B0604020202020204" pitchFamily="34" charset="0"/>
              <a:buChar char="•"/>
            </a:pPr>
            <a:r>
              <a:rPr lang="pt-BR" dirty="0" smtClean="0"/>
              <a:t>DESCONSIDERAÇÃO DA PERSONALIDADE</a:t>
            </a:r>
          </a:p>
          <a:p>
            <a:pPr lvl="1">
              <a:buFont typeface="Arial" panose="020B0604020202020204" pitchFamily="34" charset="0"/>
              <a:buChar char="•"/>
            </a:pPr>
            <a:r>
              <a:rPr lang="pt-BR" dirty="0" smtClean="0"/>
              <a:t>AGRAVO – ROL TAXATIXO? (ART. 1015, NCPC e 189, LRF)</a:t>
            </a:r>
          </a:p>
          <a:p>
            <a:pPr lvl="1">
              <a:buFont typeface="Arial" panose="020B0604020202020204" pitchFamily="34" charset="0"/>
              <a:buChar char="•"/>
            </a:pPr>
            <a:r>
              <a:rPr lang="en-US" dirty="0" smtClean="0"/>
              <a:t>EXECUÇÃO CONTRA DEVEDOR INSOLVENTE (ART. 1052/NCPC)</a:t>
            </a:r>
            <a:endParaRPr lang="pt-BR" dirty="0" smtClean="0"/>
          </a:p>
        </p:txBody>
      </p:sp>
    </p:spTree>
    <p:extLst>
      <p:ext uri="{BB962C8B-B14F-4D97-AF65-F5344CB8AC3E}">
        <p14:creationId xmlns:p14="http://schemas.microsoft.com/office/powerpoint/2010/main" val="530298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lnSpc>
                <a:spcPct val="90000"/>
              </a:lnSpc>
              <a:spcBef>
                <a:spcPct val="20000"/>
              </a:spcBef>
            </a:pPr>
            <a:r>
              <a:rPr lang="en-US" sz="3300" b="1" dirty="0">
                <a:latin typeface="+mn-lt"/>
                <a:ea typeface="+mn-ea"/>
                <a:cs typeface="Arial" charset="0"/>
              </a:rPr>
              <a:t>7</a:t>
            </a:r>
            <a:r>
              <a:rPr lang="en-US" sz="3300" b="1" dirty="0" smtClean="0">
                <a:latin typeface="+mn-lt"/>
                <a:ea typeface="+mn-ea"/>
                <a:cs typeface="Arial" charset="0"/>
              </a:rPr>
              <a:t>) </a:t>
            </a:r>
            <a:r>
              <a:rPr lang="en-US" sz="3300" b="1" dirty="0">
                <a:latin typeface="+mn-lt"/>
                <a:ea typeface="+mn-ea"/>
                <a:cs typeface="Arial" charset="0"/>
              </a:rPr>
              <a:t>CRÉDITOS NA RECUPERAÇÃO E FALÊNCIA - </a:t>
            </a:r>
            <a:r>
              <a:rPr lang="en-US" sz="3300" b="1" dirty="0" smtClean="0">
                <a:latin typeface="+mn-lt"/>
                <a:ea typeface="+mn-ea"/>
                <a:cs typeface="Arial" charset="0"/>
              </a:rPr>
              <a:t>INTRODUÇÃO</a:t>
            </a:r>
            <a:endParaRPr lang="pt-BR" sz="3300" b="1" dirty="0">
              <a:latin typeface="+mn-lt"/>
              <a:ea typeface="+mn-ea"/>
              <a:cs typeface="Arial" charset="0"/>
            </a:endParaRPr>
          </a:p>
        </p:txBody>
      </p:sp>
      <p:sp>
        <p:nvSpPr>
          <p:cNvPr id="3" name="Espaço Reservado para Conteúdo 2"/>
          <p:cNvSpPr>
            <a:spLocks noGrp="1"/>
          </p:cNvSpPr>
          <p:nvPr>
            <p:ph idx="1"/>
          </p:nvPr>
        </p:nvSpPr>
        <p:spPr>
          <a:xfrm>
            <a:off x="457200" y="1268760"/>
            <a:ext cx="8229600" cy="5400600"/>
          </a:xfrm>
        </p:spPr>
        <p:txBody>
          <a:bodyPr>
            <a:normAutofit fontScale="92500" lnSpcReduction="10000"/>
          </a:bodyPr>
          <a:lstStyle/>
          <a:p>
            <a:pPr algn="just"/>
            <a:r>
              <a:rPr lang="pt-BR" sz="3300" dirty="0"/>
              <a:t>A </a:t>
            </a:r>
            <a:r>
              <a:rPr lang="pt-BR" sz="3300" b="1" dirty="0"/>
              <a:t>ideia central</a:t>
            </a:r>
            <a:r>
              <a:rPr lang="pt-BR" sz="3300" dirty="0"/>
              <a:t>, que permeia todo o processo coletivo frente ao devedor em crise, é a do </a:t>
            </a:r>
            <a:r>
              <a:rPr lang="pt-BR" sz="3300" b="1" dirty="0"/>
              <a:t>“concurso universal”, de tal modo que o esforço individual não se reverta em proveito próprio, de maneira predatória e afoita, mas em prol da massa de credores</a:t>
            </a:r>
            <a:r>
              <a:rPr lang="pt-BR" sz="3300" dirty="0"/>
              <a:t>.</a:t>
            </a:r>
          </a:p>
          <a:p>
            <a:pPr algn="just"/>
            <a:r>
              <a:rPr lang="pt-BR" sz="3300" dirty="0"/>
              <a:t>Equivale dizer que, no concurso, o </a:t>
            </a:r>
            <a:r>
              <a:rPr lang="pt-BR" sz="3300" b="1" dirty="0"/>
              <a:t>objetivo é a melhor solução possível para todos os credores</a:t>
            </a:r>
            <a:r>
              <a:rPr lang="pt-BR" sz="3300" dirty="0"/>
              <a:t>, evitando-se a “corrida” individual pelo crédito, o que pode ensejar, além de dispersão de recursos, privilégios odiosos para credores da mesma classe.</a:t>
            </a:r>
          </a:p>
          <a:p>
            <a:endParaRPr lang="pt-BR" dirty="0"/>
          </a:p>
        </p:txBody>
      </p:sp>
    </p:spTree>
    <p:extLst>
      <p:ext uri="{BB962C8B-B14F-4D97-AF65-F5344CB8AC3E}">
        <p14:creationId xmlns:p14="http://schemas.microsoft.com/office/powerpoint/2010/main" val="2702546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649491"/>
          </a:xfrm>
        </p:spPr>
        <p:txBody>
          <a:bodyPr/>
          <a:lstStyle/>
          <a:p>
            <a:pPr marL="0" indent="0">
              <a:buNone/>
            </a:pPr>
            <a:r>
              <a:rPr lang="pt-BR" b="1" dirty="0" smtClean="0"/>
              <a:t>(Continuação)</a:t>
            </a:r>
          </a:p>
          <a:p>
            <a:pPr marL="0" indent="0">
              <a:buNone/>
            </a:pPr>
            <a:endParaRPr lang="pt-BR" b="1" dirty="0" smtClean="0"/>
          </a:p>
          <a:p>
            <a:pPr algn="just"/>
            <a:r>
              <a:rPr lang="pt-BR" dirty="0" smtClean="0"/>
              <a:t>É </a:t>
            </a:r>
            <a:r>
              <a:rPr lang="pt-BR" dirty="0"/>
              <a:t>bem de ver que esse concurso exige tratamento paritário a credores da mesma classe, a </a:t>
            </a:r>
            <a:r>
              <a:rPr lang="pt-BR" i="1" dirty="0"/>
              <a:t>par conditio </a:t>
            </a:r>
            <a:r>
              <a:rPr lang="pt-BR" i="1" dirty="0" err="1"/>
              <a:t>creditorum</a:t>
            </a:r>
            <a:r>
              <a:rPr lang="pt-BR" dirty="0"/>
              <a:t> dos </a:t>
            </a:r>
            <a:r>
              <a:rPr lang="pt-BR" dirty="0" smtClean="0"/>
              <a:t>romanos</a:t>
            </a:r>
          </a:p>
          <a:p>
            <a:pPr marL="0" indent="0" algn="just">
              <a:buNone/>
            </a:pPr>
            <a:endParaRPr lang="pt-BR" dirty="0" smtClean="0"/>
          </a:p>
          <a:p>
            <a:pPr algn="just"/>
            <a:r>
              <a:rPr lang="pt-BR" dirty="0"/>
              <a:t>I</a:t>
            </a:r>
            <a:r>
              <a:rPr lang="pt-BR" dirty="0" smtClean="0"/>
              <a:t>nsolvência </a:t>
            </a:r>
            <a:r>
              <a:rPr lang="pt-BR" dirty="0"/>
              <a:t>do devedor e concurso creditório - de natureza civil ou para efeito da lei de recuperação e falência </a:t>
            </a:r>
            <a:r>
              <a:rPr lang="pt-BR" dirty="0" smtClean="0"/>
              <a:t>-, são </a:t>
            </a:r>
            <a:r>
              <a:rPr lang="pt-BR" dirty="0"/>
              <a:t>conceitos que não se confundem</a:t>
            </a:r>
            <a:r>
              <a:rPr lang="pt-BR" dirty="0" smtClean="0"/>
              <a:t>.</a:t>
            </a:r>
          </a:p>
          <a:p>
            <a:endParaRPr lang="pt-BR" dirty="0"/>
          </a:p>
          <a:p>
            <a:endParaRPr lang="pt-BR" dirty="0"/>
          </a:p>
        </p:txBody>
      </p:sp>
    </p:spTree>
    <p:extLst>
      <p:ext uri="{BB962C8B-B14F-4D97-AF65-F5344CB8AC3E}">
        <p14:creationId xmlns:p14="http://schemas.microsoft.com/office/powerpoint/2010/main" val="3132190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179512" y="116632"/>
            <a:ext cx="8856984" cy="6552728"/>
          </a:xfrm>
        </p:spPr>
        <p:txBody>
          <a:bodyPr>
            <a:normAutofit lnSpcReduction="10000"/>
          </a:bodyPr>
          <a:lstStyle/>
          <a:p>
            <a:pPr marL="0" indent="0" algn="just" eaLnBrk="1" hangingPunct="1">
              <a:buFontTx/>
              <a:buNone/>
            </a:pPr>
            <a:r>
              <a:rPr lang="pt-BR" sz="3900" b="1" dirty="0">
                <a:cs typeface="Arial" charset="0"/>
              </a:rPr>
              <a:t>1</a:t>
            </a:r>
            <a:r>
              <a:rPr lang="pt-BR" sz="3900" b="1" dirty="0" smtClean="0">
                <a:cs typeface="Arial" charset="0"/>
              </a:rPr>
              <a:t>) PAPEL CONSTITUCIONAL DO SUPERIOR TRIBUNAL DE JUSTIÇA</a:t>
            </a:r>
          </a:p>
          <a:p>
            <a:pPr marL="0" indent="0" algn="just" eaLnBrk="1" hangingPunct="1">
              <a:buFontTx/>
              <a:buNone/>
            </a:pPr>
            <a:endParaRPr lang="pt-BR" sz="2800" b="1" dirty="0" smtClean="0">
              <a:cs typeface="Arial" charset="0"/>
            </a:endParaRPr>
          </a:p>
          <a:p>
            <a:pPr algn="just" eaLnBrk="1" hangingPunct="1"/>
            <a:r>
              <a:rPr lang="pt-BR" sz="2800" dirty="0" smtClean="0">
                <a:cs typeface="Arial" charset="0"/>
              </a:rPr>
              <a:t>O destino encarregou essa Corte de Justiça de interpretar, em última instância, os diplomas jurídicos recentes mais importantes para a consolidação da democracia no Brasil, sobretudo no âmbito do direito privado.</a:t>
            </a:r>
            <a:r>
              <a:rPr lang="pt-BR" sz="2800" dirty="0" smtClean="0"/>
              <a:t> </a:t>
            </a:r>
          </a:p>
          <a:p>
            <a:pPr marL="0" indent="0" algn="just">
              <a:lnSpc>
                <a:spcPct val="90000"/>
              </a:lnSpc>
              <a:buNone/>
            </a:pPr>
            <a:r>
              <a:rPr lang="pt-BR" sz="2800" dirty="0" smtClean="0"/>
              <a:t>	Destacam-se os seguintes diplomas legais:</a:t>
            </a:r>
          </a:p>
          <a:p>
            <a:pPr marL="892175" indent="0" algn="just">
              <a:lnSpc>
                <a:spcPct val="90000"/>
              </a:lnSpc>
              <a:buFontTx/>
              <a:buNone/>
              <a:defRPr/>
            </a:pPr>
            <a:r>
              <a:rPr lang="pt-BR" sz="2800" dirty="0">
                <a:latin typeface="Calibri" panose="020F0502020204030204" pitchFamily="34" charset="0"/>
              </a:rPr>
              <a:t>- Código de Propriedade Industrial (Lei 9.279, 1996)</a:t>
            </a:r>
          </a:p>
          <a:p>
            <a:pPr marL="892175" indent="0" algn="just">
              <a:lnSpc>
                <a:spcPct val="90000"/>
              </a:lnSpc>
              <a:buFontTx/>
              <a:buNone/>
              <a:defRPr/>
            </a:pPr>
            <a:r>
              <a:rPr lang="pt-BR" sz="2800" dirty="0">
                <a:latin typeface="Calibri" panose="020F0502020204030204" pitchFamily="34" charset="0"/>
              </a:rPr>
              <a:t>- CDC (Lei 8.078, 1990)</a:t>
            </a:r>
          </a:p>
          <a:p>
            <a:pPr marL="892175" indent="0" algn="just">
              <a:lnSpc>
                <a:spcPct val="90000"/>
              </a:lnSpc>
              <a:buFontTx/>
              <a:buChar char="-"/>
              <a:defRPr/>
            </a:pPr>
            <a:r>
              <a:rPr lang="pt-BR" sz="2800" dirty="0" smtClean="0">
                <a:latin typeface="Calibri" panose="020F0502020204030204" pitchFamily="34" charset="0"/>
              </a:rPr>
              <a:t> Código </a:t>
            </a:r>
            <a:r>
              <a:rPr lang="pt-BR" sz="2800" dirty="0">
                <a:latin typeface="Calibri" panose="020F0502020204030204" pitchFamily="34" charset="0"/>
              </a:rPr>
              <a:t>Civil (Lei 10.406, 2002</a:t>
            </a:r>
            <a:r>
              <a:rPr lang="pt-BR" sz="2800" dirty="0" smtClean="0">
                <a:latin typeface="Calibri" panose="020F0502020204030204" pitchFamily="34" charset="0"/>
              </a:rPr>
              <a:t>) e NCPC (Lei 					13.105/15)</a:t>
            </a:r>
            <a:endParaRPr lang="pt-BR" sz="2800" dirty="0">
              <a:latin typeface="Calibri" panose="020F0502020204030204" pitchFamily="34" charset="0"/>
            </a:endParaRPr>
          </a:p>
          <a:p>
            <a:pPr marL="892175" indent="0" algn="just">
              <a:lnSpc>
                <a:spcPct val="90000"/>
              </a:lnSpc>
              <a:buFontTx/>
              <a:buChar char="-"/>
              <a:defRPr/>
            </a:pPr>
            <a:r>
              <a:rPr lang="pt-BR" sz="2800" dirty="0">
                <a:latin typeface="Calibri" panose="020F0502020204030204" pitchFamily="34" charset="0"/>
              </a:rPr>
              <a:t> Lei de </a:t>
            </a:r>
            <a:r>
              <a:rPr lang="pt-BR" sz="2800" dirty="0" smtClean="0">
                <a:latin typeface="Calibri" panose="020F0502020204030204" pitchFamily="34" charset="0"/>
              </a:rPr>
              <a:t>Recuperação e Falências </a:t>
            </a:r>
            <a:r>
              <a:rPr lang="pt-BR" sz="2800" dirty="0">
                <a:latin typeface="Calibri" panose="020F0502020204030204" pitchFamily="34" charset="0"/>
              </a:rPr>
              <a:t>(Lei 11.101, 2005)</a:t>
            </a:r>
          </a:p>
          <a:p>
            <a:pPr algn="just"/>
            <a:r>
              <a:rPr lang="pt-BR" sz="2800" dirty="0" smtClean="0"/>
              <a:t>O papel dos precedentes no novo CPC.</a:t>
            </a:r>
          </a:p>
        </p:txBody>
      </p:sp>
      <p:sp>
        <p:nvSpPr>
          <p:cNvPr id="10243" name="Espaço Reservado para Número de Slide 1"/>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3B19A5B3-C7BD-4A87-8211-FAF8FBBD524F}" type="slidenum">
              <a:rPr lang="pt-BR" sz="1400" smtClean="0"/>
              <a:pPr eaLnBrk="1" hangingPunct="1"/>
              <a:t>2</a:t>
            </a:fld>
            <a:endParaRPr lang="pt-BR" sz="1400" smtClean="0"/>
          </a:p>
        </p:txBody>
      </p:sp>
    </p:spTree>
    <p:extLst>
      <p:ext uri="{BB962C8B-B14F-4D97-AF65-F5344CB8AC3E}">
        <p14:creationId xmlns:p14="http://schemas.microsoft.com/office/powerpoint/2010/main" val="1408934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229600" cy="6480720"/>
          </a:xfrm>
        </p:spPr>
        <p:txBody>
          <a:bodyPr>
            <a:normAutofit fontScale="92500" lnSpcReduction="10000"/>
          </a:bodyPr>
          <a:lstStyle/>
          <a:p>
            <a:pPr marL="0" indent="0">
              <a:buNone/>
            </a:pPr>
            <a:r>
              <a:rPr lang="pt-BR" b="1" dirty="0" smtClean="0"/>
              <a:t>(Continuação)</a:t>
            </a:r>
            <a:endParaRPr lang="pt-BR" b="1" dirty="0"/>
          </a:p>
          <a:p>
            <a:pPr marL="0" indent="0">
              <a:buNone/>
            </a:pPr>
            <a:endParaRPr lang="pt-BR" dirty="0" smtClean="0"/>
          </a:p>
          <a:p>
            <a:pPr algn="just"/>
            <a:r>
              <a:rPr lang="pt-BR" dirty="0" smtClean="0"/>
              <a:t>A </a:t>
            </a:r>
            <a:r>
              <a:rPr lang="pt-BR" dirty="0"/>
              <a:t>pujança da economia de um país depende, fundamentalmente, da atividade empresarial – cujo oxigênio é a concessão do “crédito”. Por isso, a regra é uma máxima da </a:t>
            </a:r>
            <a:r>
              <a:rPr lang="pt-BR" i="1" dirty="0" err="1"/>
              <a:t>lex</a:t>
            </a:r>
            <a:r>
              <a:rPr lang="pt-BR" i="1" dirty="0"/>
              <a:t> </a:t>
            </a:r>
            <a:r>
              <a:rPr lang="pt-BR" i="1" dirty="0" err="1"/>
              <a:t>mercatoris</a:t>
            </a:r>
            <a:r>
              <a:rPr lang="pt-BR" dirty="0"/>
              <a:t>, no sentido de que, </a:t>
            </a:r>
            <a:r>
              <a:rPr lang="pt-BR" b="1" dirty="0"/>
              <a:t>quanto menor o risco, maior o crédito e o volume de negócios, com taxas baseadas no perigo global</a:t>
            </a:r>
            <a:r>
              <a:rPr lang="pt-BR" b="1" dirty="0" smtClean="0"/>
              <a:t>.</a:t>
            </a:r>
          </a:p>
          <a:p>
            <a:pPr algn="just"/>
            <a:r>
              <a:rPr lang="pt-BR" dirty="0"/>
              <a:t>E</a:t>
            </a:r>
            <a:r>
              <a:rPr lang="pt-BR" dirty="0" smtClean="0"/>
              <a:t>m </a:t>
            </a:r>
            <a:r>
              <a:rPr lang="pt-BR" dirty="0"/>
              <a:t>caso de crise do tomador do empréstimo, com superveniente impetração de recuperação judicial ou mesmo falência, a instituição financeira quer ver garantido seu crédito, </a:t>
            </a:r>
            <a:r>
              <a:rPr lang="pt-BR" b="1" dirty="0"/>
              <a:t>diminuindo o risco de perda total dos recursos</a:t>
            </a:r>
            <a:r>
              <a:rPr lang="pt-BR" dirty="0"/>
              <a:t>.</a:t>
            </a:r>
          </a:p>
          <a:p>
            <a:endParaRPr lang="pt-BR" dirty="0"/>
          </a:p>
        </p:txBody>
      </p:sp>
    </p:spTree>
    <p:extLst>
      <p:ext uri="{BB962C8B-B14F-4D97-AF65-F5344CB8AC3E}">
        <p14:creationId xmlns:p14="http://schemas.microsoft.com/office/powerpoint/2010/main" val="2631026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n-US" sz="3600" b="1" dirty="0">
                <a:latin typeface="+mn-lt"/>
                <a:ea typeface="+mn-ea"/>
                <a:cs typeface="Arial" charset="0"/>
              </a:rPr>
              <a:t>7</a:t>
            </a:r>
            <a:r>
              <a:rPr lang="en-US" sz="3600" b="1" dirty="0" smtClean="0">
                <a:latin typeface="+mn-lt"/>
                <a:ea typeface="+mn-ea"/>
                <a:cs typeface="Arial" charset="0"/>
              </a:rPr>
              <a:t>.1</a:t>
            </a:r>
            <a:r>
              <a:rPr lang="en-US" sz="3600" b="1" dirty="0">
                <a:latin typeface="+mn-lt"/>
                <a:ea typeface="+mn-ea"/>
                <a:cs typeface="Arial" charset="0"/>
              </a:rPr>
              <a:t>) </a:t>
            </a:r>
            <a:r>
              <a:rPr lang="en-US" sz="3600" b="1" dirty="0" err="1" smtClean="0">
                <a:latin typeface="+mn-lt"/>
                <a:ea typeface="+mn-ea"/>
                <a:cs typeface="Arial" charset="0"/>
              </a:rPr>
              <a:t>Créditos</a:t>
            </a:r>
            <a:r>
              <a:rPr lang="en-US" sz="3600" b="1" dirty="0" smtClean="0">
                <a:latin typeface="+mn-lt"/>
                <a:ea typeface="+mn-ea"/>
                <a:cs typeface="Arial" charset="0"/>
              </a:rPr>
              <a:t> </a:t>
            </a:r>
            <a:r>
              <a:rPr lang="en-US" sz="3600" b="1" dirty="0" err="1" smtClean="0">
                <a:latin typeface="+mn-lt"/>
                <a:ea typeface="+mn-ea"/>
                <a:cs typeface="Arial" charset="0"/>
              </a:rPr>
              <a:t>na</a:t>
            </a:r>
            <a:r>
              <a:rPr lang="en-US" sz="3600" b="1" dirty="0" smtClean="0">
                <a:latin typeface="+mn-lt"/>
                <a:ea typeface="+mn-ea"/>
                <a:cs typeface="Arial" charset="0"/>
              </a:rPr>
              <a:t> </a:t>
            </a:r>
            <a:r>
              <a:rPr lang="en-US" sz="3600" b="1" dirty="0" err="1">
                <a:latin typeface="+mn-lt"/>
                <a:ea typeface="+mn-ea"/>
                <a:cs typeface="Arial" charset="0"/>
              </a:rPr>
              <a:t>r</a:t>
            </a:r>
            <a:r>
              <a:rPr lang="en-US" sz="3600" b="1" dirty="0" err="1" smtClean="0">
                <a:latin typeface="+mn-lt"/>
                <a:ea typeface="+mn-ea"/>
                <a:cs typeface="Arial" charset="0"/>
              </a:rPr>
              <a:t>ecuperação</a:t>
            </a:r>
            <a:r>
              <a:rPr lang="en-US" sz="3600" b="1" dirty="0" smtClean="0">
                <a:latin typeface="+mn-lt"/>
                <a:ea typeface="+mn-ea"/>
                <a:cs typeface="Arial" charset="0"/>
              </a:rPr>
              <a:t>:</a:t>
            </a:r>
            <a:endParaRPr lang="pt-BR" sz="3600" b="1" dirty="0">
              <a:latin typeface="+mn-lt"/>
              <a:ea typeface="+mn-ea"/>
              <a:cs typeface="Arial" charset="0"/>
            </a:endParaRPr>
          </a:p>
        </p:txBody>
      </p:sp>
      <p:sp>
        <p:nvSpPr>
          <p:cNvPr id="3" name="Espaço Reservado para Conteúdo 2"/>
          <p:cNvSpPr>
            <a:spLocks noGrp="1"/>
          </p:cNvSpPr>
          <p:nvPr>
            <p:ph idx="1"/>
          </p:nvPr>
        </p:nvSpPr>
        <p:spPr>
          <a:xfrm>
            <a:off x="457200" y="1268760"/>
            <a:ext cx="8229600" cy="5472608"/>
          </a:xfrm>
        </p:spPr>
        <p:txBody>
          <a:bodyPr>
            <a:normAutofit fontScale="92500" lnSpcReduction="10000"/>
          </a:bodyPr>
          <a:lstStyle/>
          <a:p>
            <a:pPr algn="just"/>
            <a:r>
              <a:rPr lang="pt-BR" dirty="0"/>
              <a:t>Créditos submetidos aos efeitos da recuperação </a:t>
            </a:r>
            <a:r>
              <a:rPr lang="pt-BR" dirty="0" smtClean="0"/>
              <a:t>e créditos excluídos (parcial ou totalmente).</a:t>
            </a:r>
          </a:p>
          <a:p>
            <a:pPr algn="just"/>
            <a:r>
              <a:rPr lang="pt-BR" b="1" dirty="0"/>
              <a:t>Créditos com exclusão total </a:t>
            </a:r>
            <a:r>
              <a:rPr lang="pt-BR" dirty="0"/>
              <a:t>- </a:t>
            </a:r>
            <a:r>
              <a:rPr lang="pt-BR" b="1" dirty="0"/>
              <a:t>as exceções previstas no art. 49 § 3º, da lei de falências (não se permitindo, contudo, durante o prazo de suspensão a que se refere o § 4º do art. 6º desta Lei, a venda ou a retirada do estabelecimento do devedor dos bens de capital essenciais a sua atividade empresarial</a:t>
            </a:r>
            <a:r>
              <a:rPr lang="pt-BR" b="1" dirty="0" smtClean="0"/>
              <a:t>)</a:t>
            </a:r>
            <a:r>
              <a:rPr lang="pt-BR" dirty="0" smtClean="0"/>
              <a:t>: </a:t>
            </a:r>
            <a:r>
              <a:rPr lang="pt-BR" dirty="0"/>
              <a:t>a) Propriedade fiduciária; b) Arrendamento mercantil; c) Direito real de aquisição; d) Compra e venda com reserva de </a:t>
            </a:r>
            <a:r>
              <a:rPr lang="pt-BR" dirty="0" smtClean="0"/>
              <a:t>domínio.</a:t>
            </a:r>
            <a:endParaRPr lang="pt-BR" dirty="0"/>
          </a:p>
        </p:txBody>
      </p:sp>
    </p:spTree>
    <p:extLst>
      <p:ext uri="{BB962C8B-B14F-4D97-AF65-F5344CB8AC3E}">
        <p14:creationId xmlns:p14="http://schemas.microsoft.com/office/powerpoint/2010/main" val="3607618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336704"/>
          </a:xfrm>
        </p:spPr>
        <p:txBody>
          <a:bodyPr>
            <a:normAutofit/>
          </a:bodyPr>
          <a:lstStyle/>
          <a:p>
            <a:pPr marL="0" indent="0">
              <a:buNone/>
            </a:pPr>
            <a:r>
              <a:rPr lang="pt-BR" b="1" dirty="0" smtClean="0"/>
              <a:t>(Continuação)</a:t>
            </a:r>
            <a:endParaRPr lang="pt-BR" b="1" dirty="0"/>
          </a:p>
          <a:p>
            <a:endParaRPr lang="pt-BR" dirty="0" smtClean="0"/>
          </a:p>
          <a:p>
            <a:r>
              <a:rPr lang="pt-BR" dirty="0" smtClean="0"/>
              <a:t>A </a:t>
            </a:r>
            <a:r>
              <a:rPr lang="pt-BR" b="1" dirty="0"/>
              <a:t>“trava bancária” </a:t>
            </a:r>
            <a:r>
              <a:rPr lang="pt-BR" dirty="0"/>
              <a:t>na recuperação judicial. </a:t>
            </a:r>
            <a:endParaRPr lang="pt-BR" dirty="0" smtClean="0"/>
          </a:p>
          <a:p>
            <a:r>
              <a:rPr lang="pt-BR" dirty="0"/>
              <a:t>As </a:t>
            </a:r>
            <a:r>
              <a:rPr lang="pt-BR" b="1" dirty="0"/>
              <a:t>exceções previstas no art. 49, § 4º, da Lei de Falências</a:t>
            </a:r>
            <a:r>
              <a:rPr lang="pt-BR" b="1" dirty="0" smtClean="0"/>
              <a:t>.</a:t>
            </a:r>
          </a:p>
          <a:p>
            <a:r>
              <a:rPr lang="pt-BR" b="1" dirty="0"/>
              <a:t>Créditos com exclusão parcial </a:t>
            </a:r>
            <a:r>
              <a:rPr lang="pt-BR" dirty="0"/>
              <a:t>– o art. 49, § 5º, da Lei de </a:t>
            </a:r>
            <a:r>
              <a:rPr lang="pt-BR" dirty="0" smtClean="0"/>
              <a:t>Falências.</a:t>
            </a:r>
          </a:p>
          <a:p>
            <a:r>
              <a:rPr lang="en-US" dirty="0" smtClean="0"/>
              <a:t>Obs.: </a:t>
            </a:r>
            <a:r>
              <a:rPr lang="pt-BR" dirty="0"/>
              <a:t>os créditos de natureza fiscal, salvo em caso de parcelamento, não se </a:t>
            </a:r>
            <a:r>
              <a:rPr lang="pt-BR" dirty="0" err="1"/>
              <a:t>subsumem</a:t>
            </a:r>
            <a:r>
              <a:rPr lang="pt-BR" dirty="0"/>
              <a:t> ao procedimento da recuperação (art. 6º, § 7º, da LF), mas apenas à falência (art. 83, III, da LF</a:t>
            </a:r>
            <a:r>
              <a:rPr lang="pt-BR" dirty="0" smtClean="0"/>
              <a:t>).</a:t>
            </a:r>
            <a:endParaRPr lang="pt-BR" dirty="0"/>
          </a:p>
        </p:txBody>
      </p:sp>
    </p:spTree>
    <p:extLst>
      <p:ext uri="{BB962C8B-B14F-4D97-AF65-F5344CB8AC3E}">
        <p14:creationId xmlns:p14="http://schemas.microsoft.com/office/powerpoint/2010/main" val="3682861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b="1" dirty="0">
                <a:latin typeface="+mn-lt"/>
                <a:ea typeface="+mn-ea"/>
                <a:cs typeface="Arial" charset="0"/>
              </a:rPr>
              <a:t>7</a:t>
            </a:r>
            <a:r>
              <a:rPr lang="pt-BR" sz="3600" b="1" dirty="0" smtClean="0">
                <a:latin typeface="+mn-lt"/>
                <a:ea typeface="+mn-ea"/>
                <a:cs typeface="Arial" charset="0"/>
              </a:rPr>
              <a:t>.2) Créditos na falência:</a:t>
            </a:r>
            <a:endParaRPr lang="pt-BR" sz="3600" b="1" dirty="0">
              <a:latin typeface="+mn-lt"/>
              <a:ea typeface="+mn-ea"/>
              <a:cs typeface="Arial" charset="0"/>
            </a:endParaRPr>
          </a:p>
        </p:txBody>
      </p:sp>
      <p:sp>
        <p:nvSpPr>
          <p:cNvPr id="3" name="Espaço Reservado para Conteúdo 2"/>
          <p:cNvSpPr>
            <a:spLocks noGrp="1"/>
          </p:cNvSpPr>
          <p:nvPr>
            <p:ph idx="1"/>
          </p:nvPr>
        </p:nvSpPr>
        <p:spPr>
          <a:xfrm>
            <a:off x="457200" y="1988840"/>
            <a:ext cx="8229600" cy="4608512"/>
          </a:xfrm>
        </p:spPr>
        <p:txBody>
          <a:bodyPr/>
          <a:lstStyle/>
          <a:p>
            <a:r>
              <a:rPr lang="pt-BR" dirty="0"/>
              <a:t>Os créditos na </a:t>
            </a:r>
            <a:r>
              <a:rPr lang="pt-BR" b="1" dirty="0" smtClean="0"/>
              <a:t>falência:</a:t>
            </a:r>
            <a:r>
              <a:rPr lang="pt-BR" dirty="0" smtClean="0"/>
              <a:t> </a:t>
            </a:r>
          </a:p>
          <a:p>
            <a:pPr lvl="1"/>
            <a:r>
              <a:rPr lang="pt-BR" b="1" dirty="0" smtClean="0"/>
              <a:t>Créditos concursais (ordem de preferência e limite de valor).</a:t>
            </a:r>
          </a:p>
          <a:p>
            <a:endParaRPr lang="pt-BR" dirty="0"/>
          </a:p>
        </p:txBody>
      </p:sp>
    </p:spTree>
    <p:extLst>
      <p:ext uri="{BB962C8B-B14F-4D97-AF65-F5344CB8AC3E}">
        <p14:creationId xmlns:p14="http://schemas.microsoft.com/office/powerpoint/2010/main" val="1714114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b="1" dirty="0">
                <a:latin typeface="+mn-lt"/>
                <a:ea typeface="+mn-ea"/>
                <a:cs typeface="Arial" charset="0"/>
              </a:rPr>
              <a:t>7</a:t>
            </a:r>
            <a:r>
              <a:rPr lang="pt-BR" sz="3600" b="1" dirty="0" smtClean="0">
                <a:latin typeface="+mn-lt"/>
                <a:ea typeface="+mn-ea"/>
                <a:cs typeface="Arial" charset="0"/>
              </a:rPr>
              <a:t>.3</a:t>
            </a:r>
            <a:r>
              <a:rPr lang="pt-BR" sz="3600" b="1" dirty="0">
                <a:latin typeface="+mn-lt"/>
                <a:ea typeface="+mn-ea"/>
                <a:cs typeface="Arial" charset="0"/>
              </a:rPr>
              <a:t>) </a:t>
            </a:r>
            <a:r>
              <a:rPr lang="pt-BR" sz="3600" b="1" dirty="0" smtClean="0">
                <a:latin typeface="+mn-lt"/>
                <a:ea typeface="+mn-ea"/>
                <a:cs typeface="Arial" charset="0"/>
              </a:rPr>
              <a:t>Créditos </a:t>
            </a:r>
            <a:r>
              <a:rPr lang="pt-BR" sz="3600" b="1" dirty="0" err="1" smtClean="0">
                <a:latin typeface="+mn-lt"/>
                <a:ea typeface="+mn-ea"/>
                <a:cs typeface="Arial" charset="0"/>
              </a:rPr>
              <a:t>extraconcursais</a:t>
            </a:r>
            <a:r>
              <a:rPr lang="pt-BR" sz="3600" b="1" dirty="0" smtClean="0">
                <a:latin typeface="+mn-lt"/>
                <a:ea typeface="+mn-ea"/>
                <a:cs typeface="Arial" charset="0"/>
              </a:rPr>
              <a:t>:</a:t>
            </a:r>
            <a:endParaRPr lang="pt-BR" sz="3600" b="1" dirty="0">
              <a:latin typeface="+mn-lt"/>
              <a:ea typeface="+mn-ea"/>
              <a:cs typeface="Arial" charset="0"/>
            </a:endParaRPr>
          </a:p>
        </p:txBody>
      </p:sp>
      <p:sp>
        <p:nvSpPr>
          <p:cNvPr id="3" name="Espaço Reservado para Conteúdo 2"/>
          <p:cNvSpPr>
            <a:spLocks noGrp="1"/>
          </p:cNvSpPr>
          <p:nvPr>
            <p:ph idx="1"/>
          </p:nvPr>
        </p:nvSpPr>
        <p:spPr/>
        <p:txBody>
          <a:bodyPr/>
          <a:lstStyle/>
          <a:p>
            <a:r>
              <a:rPr lang="pt-BR" b="1" dirty="0"/>
              <a:t>Créditos </a:t>
            </a:r>
            <a:r>
              <a:rPr lang="pt-BR" b="1" dirty="0" err="1" smtClean="0"/>
              <a:t>extraconcursais</a:t>
            </a:r>
            <a:r>
              <a:rPr lang="pt-BR" b="1" dirty="0" smtClean="0"/>
              <a:t>  na Recuperação e na Falência</a:t>
            </a:r>
            <a:r>
              <a:rPr lang="pt-BR" dirty="0" smtClean="0"/>
              <a:t>: </a:t>
            </a:r>
          </a:p>
          <a:p>
            <a:pPr marL="0" indent="0">
              <a:buNone/>
            </a:pPr>
            <a:r>
              <a:rPr lang="pt-BR" b="1" dirty="0" smtClean="0"/>
              <a:t>	a</a:t>
            </a:r>
            <a:r>
              <a:rPr lang="pt-BR" b="1" dirty="0"/>
              <a:t>)</a:t>
            </a:r>
            <a:r>
              <a:rPr lang="pt-BR" dirty="0"/>
              <a:t> créditos derivados de negócios jurídicos efetuados no período compreendido entre a data do pedido de recuperação e do pedido de falência; </a:t>
            </a:r>
            <a:endParaRPr lang="pt-BR" dirty="0" smtClean="0"/>
          </a:p>
          <a:p>
            <a:pPr marL="0" indent="0">
              <a:buNone/>
            </a:pPr>
            <a:r>
              <a:rPr lang="pt-BR" dirty="0" smtClean="0"/>
              <a:t>	</a:t>
            </a:r>
            <a:r>
              <a:rPr lang="pt-BR" b="1" dirty="0" smtClean="0"/>
              <a:t>b</a:t>
            </a:r>
            <a:r>
              <a:rPr lang="pt-BR" b="1" dirty="0"/>
              <a:t>)</a:t>
            </a:r>
            <a:r>
              <a:rPr lang="pt-BR" dirty="0"/>
              <a:t> encargos da </a:t>
            </a:r>
            <a:r>
              <a:rPr lang="pt-BR" dirty="0" smtClean="0"/>
              <a:t>massa.</a:t>
            </a:r>
            <a:endParaRPr lang="pt-BR" dirty="0"/>
          </a:p>
        </p:txBody>
      </p:sp>
    </p:spTree>
    <p:extLst>
      <p:ext uri="{BB962C8B-B14F-4D97-AF65-F5344CB8AC3E}">
        <p14:creationId xmlns:p14="http://schemas.microsoft.com/office/powerpoint/2010/main" val="1711078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r>
              <a:rPr lang="pt-BR" dirty="0" smtClean="0"/>
              <a:t> </a:t>
            </a:r>
            <a:endParaRPr lang="pt-BR" dirty="0"/>
          </a:p>
        </p:txBody>
      </p:sp>
      <p:sp>
        <p:nvSpPr>
          <p:cNvPr id="2" name="Retângulo 1"/>
          <p:cNvSpPr/>
          <p:nvPr/>
        </p:nvSpPr>
        <p:spPr>
          <a:xfrm>
            <a:off x="611560" y="476672"/>
            <a:ext cx="7848872" cy="3200876"/>
          </a:xfrm>
          <a:prstGeom prst="rect">
            <a:avLst/>
          </a:prstGeom>
        </p:spPr>
        <p:txBody>
          <a:bodyPr wrap="square">
            <a:spAutoFit/>
          </a:bodyPr>
          <a:lstStyle/>
          <a:p>
            <a:endParaRPr lang="pt-BR" b="1" dirty="0" smtClean="0"/>
          </a:p>
          <a:p>
            <a:endParaRPr lang="pt-BR" sz="2800" b="1" dirty="0" smtClean="0"/>
          </a:p>
          <a:p>
            <a:endParaRPr lang="pt-BR" sz="2800" b="1" dirty="0"/>
          </a:p>
          <a:p>
            <a:endParaRPr lang="pt-BR" sz="2800" b="1" dirty="0" smtClean="0"/>
          </a:p>
          <a:p>
            <a:endParaRPr lang="pt-BR" sz="2800" b="1" dirty="0"/>
          </a:p>
          <a:p>
            <a:pPr algn="ctr"/>
            <a:r>
              <a:rPr lang="pt-BR" sz="3600" b="1" dirty="0"/>
              <a:t>8</a:t>
            </a:r>
            <a:r>
              <a:rPr lang="pt-BR" sz="3600" b="1" dirty="0" smtClean="0"/>
              <a:t>) ESTUDO DE CASOS (créditos na recuperação e falência)</a:t>
            </a:r>
          </a:p>
        </p:txBody>
      </p:sp>
      <p:sp>
        <p:nvSpPr>
          <p:cNvPr id="4" name="Espaço Reservado para Número de Slide 3"/>
          <p:cNvSpPr>
            <a:spLocks noGrp="1"/>
          </p:cNvSpPr>
          <p:nvPr>
            <p:ph type="sldNum" sz="quarter" idx="12"/>
          </p:nvPr>
        </p:nvSpPr>
        <p:spPr/>
        <p:txBody>
          <a:bodyPr/>
          <a:lstStyle/>
          <a:p>
            <a:fld id="{BB2C71BE-D450-40C0-8447-E10561759D7B}" type="slidenum">
              <a:rPr lang="pt-BR" smtClean="0"/>
              <a:pPr/>
              <a:t>25</a:t>
            </a:fld>
            <a:endParaRPr lang="pt-BR"/>
          </a:p>
        </p:txBody>
      </p:sp>
    </p:spTree>
    <p:extLst>
      <p:ext uri="{BB962C8B-B14F-4D97-AF65-F5344CB8AC3E}">
        <p14:creationId xmlns:p14="http://schemas.microsoft.com/office/powerpoint/2010/main" val="312612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9940" y="332656"/>
            <a:ext cx="8229600" cy="1143000"/>
          </a:xfrm>
        </p:spPr>
        <p:txBody>
          <a:bodyPr>
            <a:normAutofit/>
          </a:bodyPr>
          <a:lstStyle/>
          <a:p>
            <a:r>
              <a:rPr lang="pt-BR" sz="2800" b="1" dirty="0" smtClean="0"/>
              <a:t>HOMOLOGAÇÃO DE SENTENÇA ESTRANGEIRA – RECUPERAÇÃO JUDICIAL NO BRASIL </a:t>
            </a:r>
            <a:endParaRPr lang="pt-BR" sz="2800" b="1" dirty="0"/>
          </a:p>
        </p:txBody>
      </p:sp>
      <p:sp>
        <p:nvSpPr>
          <p:cNvPr id="3" name="Espaço Reservado para Conteúdo 2"/>
          <p:cNvSpPr>
            <a:spLocks noGrp="1"/>
          </p:cNvSpPr>
          <p:nvPr>
            <p:ph idx="1"/>
          </p:nvPr>
        </p:nvSpPr>
        <p:spPr>
          <a:xfrm>
            <a:off x="457200" y="1340768"/>
            <a:ext cx="8229600" cy="5328592"/>
          </a:xfrm>
        </p:spPr>
        <p:txBody>
          <a:bodyPr>
            <a:normAutofit fontScale="70000" lnSpcReduction="20000"/>
          </a:bodyPr>
          <a:lstStyle/>
          <a:p>
            <a:pPr marL="0" indent="0" algn="just">
              <a:buNone/>
            </a:pPr>
            <a:endParaRPr lang="pt-BR" dirty="0" smtClean="0"/>
          </a:p>
          <a:p>
            <a:pPr marL="0" indent="0" algn="just">
              <a:buNone/>
            </a:pPr>
            <a:r>
              <a:rPr lang="pt-BR" dirty="0" smtClean="0"/>
              <a:t>HOMOLOGAÇÃO </a:t>
            </a:r>
            <a:r>
              <a:rPr lang="pt-BR" dirty="0"/>
              <a:t>DE SENTENÇA ESTRANGEIRA. NATUREZA CONSTITUTIVA. </a:t>
            </a:r>
            <a:r>
              <a:rPr lang="pt-BR" b="1" dirty="0"/>
              <a:t>RECUPERAÇÃO JUDICIAL. INEXISTÊNCIA DE INCOMPATIBILIDADE. NÃO INCIDÊNCIA DO ART. 6º DA LEI 11.101/2005.</a:t>
            </a:r>
            <a:r>
              <a:rPr lang="pt-BR" dirty="0"/>
              <a:t> PRESSUPOSTOS FORMAIS PREENCHIDOS. HOMOLOGAÇÃO DEFERIDA</a:t>
            </a:r>
            <a:r>
              <a:rPr lang="pt-BR" dirty="0" smtClean="0"/>
              <a:t>.</a:t>
            </a:r>
          </a:p>
          <a:p>
            <a:pPr marL="0" indent="0" algn="just">
              <a:buNone/>
            </a:pPr>
            <a:endParaRPr lang="pt-BR" dirty="0"/>
          </a:p>
          <a:p>
            <a:pPr marL="0" indent="0" algn="just">
              <a:buNone/>
            </a:pPr>
            <a:r>
              <a:rPr lang="pt-BR" dirty="0" smtClean="0"/>
              <a:t>[...]</a:t>
            </a:r>
            <a:r>
              <a:rPr lang="pt-BR" b="1" dirty="0" smtClean="0"/>
              <a:t>3</a:t>
            </a:r>
            <a:r>
              <a:rPr lang="pt-BR" b="1" dirty="0"/>
              <a:t>. Por conseguinte, não há falar na incidência do art. 6º, § 4º, da Lei de Quebras como óbice à homologação da sentença arbitral, uma vez que se está em fase antecedente à execução, apenas emprestando eficácia jurídica ao </a:t>
            </a:r>
            <a:r>
              <a:rPr lang="pt-BR" b="1" dirty="0" smtClean="0"/>
              <a:t>provimento </a:t>
            </a:r>
            <a:r>
              <a:rPr lang="pt-BR" b="1" dirty="0"/>
              <a:t>homologando</a:t>
            </a:r>
            <a:r>
              <a:rPr lang="pt-BR" b="1" dirty="0" smtClean="0"/>
              <a:t>.</a:t>
            </a:r>
          </a:p>
          <a:p>
            <a:pPr marL="0" indent="0" algn="just">
              <a:buNone/>
            </a:pPr>
            <a:endParaRPr lang="pt-BR" b="1" dirty="0"/>
          </a:p>
          <a:p>
            <a:pPr marL="0" indent="0" algn="just">
              <a:buNone/>
            </a:pPr>
            <a:r>
              <a:rPr lang="pt-BR" dirty="0"/>
              <a:t>4. Homologação da sentença arbitral estrangeira deferida</a:t>
            </a:r>
            <a:r>
              <a:rPr lang="pt-BR" dirty="0" smtClean="0"/>
              <a:t>.</a:t>
            </a:r>
          </a:p>
          <a:p>
            <a:pPr marL="0" indent="0" algn="just">
              <a:buNone/>
            </a:pPr>
            <a:endParaRPr lang="pt-BR" dirty="0"/>
          </a:p>
          <a:p>
            <a:pPr marL="0" indent="0" algn="just">
              <a:buNone/>
            </a:pPr>
            <a:r>
              <a:rPr lang="pt-BR" b="1" dirty="0"/>
              <a:t>(SEC 14408, Rel. Ministro LUIS FELIPE SALOMÃO, CORTE ESPECIAL, julgado em 21/06/2017, acórdão pendente de publicação)</a:t>
            </a:r>
            <a:endParaRPr lang="pt-BR" dirty="0"/>
          </a:p>
          <a:p>
            <a:pPr algn="just"/>
            <a:endParaRPr lang="pt-BR" dirty="0"/>
          </a:p>
        </p:txBody>
      </p:sp>
    </p:spTree>
    <p:extLst>
      <p:ext uri="{BB962C8B-B14F-4D97-AF65-F5344CB8AC3E}">
        <p14:creationId xmlns:p14="http://schemas.microsoft.com/office/powerpoint/2010/main" val="955248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6632"/>
            <a:ext cx="8856984" cy="6740307"/>
          </a:xfrm>
          <a:prstGeom prst="rect">
            <a:avLst/>
          </a:prstGeom>
        </p:spPr>
        <p:txBody>
          <a:bodyPr wrap="square">
            <a:spAutoFit/>
          </a:bodyPr>
          <a:lstStyle/>
          <a:p>
            <a:pPr algn="just">
              <a:spcAft>
                <a:spcPts val="600"/>
              </a:spcAft>
            </a:pPr>
            <a:r>
              <a:rPr lang="pt-BR" sz="2800" b="1" dirty="0" smtClean="0"/>
              <a:t>SUSPENSÃO DAS EXECUÇÕES INDIVIDUAIS</a:t>
            </a:r>
          </a:p>
          <a:p>
            <a:pPr algn="just"/>
            <a:r>
              <a:rPr lang="pt-BR" sz="2100" dirty="0" smtClean="0"/>
              <a:t>(...) </a:t>
            </a:r>
            <a:r>
              <a:rPr lang="pt-BR" sz="2100" b="1" dirty="0" smtClean="0"/>
              <a:t>1</a:t>
            </a:r>
            <a:r>
              <a:rPr lang="pt-BR" sz="2100" b="1" dirty="0"/>
              <a:t>. A decisão que defere o processamento do pedido de recuperação judicial tem como um de seus efeitos a suspensão das ações e execuções individuais contra o devedor que, dessa forma, pode desfrutar de maior tranquilidade para a elaboração de seu plano de recuperação, alcançando o fôlego necessário para atingir o objetivo de reorganização da empresa (art. 6º, § 4º, c/c art. 52, III, da Lei n. 11.101/2005).</a:t>
            </a:r>
          </a:p>
          <a:p>
            <a:pPr algn="just"/>
            <a:r>
              <a:rPr lang="pt-BR" sz="2100" b="1" dirty="0"/>
              <a:t>2. Nessa linha, para alcançar esse desiderato, é ônus do devedor informar a determinação de suspensão dessas ações ao juízo perante o qual elas estão tramitando, no momento em que deferido o processamento da recuperação, o qual é o termo a quo da contagem do prazo de duração do sobrestamento (art. 6º, § 4º, da LFR), que pode ser ampliado pelo juízo da recuperação, em conformidade com as especificidades de cada situação. No caso concreto, porém, a Corte a quo não considerou que a informação acerca da suspensão da ação pelo juízo da recuperação deveria ter sido obrigatoriamente realizada ao juiz singular, mas sim que, de acordo com as circunstâncias, não era o caso de dilargar o prazo de 180 dias.</a:t>
            </a:r>
          </a:p>
          <a:p>
            <a:pPr algn="just"/>
            <a:r>
              <a:rPr lang="pt-BR" sz="2100" dirty="0" smtClean="0"/>
              <a:t>(...) 5</a:t>
            </a:r>
            <a:r>
              <a:rPr lang="pt-BR" sz="2100" dirty="0"/>
              <a:t>. Recurso especial não provido.</a:t>
            </a:r>
          </a:p>
          <a:p>
            <a:pPr algn="just"/>
            <a:r>
              <a:rPr lang="pt-BR" sz="2100" dirty="0"/>
              <a:t>(</a:t>
            </a:r>
            <a:r>
              <a:rPr lang="pt-BR" sz="2100" dirty="0" err="1"/>
              <a:t>REsp</a:t>
            </a:r>
            <a:r>
              <a:rPr lang="pt-BR" sz="2100" dirty="0"/>
              <a:t> </a:t>
            </a:r>
            <a:r>
              <a:rPr lang="pt-BR" sz="2100" dirty="0" smtClean="0"/>
              <a:t>1.116.328/RN</a:t>
            </a:r>
            <a:r>
              <a:rPr lang="pt-BR" sz="2100" dirty="0"/>
              <a:t>, Rel. Ministro LUIS FELIPE SALOMÃO, QUARTA TURMA, julgado em 10/09/2013, </a:t>
            </a:r>
            <a:r>
              <a:rPr lang="pt-BR" sz="2100" dirty="0" err="1"/>
              <a:t>DJe</a:t>
            </a:r>
            <a:r>
              <a:rPr lang="pt-BR" sz="2100" dirty="0"/>
              <a:t> 24/09/2013</a:t>
            </a:r>
            <a:r>
              <a:rPr lang="pt-BR" sz="2100" dirty="0" smtClean="0"/>
              <a:t>).</a:t>
            </a:r>
            <a:endParaRPr lang="pt-BR" sz="2100" dirty="0"/>
          </a:p>
        </p:txBody>
      </p:sp>
      <p:sp>
        <p:nvSpPr>
          <p:cNvPr id="4" name="Espaço Reservado para Número de Slide 3"/>
          <p:cNvSpPr>
            <a:spLocks noGrp="1"/>
          </p:cNvSpPr>
          <p:nvPr>
            <p:ph type="sldNum" sz="quarter" idx="12"/>
          </p:nvPr>
        </p:nvSpPr>
        <p:spPr/>
        <p:txBody>
          <a:bodyPr/>
          <a:lstStyle/>
          <a:p>
            <a:fld id="{BB2C71BE-D450-40C0-8447-E10561759D7B}" type="slidenum">
              <a:rPr lang="pt-BR" smtClean="0"/>
              <a:pPr/>
              <a:t>27</a:t>
            </a:fld>
            <a:endParaRPr lang="pt-BR"/>
          </a:p>
        </p:txBody>
      </p:sp>
    </p:spTree>
    <p:extLst>
      <p:ext uri="{BB962C8B-B14F-4D97-AF65-F5344CB8AC3E}">
        <p14:creationId xmlns:p14="http://schemas.microsoft.com/office/powerpoint/2010/main" val="8961910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i="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79512" y="260648"/>
            <a:ext cx="8856984" cy="6771084"/>
          </a:xfrm>
          <a:prstGeom prst="rect">
            <a:avLst/>
          </a:prstGeom>
        </p:spPr>
        <p:txBody>
          <a:bodyPr wrap="square">
            <a:spAutoFit/>
          </a:bodyPr>
          <a:lstStyle/>
          <a:p>
            <a:pPr algn="just"/>
            <a:r>
              <a:rPr lang="pt-BR" sz="3000" b="1" dirty="0" smtClean="0"/>
              <a:t>EXECUÇÃO FISCAL</a:t>
            </a:r>
            <a:endParaRPr lang="pt-BR" sz="3000" b="1" dirty="0"/>
          </a:p>
          <a:p>
            <a:pPr algn="just"/>
            <a:endParaRPr lang="pt-BR" sz="2000" dirty="0" smtClean="0"/>
          </a:p>
          <a:p>
            <a:pPr algn="just"/>
            <a:endParaRPr lang="pt-BR" sz="2000" dirty="0"/>
          </a:p>
          <a:p>
            <a:pPr marL="457200" indent="-457200" algn="just">
              <a:buFont typeface="Arial" panose="020B0604020202020204" pitchFamily="34" charset="0"/>
              <a:buChar char="•"/>
            </a:pPr>
            <a:r>
              <a:rPr lang="pt-BR" sz="2800" dirty="0" err="1" smtClean="0"/>
              <a:t>AgRg</a:t>
            </a:r>
            <a:r>
              <a:rPr lang="pt-BR" sz="2800" dirty="0" smtClean="0"/>
              <a:t> </a:t>
            </a:r>
            <a:r>
              <a:rPr lang="pt-BR" sz="2800" dirty="0"/>
              <a:t>no CC </a:t>
            </a:r>
            <a:r>
              <a:rPr lang="pt-BR" sz="2800" dirty="0" smtClean="0"/>
              <a:t>136.130/SP, julgado em 13/05/2015, </a:t>
            </a:r>
            <a:r>
              <a:rPr lang="pt-BR" sz="2800" dirty="0" err="1" smtClean="0"/>
              <a:t>Dje</a:t>
            </a:r>
            <a:r>
              <a:rPr lang="pt-BR" sz="2800" dirty="0" smtClean="0"/>
              <a:t> 22/06/2015: </a:t>
            </a:r>
            <a:r>
              <a:rPr lang="pt-BR" sz="2800" dirty="0"/>
              <a:t>A Segunda Seção debateu o fato de ser a </a:t>
            </a:r>
            <a:r>
              <a:rPr lang="pt-BR" sz="2800" b="1" dirty="0"/>
              <a:t>lei nova – Lei 13.043/2014 - suficiente para a obrigação de parcelar.</a:t>
            </a:r>
            <a:r>
              <a:rPr lang="pt-BR" sz="2800" dirty="0"/>
              <a:t> </a:t>
            </a:r>
            <a:r>
              <a:rPr lang="pt-BR" sz="2800" dirty="0" smtClean="0"/>
              <a:t>Prevaleceu </a:t>
            </a:r>
            <a:r>
              <a:rPr lang="pt-BR" sz="2800" dirty="0"/>
              <a:t>o voto divergente do Min. Antônio Carlos Ferreira, segundo o qual, uma vez tendo sido homologado o plano e novadas as dívidas para os credores, não pode a Fazenda alcançar todo o patrimônio da empresa sem participar do concurso</a:t>
            </a:r>
            <a:r>
              <a:rPr lang="pt-BR" sz="2800" dirty="0" smtClean="0"/>
              <a:t>. Manteve a competência do Juízo da Recuperação.</a:t>
            </a:r>
          </a:p>
          <a:p>
            <a:pPr marL="457200" indent="-457200" algn="just">
              <a:buFont typeface="Arial" panose="020B0604020202020204" pitchFamily="34" charset="0"/>
              <a:buChar char="•"/>
            </a:pPr>
            <a:r>
              <a:rPr lang="en-US" sz="2800" dirty="0" err="1" smtClean="0"/>
              <a:t>Precedente</a:t>
            </a:r>
            <a:r>
              <a:rPr lang="en-US" sz="2800" dirty="0" smtClean="0"/>
              <a:t> anterior da Corte Especial </a:t>
            </a:r>
            <a:r>
              <a:rPr lang="en-US" sz="2800" dirty="0" err="1" smtClean="0"/>
              <a:t>dispensava</a:t>
            </a:r>
            <a:r>
              <a:rPr lang="en-US" sz="2800" dirty="0" smtClean="0"/>
              <a:t> a </a:t>
            </a:r>
            <a:r>
              <a:rPr lang="en-US" sz="2800" dirty="0" err="1" smtClean="0"/>
              <a:t>certidão</a:t>
            </a:r>
            <a:r>
              <a:rPr lang="en-US" sz="2800" dirty="0" smtClean="0"/>
              <a:t> de </a:t>
            </a:r>
            <a:r>
              <a:rPr lang="en-US" sz="2800" dirty="0" err="1" smtClean="0"/>
              <a:t>quitação</a:t>
            </a:r>
            <a:r>
              <a:rPr lang="en-US" sz="2800" dirty="0" smtClean="0"/>
              <a:t> fiscal para </a:t>
            </a:r>
            <a:r>
              <a:rPr lang="en-US" sz="2800" dirty="0" err="1" smtClean="0"/>
              <a:t>obter</a:t>
            </a:r>
            <a:r>
              <a:rPr lang="en-US" sz="2800" dirty="0" smtClean="0"/>
              <a:t> o </a:t>
            </a:r>
            <a:r>
              <a:rPr lang="en-US" sz="2800" dirty="0" err="1" smtClean="0"/>
              <a:t>deferimento</a:t>
            </a:r>
            <a:r>
              <a:rPr lang="en-US" sz="2800" dirty="0" smtClean="0"/>
              <a:t> da </a:t>
            </a:r>
            <a:r>
              <a:rPr lang="en-US" sz="2800" dirty="0" err="1" smtClean="0"/>
              <a:t>Recuperação</a:t>
            </a:r>
            <a:r>
              <a:rPr lang="en-US" sz="2800" dirty="0" smtClean="0"/>
              <a:t> (</a:t>
            </a:r>
            <a:r>
              <a:rPr lang="en-US" sz="2800" dirty="0" err="1" smtClean="0"/>
              <a:t>ônus</a:t>
            </a:r>
            <a:r>
              <a:rPr lang="en-US" sz="2800" dirty="0" smtClean="0"/>
              <a:t> do </a:t>
            </a:r>
            <a:r>
              <a:rPr lang="en-US" sz="2800" dirty="0" err="1" smtClean="0"/>
              <a:t>passivo</a:t>
            </a:r>
            <a:r>
              <a:rPr lang="en-US" sz="2800" dirty="0" smtClean="0"/>
              <a:t> </a:t>
            </a:r>
            <a:r>
              <a:rPr lang="en-US" sz="2800" dirty="0" err="1" smtClean="0"/>
              <a:t>tributário</a:t>
            </a:r>
            <a:r>
              <a:rPr lang="en-US" sz="2800" dirty="0" smtClean="0"/>
              <a:t>).</a:t>
            </a:r>
            <a:endParaRPr lang="pt-BR" sz="2800" dirty="0" smtClean="0"/>
          </a:p>
          <a:p>
            <a:pPr algn="just"/>
            <a:endParaRPr lang="pt-BR" sz="2800" dirty="0"/>
          </a:p>
        </p:txBody>
      </p:sp>
      <p:sp>
        <p:nvSpPr>
          <p:cNvPr id="4" name="Espaço Reservado para Número de Slide 3"/>
          <p:cNvSpPr>
            <a:spLocks noGrp="1"/>
          </p:cNvSpPr>
          <p:nvPr>
            <p:ph type="sldNum" sz="quarter" idx="12"/>
          </p:nvPr>
        </p:nvSpPr>
        <p:spPr/>
        <p:txBody>
          <a:bodyPr/>
          <a:lstStyle/>
          <a:p>
            <a:fld id="{BB2C71BE-D450-40C0-8447-E10561759D7B}" type="slidenum">
              <a:rPr lang="pt-BR" smtClean="0"/>
              <a:pPr/>
              <a:t>28</a:t>
            </a:fld>
            <a:endParaRPr lang="pt-BR" dirty="0"/>
          </a:p>
        </p:txBody>
      </p:sp>
    </p:spTree>
    <p:extLst>
      <p:ext uri="{BB962C8B-B14F-4D97-AF65-F5344CB8AC3E}">
        <p14:creationId xmlns:p14="http://schemas.microsoft.com/office/powerpoint/2010/main" val="1100223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620688"/>
            <a:ext cx="8235628" cy="504056"/>
          </a:xfrm>
        </p:spPr>
        <p:txBody>
          <a:bodyPr>
            <a:noAutofit/>
          </a:bodyPr>
          <a:lstStyle/>
          <a:p>
            <a:pPr marL="342900" lvl="0" indent="-342900" algn="just">
              <a:spcBef>
                <a:spcPct val="20000"/>
              </a:spcBef>
            </a:pPr>
            <a:r>
              <a:rPr lang="pt-BR" sz="2000" b="1" dirty="0" smtClean="0">
                <a:solidFill>
                  <a:prstClr val="black"/>
                </a:solidFill>
                <a:ea typeface="+mn-ea"/>
                <a:cs typeface="+mn-cs"/>
              </a:rPr>
              <a:t>Posicionamento parece divergente da Segunda Seção, que não permite a constrição de patrimônio pelo Juízo da execução fiscal, ficando tal medida dependente do crivo do Juízo da recuperação</a:t>
            </a:r>
            <a:r>
              <a:rPr lang="pt-BR" sz="2000" dirty="0">
                <a:solidFill>
                  <a:prstClr val="black"/>
                </a:solidFill>
                <a:ea typeface="+mn-ea"/>
                <a:cs typeface="+mn-cs"/>
              </a:rPr>
              <a:t/>
            </a:r>
            <a:br>
              <a:rPr lang="pt-BR" sz="2000" dirty="0">
                <a:solidFill>
                  <a:prstClr val="black"/>
                </a:solidFill>
                <a:ea typeface="+mn-ea"/>
                <a:cs typeface="+mn-cs"/>
              </a:rPr>
            </a:br>
            <a:endParaRPr lang="pt-BR" sz="2000" dirty="0"/>
          </a:p>
        </p:txBody>
      </p:sp>
      <p:sp>
        <p:nvSpPr>
          <p:cNvPr id="3" name="Espaço Reservado para Conteúdo 2"/>
          <p:cNvSpPr>
            <a:spLocks noGrp="1"/>
          </p:cNvSpPr>
          <p:nvPr>
            <p:ph idx="1"/>
          </p:nvPr>
        </p:nvSpPr>
        <p:spPr>
          <a:xfrm>
            <a:off x="457200" y="1124744"/>
            <a:ext cx="8229600" cy="5904656"/>
          </a:xfrm>
        </p:spPr>
        <p:txBody>
          <a:bodyPr>
            <a:normAutofit fontScale="40000" lnSpcReduction="20000"/>
          </a:bodyPr>
          <a:lstStyle/>
          <a:p>
            <a:pPr marL="0" indent="0" algn="just">
              <a:buNone/>
            </a:pPr>
            <a:endParaRPr lang="pt-BR" sz="4500" dirty="0" smtClean="0"/>
          </a:p>
          <a:p>
            <a:pPr marL="0" indent="0" algn="just">
              <a:buNone/>
            </a:pPr>
            <a:r>
              <a:rPr lang="pt-BR" sz="4500" dirty="0" smtClean="0"/>
              <a:t>[...]2</a:t>
            </a:r>
            <a:r>
              <a:rPr lang="pt-BR" sz="4500" dirty="0"/>
              <a:t>.  Nos termos da jurisprudência do STJ, "o deferimento do pedido de recuperação  judicial  não  suspende  a execução fiscal. </a:t>
            </a:r>
            <a:r>
              <a:rPr lang="pt-BR" sz="4500" b="1" dirty="0"/>
              <a:t>Ressalte-se que,  em  sede  de  execução  fiscal,  é  possível a prática de atos constritivos  em  face de empresa em recuperação judicial, desde que não  fique inviabilizado o plano de recuperação judicial". </a:t>
            </a:r>
            <a:r>
              <a:rPr lang="pt-BR" sz="4500" dirty="0"/>
              <a:t>(</a:t>
            </a:r>
            <a:r>
              <a:rPr lang="pt-BR" sz="4500" dirty="0" err="1"/>
              <a:t>AgInt</a:t>
            </a:r>
            <a:r>
              <a:rPr lang="pt-BR" sz="4500" dirty="0"/>
              <a:t> no </a:t>
            </a:r>
            <a:r>
              <a:rPr lang="pt-BR" sz="4500" dirty="0" err="1"/>
              <a:t>AREsp</a:t>
            </a:r>
            <a:r>
              <a:rPr lang="pt-BR" sz="4500" dirty="0"/>
              <a:t>  956.853/SP,  Rel.  Ministro  Mauro  Campbell Marques, Segunda Turma,  </a:t>
            </a:r>
            <a:r>
              <a:rPr lang="pt-BR" sz="4500" dirty="0" err="1"/>
              <a:t>DJe</a:t>
            </a:r>
            <a:r>
              <a:rPr lang="pt-BR" sz="4500" dirty="0"/>
              <a:t>  15.12.2016)  </a:t>
            </a:r>
            <a:endParaRPr lang="pt-BR" sz="4500" dirty="0" smtClean="0"/>
          </a:p>
          <a:p>
            <a:pPr marL="0" indent="0" algn="just">
              <a:buNone/>
            </a:pPr>
            <a:r>
              <a:rPr lang="pt-BR" sz="4500" dirty="0" smtClean="0"/>
              <a:t>3</a:t>
            </a:r>
            <a:r>
              <a:rPr lang="pt-BR" sz="4500" dirty="0"/>
              <a:t>. In </a:t>
            </a:r>
            <a:r>
              <a:rPr lang="pt-BR" sz="4500" dirty="0" err="1"/>
              <a:t>casu</a:t>
            </a:r>
            <a:r>
              <a:rPr lang="pt-BR" sz="4500" dirty="0"/>
              <a:t>, o Tribunal de origem consignou expressamente que a realização de leilões e hastas públicas acarreta medidas  mais gravosas, tendo em vista que retiram os bens alienados da  posse  da  empresa  executada.  Tal  fato  justifica a suspensão temporária  dos atos expropriatórios, com o objetivo de preservar os interesses  da  empresa  executada,  sem  descuidar  da  garantia de eventual  satisfação  dos  interesses  do credor, uma vez que não se afasta  a  possibilidade de posterior realização da alienação do bem constrito. Dessume-se que o acórdão recorrido está em sintonia com o atual  entendimento  deste  Tribunal  Superior,  razão pela qual não merece  prosperar  a  irresignação.  Incide,  in  </a:t>
            </a:r>
            <a:r>
              <a:rPr lang="pt-BR" sz="4500" dirty="0" err="1"/>
              <a:t>casu</a:t>
            </a:r>
            <a:r>
              <a:rPr lang="pt-BR" sz="4500" dirty="0"/>
              <a:t>,  o princípio estabelecido  na  Súmula 83/STJ: "Não se conhece do Recurso Especial pela divergência, quando a orientação do Tribunal se firmou no mesmo sentido da decisão recorrida." 4.  Ademais,  revisão  desse entendimento somente seria possível por meio  do  reexame do acervo fático-probatório existente nos autos, o que  não  se  permite  em  Recurso  Especial, ante o óbice da Súmula 7/STJ.</a:t>
            </a:r>
          </a:p>
          <a:p>
            <a:pPr marL="0" indent="0" algn="just">
              <a:buNone/>
            </a:pPr>
            <a:r>
              <a:rPr lang="pt-BR" sz="4500" b="1" dirty="0" smtClean="0"/>
              <a:t>(</a:t>
            </a:r>
            <a:r>
              <a:rPr lang="pt-BR" sz="4500" b="1" dirty="0" err="1"/>
              <a:t>REsp</a:t>
            </a:r>
            <a:r>
              <a:rPr lang="pt-BR" sz="4500" b="1" dirty="0"/>
              <a:t> 1659669/RS, Rel. Ministro HERMAN BENJAMIN, SEGUNDA TURMA, julgado em 02/05/2017, </a:t>
            </a:r>
            <a:r>
              <a:rPr lang="pt-BR" sz="4500" b="1" dirty="0" err="1"/>
              <a:t>DJe</a:t>
            </a:r>
            <a:r>
              <a:rPr lang="pt-BR" sz="4500" b="1" dirty="0"/>
              <a:t> 12/05/2017)</a:t>
            </a:r>
            <a:endParaRPr lang="pt-BR" sz="4500" dirty="0"/>
          </a:p>
          <a:p>
            <a:endParaRPr lang="pt-BR" dirty="0"/>
          </a:p>
        </p:txBody>
      </p:sp>
    </p:spTree>
    <p:extLst>
      <p:ext uri="{BB962C8B-B14F-4D97-AF65-F5344CB8AC3E}">
        <p14:creationId xmlns:p14="http://schemas.microsoft.com/office/powerpoint/2010/main" val="3020037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STJ esquematizado</a:t>
            </a:r>
            <a:endParaRPr lang="pt-BR" dirty="0"/>
          </a:p>
        </p:txBody>
      </p:sp>
      <p:pic>
        <p:nvPicPr>
          <p:cNvPr id="4" name="Espaço Reservado para Conteúdo 3" descr="2016-09-16-PHOTO-00002832.jpg"/>
          <p:cNvPicPr>
            <a:picLocks noGrp="1" noChangeAspect="1"/>
          </p:cNvPicPr>
          <p:nvPr>
            <p:ph idx="1"/>
          </p:nvPr>
        </p:nvPicPr>
        <p:blipFill>
          <a:blip r:embed="rId3"/>
          <a:stretch>
            <a:fillRect/>
          </a:stretch>
        </p:blipFill>
        <p:spPr>
          <a:xfrm>
            <a:off x="1554691" y="1600200"/>
            <a:ext cx="6034617" cy="4525963"/>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8964"/>
            <a:ext cx="8927846" cy="6432530"/>
          </a:xfrm>
          <a:prstGeom prst="rect">
            <a:avLst/>
          </a:prstGeom>
        </p:spPr>
        <p:txBody>
          <a:bodyPr wrap="square">
            <a:spAutoFit/>
          </a:bodyPr>
          <a:lstStyle/>
          <a:p>
            <a:pPr algn="just"/>
            <a:r>
              <a:rPr lang="pt-BR" sz="3000" b="1" dirty="0" smtClean="0"/>
              <a:t>NOVAÇÃO</a:t>
            </a:r>
          </a:p>
          <a:p>
            <a:pPr algn="just"/>
            <a:endParaRPr lang="pt-BR" sz="2400" dirty="0" smtClean="0"/>
          </a:p>
          <a:p>
            <a:pPr algn="just"/>
            <a:r>
              <a:rPr lang="pt-BR" sz="2400" dirty="0" smtClean="0"/>
              <a:t>AGRAVO </a:t>
            </a:r>
            <a:r>
              <a:rPr lang="pt-BR" sz="2400" dirty="0"/>
              <a:t>REGIMENTAL NO RECURSO ESPECIAL. RECUPERAÇÃO JUDICIAL</a:t>
            </a:r>
            <a:r>
              <a:rPr lang="pt-BR" sz="2400" dirty="0" smtClean="0"/>
              <a:t>. NOVAÇÃO</a:t>
            </a:r>
            <a:r>
              <a:rPr lang="pt-BR" sz="2400" dirty="0"/>
              <a:t>. CONDIÇÃO RESOLUTIVA. SUSPENSÃO. NÃO CABIMENTO.</a:t>
            </a:r>
          </a:p>
          <a:p>
            <a:pPr algn="just"/>
            <a:r>
              <a:rPr lang="pt-BR" sz="2400" dirty="0"/>
              <a:t>1. </a:t>
            </a:r>
            <a:r>
              <a:rPr lang="pt-BR" sz="2400" b="1" dirty="0"/>
              <a:t>A novação operada pelo plano de recuperação fica sujeita a condição resolutiva, nos termos do art. 61 da Lei n.º 11.101/05.</a:t>
            </a:r>
          </a:p>
          <a:p>
            <a:pPr algn="just"/>
            <a:r>
              <a:rPr lang="pt-BR" sz="2400" dirty="0"/>
              <a:t>2. Não se suspendem as execuções individuais direcionadas aos avalistas de título cujo devedor principal é sociedade em recuperação judicial.</a:t>
            </a:r>
          </a:p>
          <a:p>
            <a:pPr algn="just"/>
            <a:r>
              <a:rPr lang="pt-BR" sz="2400" dirty="0" smtClean="0"/>
              <a:t>(...)</a:t>
            </a:r>
            <a:endParaRPr lang="pt-BR" sz="2400" dirty="0"/>
          </a:p>
          <a:p>
            <a:pPr algn="just"/>
            <a:r>
              <a:rPr lang="pt-BR" sz="2400" dirty="0"/>
              <a:t>5. AGRAVO REGIMENTAL DESPROVIDO.</a:t>
            </a:r>
          </a:p>
          <a:p>
            <a:pPr algn="just"/>
            <a:r>
              <a:rPr lang="pt-BR" sz="2400" dirty="0"/>
              <a:t>(AgRg no </a:t>
            </a:r>
            <a:r>
              <a:rPr lang="pt-BR" sz="2400" dirty="0" err="1"/>
              <a:t>REsp</a:t>
            </a:r>
            <a:r>
              <a:rPr lang="pt-BR" sz="2400" dirty="0"/>
              <a:t> </a:t>
            </a:r>
            <a:r>
              <a:rPr lang="pt-BR" sz="2400" dirty="0" smtClean="0"/>
              <a:t>1.334.284/MT</a:t>
            </a:r>
            <a:r>
              <a:rPr lang="pt-BR" sz="2400" dirty="0"/>
              <a:t>, Rel. Ministro PAULO DE TARSO SANSEVERINO, TERCEIRA TURMA, julgado em 02/09/2014, </a:t>
            </a:r>
            <a:r>
              <a:rPr lang="pt-BR" sz="2400" dirty="0" err="1"/>
              <a:t>DJe</a:t>
            </a:r>
            <a:r>
              <a:rPr lang="pt-BR" sz="2400" dirty="0"/>
              <a:t> 15/09/2014</a:t>
            </a:r>
            <a:r>
              <a:rPr lang="pt-BR" sz="2400" dirty="0" smtClean="0"/>
              <a:t>).</a:t>
            </a:r>
          </a:p>
          <a:p>
            <a:pPr algn="just"/>
            <a:r>
              <a:rPr lang="en-US" sz="2400" b="1" dirty="0" smtClean="0"/>
              <a:t>OBS.: A NOVAÇÃO EXTINGUE AS AÇÕES DE EXECUÇÃO EM CURSO, NOVO TÍTULO.</a:t>
            </a:r>
            <a:endParaRPr lang="pt-BR" sz="2400" b="1" dirty="0"/>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30</a:t>
            </a:fld>
            <a:endParaRPr lang="pt-BR" dirty="0"/>
          </a:p>
        </p:txBody>
      </p:sp>
    </p:spTree>
    <p:extLst>
      <p:ext uri="{BB962C8B-B14F-4D97-AF65-F5344CB8AC3E}">
        <p14:creationId xmlns:p14="http://schemas.microsoft.com/office/powerpoint/2010/main" val="477222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0"/>
            <a:ext cx="8928992" cy="6741368"/>
          </a:xfrm>
        </p:spPr>
        <p:txBody>
          <a:bodyPr>
            <a:noAutofit/>
          </a:bodyPr>
          <a:lstStyle/>
          <a:p>
            <a:pPr marL="0" indent="0" algn="just">
              <a:buNone/>
            </a:pPr>
            <a:r>
              <a:rPr lang="pt-BR" sz="2000" dirty="0"/>
              <a:t>DIREITO EMPRESARIAL. RECUPERAÇÃO JUDICIAL. APROVAÇÃO DO PLANO. NOVAÇÃO. EXECUÇÕES INDIVIDUAIS AJUIZADAS CONTRA A RECUPERANDA. EXTINÇÃO.</a:t>
            </a:r>
          </a:p>
          <a:p>
            <a:pPr marL="0" indent="0" algn="just">
              <a:buNone/>
            </a:pPr>
            <a:r>
              <a:rPr lang="pt-BR" sz="2000" b="1" dirty="0"/>
              <a:t>1. A novação resultante da concessão da recuperação judicial após aprovado o plano em assembleia é </a:t>
            </a:r>
            <a:r>
              <a:rPr lang="pt-BR" sz="2000" b="1" i="1" dirty="0"/>
              <a:t>sui generis</a:t>
            </a:r>
            <a:r>
              <a:rPr lang="pt-BR" sz="2000" b="1" dirty="0"/>
              <a:t>, e as execuções individuais ajuizadas contra a própria devedora devem ser extintas, e não apenas suspensas.</a:t>
            </a:r>
          </a:p>
          <a:p>
            <a:pPr marL="0" indent="0" algn="just">
              <a:buNone/>
            </a:pPr>
            <a:r>
              <a:rPr lang="pt-BR" sz="2000" dirty="0"/>
              <a:t>2. Isso porque, caso haja inadimplemento da obrigação assumida por ocasião da aprovação do plano, abrem-se três possibilidades: (a) se o inadimplemento ocorrer durante os 2 (dois) anos a que se refere o </a:t>
            </a:r>
            <a:r>
              <a:rPr lang="pt-BR" sz="2000" i="1" dirty="0"/>
              <a:t>caput</a:t>
            </a:r>
            <a:r>
              <a:rPr lang="pt-BR" sz="2000" dirty="0"/>
              <a:t> do art. 61 da Lei n. 11.101/2005, o juiz deve convolar a recuperação em falência; (b) se o descumprimento ocorrer depois de escoado o prazo de 2 (dois) anos, qualquer credor poderá pedir a execução específica assumida no plano de recuperação; ou (c) requerer a falência com base no art. 94 da Lei.</a:t>
            </a:r>
          </a:p>
          <a:p>
            <a:pPr marL="0" indent="0" algn="just">
              <a:buNone/>
            </a:pPr>
            <a:r>
              <a:rPr lang="pt-BR" sz="2000" b="1" dirty="0"/>
              <a:t>3. Com efeito, não há possibilidade de a execução individual de crédito constante no plano de recuperação - antes suspensa - prosseguir no juízo comum, mesmo que haja inadimplemento posterior, porquanto, nessa hipótese, se executa a obrigação específica constante no novo título judicial ou a falência é decretada, caso em que o credor, igualmente, deverá habilitar seu crédito no juízo universal.</a:t>
            </a:r>
          </a:p>
          <a:p>
            <a:pPr marL="0" indent="0" algn="just">
              <a:buNone/>
            </a:pPr>
            <a:r>
              <a:rPr lang="pt-BR" sz="2000" dirty="0"/>
              <a:t>4. Recurso especial provido</a:t>
            </a:r>
            <a:r>
              <a:rPr lang="pt-BR" sz="2000" dirty="0" smtClean="0"/>
              <a:t>.</a:t>
            </a:r>
          </a:p>
          <a:p>
            <a:pPr marL="0" indent="0" algn="just">
              <a:buNone/>
            </a:pPr>
            <a:r>
              <a:rPr lang="pt-BR" sz="2000" dirty="0" smtClean="0"/>
              <a:t>(</a:t>
            </a:r>
            <a:r>
              <a:rPr lang="pt-BR" sz="2000" dirty="0" err="1" smtClean="0"/>
              <a:t>REsp</a:t>
            </a:r>
            <a:r>
              <a:rPr lang="pt-BR" sz="2000" dirty="0" smtClean="0"/>
              <a:t> 1.272.697/DF, Rel. Ministro LUIS FELIPE SALOMÃO, QUARTA TURMA, julgado em 02/06/2015, </a:t>
            </a:r>
            <a:r>
              <a:rPr lang="pt-BR" sz="2000" dirty="0" err="1" smtClean="0"/>
              <a:t>Dje</a:t>
            </a:r>
            <a:r>
              <a:rPr lang="pt-BR" sz="2000" dirty="0" smtClean="0"/>
              <a:t> 18/06/2015).</a:t>
            </a:r>
            <a:endParaRPr lang="pt-BR" sz="2000" dirty="0"/>
          </a:p>
        </p:txBody>
      </p:sp>
      <p:sp>
        <p:nvSpPr>
          <p:cNvPr id="4" name="Espaço Reservado para Número de Slide 3"/>
          <p:cNvSpPr>
            <a:spLocks noGrp="1"/>
          </p:cNvSpPr>
          <p:nvPr>
            <p:ph type="sldNum" sz="quarter" idx="12"/>
          </p:nvPr>
        </p:nvSpPr>
        <p:spPr>
          <a:xfrm>
            <a:off x="6553200" y="6520259"/>
            <a:ext cx="2133600" cy="365125"/>
          </a:xfrm>
        </p:spPr>
        <p:txBody>
          <a:bodyPr/>
          <a:lstStyle/>
          <a:p>
            <a:fld id="{BB2C71BE-D450-40C0-8447-E10561759D7B}" type="slidenum">
              <a:rPr lang="pt-BR" smtClean="0"/>
              <a:pPr/>
              <a:t>31</a:t>
            </a:fld>
            <a:endParaRPr lang="pt-BR" dirty="0"/>
          </a:p>
        </p:txBody>
      </p:sp>
    </p:spTree>
    <p:extLst>
      <p:ext uri="{BB962C8B-B14F-4D97-AF65-F5344CB8AC3E}">
        <p14:creationId xmlns:p14="http://schemas.microsoft.com/office/powerpoint/2010/main" val="3193408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88640"/>
            <a:ext cx="8928992" cy="6463308"/>
          </a:xfrm>
          <a:prstGeom prst="rect">
            <a:avLst/>
          </a:prstGeom>
        </p:spPr>
        <p:txBody>
          <a:bodyPr wrap="square">
            <a:spAutoFit/>
          </a:bodyPr>
          <a:lstStyle/>
          <a:p>
            <a:pPr algn="just"/>
            <a:r>
              <a:rPr lang="pt-BR" sz="2300" dirty="0" smtClean="0"/>
              <a:t>(...) 1. Diferentemente do regime existente sob a vigência do DL nº 7.661/45, cujo art. 148 previa expressamente que a concordata não produzia novação, a primeira parte do art. 59 da Lei nº 11.101/05 estabelece que o plano de recuperação judicial implica novação dos créditos anteriores ao pedido.</a:t>
            </a:r>
          </a:p>
          <a:p>
            <a:pPr algn="just"/>
            <a:r>
              <a:rPr lang="pt-BR" sz="2300" dirty="0" smtClean="0"/>
              <a:t>2. A novação induz a extinção da relação jurídica anterior, substituída por uma nova, não sendo mais possível falar em inadimplência do devedor com base na dívida extinta.</a:t>
            </a:r>
          </a:p>
          <a:p>
            <a:pPr algn="just"/>
            <a:r>
              <a:rPr lang="pt-BR" sz="2300" dirty="0" smtClean="0"/>
              <a:t>(...) </a:t>
            </a:r>
            <a:r>
              <a:rPr lang="pt-BR" sz="2300" b="1" dirty="0" smtClean="0"/>
              <a:t>4. Diante disso, uma vez homologado o plano de recuperação judicial, os órgãos competentes devem ser oficiados a providenciar a baixa dos protestos e a retirada, dos cadastros de inadimplentes, do nome da </a:t>
            </a:r>
            <a:r>
              <a:rPr lang="pt-BR" sz="2300" b="1" dirty="0" err="1" smtClean="0"/>
              <a:t>recuperanda</a:t>
            </a:r>
            <a:r>
              <a:rPr lang="pt-BR" sz="2300" b="1" dirty="0" smtClean="0"/>
              <a:t> e dos seus sócios, por débitos sujeitos ao referido plano, com a ressalva expressa de que essa providência será adotada sob a condição resolutiva de a devedora cumprir todas as obrigações previstas no acordo de recuperação.</a:t>
            </a:r>
          </a:p>
          <a:p>
            <a:pPr algn="just"/>
            <a:r>
              <a:rPr lang="pt-BR" sz="2300" dirty="0" smtClean="0"/>
              <a:t>5. Recurso especial provido.</a:t>
            </a:r>
          </a:p>
          <a:p>
            <a:pPr algn="just"/>
            <a:r>
              <a:rPr lang="pt-BR" sz="2300" dirty="0" smtClean="0"/>
              <a:t>(</a:t>
            </a:r>
            <a:r>
              <a:rPr lang="pt-BR" sz="2300" dirty="0" err="1" smtClean="0"/>
              <a:t>REsp</a:t>
            </a:r>
            <a:r>
              <a:rPr lang="pt-BR" sz="2300" dirty="0" smtClean="0"/>
              <a:t> 1.260.301/DF, Rel. Ministra NANCY ANDRIGHI, TERCEIRA TURMA, julgado em 14/08/2012, </a:t>
            </a:r>
            <a:r>
              <a:rPr lang="pt-BR" sz="2300" dirty="0" err="1" smtClean="0"/>
              <a:t>DJe</a:t>
            </a:r>
            <a:r>
              <a:rPr lang="pt-BR" sz="2300" dirty="0" smtClean="0"/>
              <a:t> 21/08/2012).</a:t>
            </a:r>
            <a:endParaRPr lang="pt-BR" sz="2300" dirty="0"/>
          </a:p>
        </p:txBody>
      </p:sp>
      <p:sp>
        <p:nvSpPr>
          <p:cNvPr id="4" name="Espaço Reservado para Número de Slide 3"/>
          <p:cNvSpPr>
            <a:spLocks noGrp="1"/>
          </p:cNvSpPr>
          <p:nvPr>
            <p:ph type="sldNum" sz="quarter" idx="12"/>
          </p:nvPr>
        </p:nvSpPr>
        <p:spPr/>
        <p:txBody>
          <a:bodyPr/>
          <a:lstStyle/>
          <a:p>
            <a:fld id="{BB2C71BE-D450-40C0-8447-E10561759D7B}" type="slidenum">
              <a:rPr lang="pt-BR" smtClean="0"/>
              <a:pPr/>
              <a:t>32</a:t>
            </a:fld>
            <a:endParaRPr lang="pt-BR"/>
          </a:p>
        </p:txBody>
      </p:sp>
    </p:spTree>
    <p:extLst>
      <p:ext uri="{BB962C8B-B14F-4D97-AF65-F5344CB8AC3E}">
        <p14:creationId xmlns:p14="http://schemas.microsoft.com/office/powerpoint/2010/main" val="2569034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44624"/>
            <a:ext cx="8928992" cy="6741368"/>
          </a:xfrm>
        </p:spPr>
        <p:txBody>
          <a:bodyPr>
            <a:noAutofit/>
          </a:bodyPr>
          <a:lstStyle/>
          <a:p>
            <a:pPr marL="0" indent="0" algn="just">
              <a:buNone/>
            </a:pPr>
            <a:r>
              <a:rPr lang="pt-BR" sz="2000" dirty="0" smtClean="0"/>
              <a:t>(...) 3</a:t>
            </a:r>
            <a:r>
              <a:rPr lang="pt-BR" sz="2000" dirty="0"/>
              <a:t>. A razão de ser da norma que determina a pausa momentânea das ações e execuções - </a:t>
            </a:r>
            <a:r>
              <a:rPr lang="pt-BR" sz="2000" i="1" dirty="0" err="1"/>
              <a:t>stay</a:t>
            </a:r>
            <a:r>
              <a:rPr lang="pt-BR" sz="2000" i="1" dirty="0"/>
              <a:t> </a:t>
            </a:r>
            <a:r>
              <a:rPr lang="pt-BR" sz="2000" i="1" dirty="0" err="1"/>
              <a:t>period</a:t>
            </a:r>
            <a:r>
              <a:rPr lang="pt-BR" sz="2000" i="1" dirty="0"/>
              <a:t> -</a:t>
            </a:r>
            <a:r>
              <a:rPr lang="pt-BR" sz="2000" dirty="0"/>
              <a:t> na recuperação judicial é a de permitir que o devedor em crise consiga negociar, de forma conjunta, com todos os credores (plano de recuperação) e, ao mesmo tempo, preservar o patrimônio do empreendimento, o qual se verá liberto, por um lapso de tempo, de eventuais constrições de bens imprescindíveis à continuidade da atividade empresarial, impedindo o seu fatiamento, além de afastar o risco da falência.</a:t>
            </a:r>
          </a:p>
          <a:p>
            <a:pPr marL="0" indent="0" algn="just">
              <a:buNone/>
            </a:pPr>
            <a:r>
              <a:rPr lang="pt-BR" sz="2000" dirty="0"/>
              <a:t>4. Nessa fase processual ainda não se alcança, no plano material, o  direito creditório propriamente dito, que ficará indene - havendo apenas a suspensão temporária de sua exigibilidade - até que se ultrapasse o termo legal (§ 4° do art. 6°) ou que se dê posterior decisão do juízo concedendo a recuperação ou decretando a falência (com a rejeição do plano).</a:t>
            </a:r>
          </a:p>
          <a:p>
            <a:pPr marL="0" indent="0" algn="just">
              <a:buNone/>
            </a:pPr>
            <a:r>
              <a:rPr lang="pt-BR" sz="2000" b="1" dirty="0"/>
              <a:t>5. Como o deferimento do processamento da recuperação judicial não atinge o direito material dos credores, não há falar em exclusão dos débitos, devendo ser mantidos, por conseguinte, os registros do nome do devedor nos bancos de dados e cadastros dos órgãos de proteção ao crédito, assim como nos tabelionatos de protestos. Também foi essa a conclusão adotada no Enunciado 54 da Jornada de Direito Comercial I do CJF/STJ</a:t>
            </a:r>
            <a:r>
              <a:rPr lang="pt-BR" sz="2000" b="1" dirty="0" smtClean="0"/>
              <a:t>.</a:t>
            </a:r>
          </a:p>
          <a:p>
            <a:pPr marL="0" indent="0" algn="just">
              <a:buNone/>
            </a:pPr>
            <a:r>
              <a:rPr lang="pt-BR" sz="2000" dirty="0" smtClean="0"/>
              <a:t>6. Recurso especial não provido.</a:t>
            </a:r>
          </a:p>
          <a:p>
            <a:pPr marL="0" indent="0" algn="just">
              <a:buNone/>
            </a:pPr>
            <a:r>
              <a:rPr lang="pt-BR" sz="2000" dirty="0" smtClean="0"/>
              <a:t>(</a:t>
            </a:r>
            <a:r>
              <a:rPr lang="pt-BR" sz="2000" dirty="0" err="1" smtClean="0"/>
              <a:t>REsp</a:t>
            </a:r>
            <a:r>
              <a:rPr lang="pt-BR" sz="2000" dirty="0" smtClean="0"/>
              <a:t> 1.374.259/MT, Rel. Ministro LUIS FELIPE SALOMÃO, QUARTA TURMA, julgado em 02/06/2015, </a:t>
            </a:r>
            <a:r>
              <a:rPr lang="pt-BR" sz="2000" dirty="0" err="1" smtClean="0"/>
              <a:t>Dje</a:t>
            </a:r>
            <a:r>
              <a:rPr lang="pt-BR" sz="2000" dirty="0" smtClean="0"/>
              <a:t> 18/06/2015).</a:t>
            </a:r>
            <a:endParaRPr lang="pt-BR" sz="2000" dirty="0"/>
          </a:p>
        </p:txBody>
      </p:sp>
      <p:sp>
        <p:nvSpPr>
          <p:cNvPr id="4" name="Espaço Reservado para Número de Slide 3"/>
          <p:cNvSpPr>
            <a:spLocks noGrp="1"/>
          </p:cNvSpPr>
          <p:nvPr>
            <p:ph type="sldNum" sz="quarter" idx="12"/>
          </p:nvPr>
        </p:nvSpPr>
        <p:spPr>
          <a:xfrm>
            <a:off x="6553200" y="6520259"/>
            <a:ext cx="2133600" cy="365125"/>
          </a:xfrm>
        </p:spPr>
        <p:txBody>
          <a:bodyPr/>
          <a:lstStyle/>
          <a:p>
            <a:fld id="{BB2C71BE-D450-40C0-8447-E10561759D7B}" type="slidenum">
              <a:rPr lang="pt-BR" smtClean="0"/>
              <a:pPr/>
              <a:t>33</a:t>
            </a:fld>
            <a:endParaRPr lang="pt-BR" dirty="0"/>
          </a:p>
        </p:txBody>
      </p:sp>
    </p:spTree>
    <p:extLst>
      <p:ext uri="{BB962C8B-B14F-4D97-AF65-F5344CB8AC3E}">
        <p14:creationId xmlns:p14="http://schemas.microsoft.com/office/powerpoint/2010/main" val="32961589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2400" b="1" dirty="0" smtClean="0"/>
              <a:t>BLOQUEIO DE ATIVOS DA EMPRESA EM RECUPERAÇÃO</a:t>
            </a:r>
            <a:endParaRPr lang="pt-BR" sz="2400" b="1" dirty="0"/>
          </a:p>
        </p:txBody>
      </p:sp>
      <p:sp>
        <p:nvSpPr>
          <p:cNvPr id="3" name="Espaço Reservado para Conteúdo 2"/>
          <p:cNvSpPr>
            <a:spLocks noGrp="1"/>
          </p:cNvSpPr>
          <p:nvPr>
            <p:ph idx="1"/>
          </p:nvPr>
        </p:nvSpPr>
        <p:spPr>
          <a:xfrm>
            <a:off x="457200" y="1340768"/>
            <a:ext cx="8229600" cy="5400600"/>
          </a:xfrm>
        </p:spPr>
        <p:txBody>
          <a:bodyPr>
            <a:normAutofit fontScale="70000" lnSpcReduction="20000"/>
          </a:bodyPr>
          <a:lstStyle/>
          <a:p>
            <a:pPr marL="0" indent="0" algn="just">
              <a:spcAft>
                <a:spcPts val="0"/>
              </a:spcAft>
              <a:buNone/>
            </a:pPr>
            <a:r>
              <a:rPr lang="pt-BR" dirty="0">
                <a:latin typeface="Calibri" panose="020F0502020204030204" pitchFamily="34" charset="0"/>
                <a:ea typeface="Calibri" panose="020F0502020204030204" pitchFamily="34" charset="0"/>
                <a:cs typeface="Times New Roman" panose="02020603050405020304" pitchFamily="18" charset="0"/>
              </a:rPr>
              <a:t>TRIBUTÁRIO.  AGRAVO  INTERNO NO AGRAVO EM RECURSO ESPECIAL. EXECUÇÃO FISCAL.   IMPOSSIBILIDADE  DE  BLOQUEIO  DE  ATIVOS  FINANCEIROS  DE SOCIEDADE   EMPRESÁRIA   EM   RECUPERAÇÃO   JUDICIAL.  PRINCÍPIO  DA PRESERVAÇÃO DA EMPRESA. AGRAVO INTERNO DESPROVIDO</a:t>
            </a:r>
            <a:r>
              <a:rPr lang="pt-BR"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spcAft>
                <a:spcPts val="0"/>
              </a:spcAft>
              <a:buNone/>
            </a:pPr>
            <a:endParaRPr lang="pt-BR"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pt-BR" dirty="0" smtClean="0">
                <a:latin typeface="Calibri" panose="020F0502020204030204" pitchFamily="34" charset="0"/>
                <a:ea typeface="Calibri" panose="020F0502020204030204" pitchFamily="34" charset="0"/>
                <a:cs typeface="Times New Roman" panose="02020603050405020304" pitchFamily="18" charset="0"/>
              </a:rPr>
              <a:t>1.  </a:t>
            </a:r>
            <a:r>
              <a:rPr lang="pt-BR" b="1" dirty="0" smtClean="0">
                <a:latin typeface="Calibri" panose="020F0502020204030204" pitchFamily="34" charset="0"/>
                <a:ea typeface="Calibri" panose="020F0502020204030204" pitchFamily="34" charset="0"/>
                <a:cs typeface="Times New Roman" panose="02020603050405020304" pitchFamily="18" charset="0"/>
              </a:rPr>
              <a:t>As  </a:t>
            </a:r>
            <a:r>
              <a:rPr lang="pt-BR" b="1" dirty="0">
                <a:latin typeface="Calibri" panose="020F0502020204030204" pitchFamily="34" charset="0"/>
                <a:ea typeface="Calibri" panose="020F0502020204030204" pitchFamily="34" charset="0"/>
                <a:cs typeface="Times New Roman" panose="02020603050405020304" pitchFamily="18" charset="0"/>
              </a:rPr>
              <a:t>Turmas  que  compõem  a  1a.  Seção  do STJ, no que tange ao bloqueio   de   ativos   financeiros   de  sociedade  empresária  em recuperação  judicial  por  meio  do  sistema  </a:t>
            </a:r>
            <a:r>
              <a:rPr lang="pt-BR" b="1" dirty="0" err="1">
                <a:latin typeface="Calibri" panose="020F0502020204030204" pitchFamily="34" charset="0"/>
                <a:ea typeface="Calibri" panose="020F0502020204030204" pitchFamily="34" charset="0"/>
                <a:cs typeface="Times New Roman" panose="02020603050405020304" pitchFamily="18" charset="0"/>
              </a:rPr>
              <a:t>Bacenjud</a:t>
            </a:r>
            <a:r>
              <a:rPr lang="pt-BR" b="1" dirty="0">
                <a:latin typeface="Calibri" panose="020F0502020204030204" pitchFamily="34" charset="0"/>
                <a:ea typeface="Calibri" panose="020F0502020204030204" pitchFamily="34" charset="0"/>
                <a:cs typeface="Times New Roman" panose="02020603050405020304" pitchFamily="18" charset="0"/>
              </a:rPr>
              <a:t>,  firmaram a compreensão  de  que  este  procedimento  não  se mostra possível em respeito  ao  princípio  da  preservação  da empresa</a:t>
            </a:r>
            <a:r>
              <a:rPr lang="pt-BR" dirty="0">
                <a:latin typeface="Calibri" panose="020F0502020204030204" pitchFamily="34" charset="0"/>
                <a:ea typeface="Calibri" panose="020F0502020204030204" pitchFamily="34" charset="0"/>
                <a:cs typeface="Times New Roman" panose="02020603050405020304" pitchFamily="18" charset="0"/>
              </a:rPr>
              <a:t> (</a:t>
            </a:r>
            <a:r>
              <a:rPr lang="pt-BR" dirty="0" err="1">
                <a:latin typeface="Calibri" panose="020F0502020204030204" pitchFamily="34" charset="0"/>
                <a:ea typeface="Calibri" panose="020F0502020204030204" pitchFamily="34" charset="0"/>
                <a:cs typeface="Times New Roman" panose="02020603050405020304" pitchFamily="18" charset="0"/>
              </a:rPr>
              <a:t>AgInt</a:t>
            </a:r>
            <a:r>
              <a:rPr lang="pt-BR" dirty="0">
                <a:latin typeface="Calibri" panose="020F0502020204030204" pitchFamily="34" charset="0"/>
                <a:ea typeface="Calibri" panose="020F0502020204030204" pitchFamily="34" charset="0"/>
                <a:cs typeface="Times New Roman" panose="02020603050405020304" pitchFamily="18" charset="0"/>
              </a:rPr>
              <a:t> no </a:t>
            </a:r>
            <a:r>
              <a:rPr lang="pt-BR" dirty="0" smtClean="0">
                <a:latin typeface="Calibri" panose="020F0502020204030204" pitchFamily="34" charset="0"/>
                <a:ea typeface="Calibri" panose="020F0502020204030204" pitchFamily="34" charset="0"/>
                <a:cs typeface="Times New Roman" panose="02020603050405020304" pitchFamily="18" charset="0"/>
              </a:rPr>
              <a:t>REsp.1.607.090/PR</a:t>
            </a:r>
            <a:r>
              <a:rPr lang="pt-BR" dirty="0">
                <a:latin typeface="Calibri" panose="020F0502020204030204" pitchFamily="34" charset="0"/>
                <a:ea typeface="Calibri" panose="020F0502020204030204" pitchFamily="34" charset="0"/>
                <a:cs typeface="Times New Roman" panose="02020603050405020304" pitchFamily="18" charset="0"/>
              </a:rPr>
              <a:t>, Rel. Min. SÉRGIO KUKINA, </a:t>
            </a:r>
            <a:r>
              <a:rPr lang="pt-BR" dirty="0" err="1">
                <a:latin typeface="Calibri" panose="020F0502020204030204" pitchFamily="34" charset="0"/>
                <a:ea typeface="Calibri" panose="020F0502020204030204" pitchFamily="34" charset="0"/>
                <a:cs typeface="Times New Roman" panose="02020603050405020304" pitchFamily="18" charset="0"/>
              </a:rPr>
              <a:t>DJe</a:t>
            </a:r>
            <a:r>
              <a:rPr lang="pt-BR" dirty="0">
                <a:latin typeface="Calibri" panose="020F0502020204030204" pitchFamily="34" charset="0"/>
                <a:ea typeface="Calibri" panose="020F0502020204030204" pitchFamily="34" charset="0"/>
                <a:cs typeface="Times New Roman" panose="02020603050405020304" pitchFamily="18" charset="0"/>
              </a:rPr>
              <a:t> 16.12.2016</a:t>
            </a:r>
            <a:r>
              <a:rPr lang="pt-BR"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spcAft>
                <a:spcPts val="0"/>
              </a:spcAft>
              <a:buNone/>
            </a:pPr>
            <a:endParaRPr lang="pt-B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spcAft>
                <a:spcPts val="0"/>
              </a:spcAft>
              <a:buAutoNum type="arabicPeriod" startAt="2"/>
            </a:pPr>
            <a:r>
              <a:rPr lang="pt-BR" dirty="0" smtClean="0">
                <a:latin typeface="Calibri" panose="020F0502020204030204" pitchFamily="34" charset="0"/>
                <a:ea typeface="Calibri" panose="020F0502020204030204" pitchFamily="34" charset="0"/>
                <a:cs typeface="Times New Roman" panose="02020603050405020304" pitchFamily="18" charset="0"/>
              </a:rPr>
              <a:t>Agravo </a:t>
            </a:r>
            <a:r>
              <a:rPr lang="pt-BR" dirty="0">
                <a:latin typeface="Calibri" panose="020F0502020204030204" pitchFamily="34" charset="0"/>
                <a:ea typeface="Calibri" panose="020F0502020204030204" pitchFamily="34" charset="0"/>
                <a:cs typeface="Times New Roman" panose="02020603050405020304" pitchFamily="18" charset="0"/>
              </a:rPr>
              <a:t>Interno da FAZENDA NACIONAL desprovido</a:t>
            </a:r>
            <a:r>
              <a:rPr lang="pt-BR"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spcAft>
                <a:spcPts val="0"/>
              </a:spcAft>
              <a:buNone/>
            </a:pPr>
            <a:endParaRPr lang="pt-BR"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pt-BR" b="1" dirty="0">
                <a:latin typeface="Calibri" panose="020F0502020204030204" pitchFamily="34" charset="0"/>
                <a:ea typeface="Calibri" panose="020F0502020204030204" pitchFamily="34" charset="0"/>
                <a:cs typeface="Times New Roman" panose="02020603050405020304" pitchFamily="18" charset="0"/>
              </a:rPr>
              <a:t>(</a:t>
            </a:r>
            <a:r>
              <a:rPr lang="pt-BR" b="1" dirty="0" err="1">
                <a:latin typeface="Calibri" panose="020F0502020204030204" pitchFamily="34" charset="0"/>
                <a:ea typeface="Calibri" panose="020F0502020204030204" pitchFamily="34" charset="0"/>
                <a:cs typeface="Times New Roman" panose="02020603050405020304" pitchFamily="18" charset="0"/>
              </a:rPr>
              <a:t>AgInt</a:t>
            </a:r>
            <a:r>
              <a:rPr lang="pt-BR" b="1" dirty="0">
                <a:latin typeface="Calibri" panose="020F0502020204030204" pitchFamily="34" charset="0"/>
                <a:ea typeface="Calibri" panose="020F0502020204030204" pitchFamily="34" charset="0"/>
                <a:cs typeface="Times New Roman" panose="02020603050405020304" pitchFamily="18" charset="0"/>
              </a:rPr>
              <a:t> no </a:t>
            </a:r>
            <a:r>
              <a:rPr lang="pt-BR" b="1" dirty="0" err="1">
                <a:latin typeface="Calibri" panose="020F0502020204030204" pitchFamily="34" charset="0"/>
                <a:ea typeface="Calibri" panose="020F0502020204030204" pitchFamily="34" charset="0"/>
                <a:cs typeface="Times New Roman" panose="02020603050405020304" pitchFamily="18" charset="0"/>
              </a:rPr>
              <a:t>AREsp</a:t>
            </a:r>
            <a:r>
              <a:rPr lang="pt-BR" b="1" dirty="0">
                <a:latin typeface="Calibri" panose="020F0502020204030204" pitchFamily="34" charset="0"/>
                <a:ea typeface="Calibri" panose="020F0502020204030204" pitchFamily="34" charset="0"/>
                <a:cs typeface="Times New Roman" panose="02020603050405020304" pitchFamily="18" charset="0"/>
              </a:rPr>
              <a:t> 1053565/RS, Rel. Ministro NAPOLEÃO NUNES MAIA FILHO, PRIMEIRA TURMA, julgado em 04/05/2017, </a:t>
            </a:r>
            <a:r>
              <a:rPr lang="pt-BR" b="1" dirty="0" err="1">
                <a:latin typeface="Calibri" panose="020F0502020204030204" pitchFamily="34" charset="0"/>
                <a:ea typeface="Calibri" panose="020F0502020204030204" pitchFamily="34" charset="0"/>
                <a:cs typeface="Times New Roman" panose="02020603050405020304" pitchFamily="18" charset="0"/>
              </a:rPr>
              <a:t>DJe</a:t>
            </a:r>
            <a:r>
              <a:rPr lang="pt-BR" b="1" dirty="0">
                <a:latin typeface="Calibri" panose="020F0502020204030204" pitchFamily="34" charset="0"/>
                <a:ea typeface="Calibri" panose="020F0502020204030204" pitchFamily="34" charset="0"/>
                <a:cs typeface="Times New Roman" panose="02020603050405020304" pitchFamily="18" charset="0"/>
              </a:rPr>
              <a:t> 11/05/2017)</a:t>
            </a:r>
            <a:endParaRPr lang="pt-BR"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4719645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404664"/>
            <a:ext cx="8363272" cy="5721499"/>
          </a:xfrm>
        </p:spPr>
        <p:txBody>
          <a:bodyPr>
            <a:normAutofit fontScale="85000" lnSpcReduction="20000"/>
          </a:bodyPr>
          <a:lstStyle/>
          <a:p>
            <a:pPr marL="0" indent="0" algn="just">
              <a:buNone/>
            </a:pPr>
            <a:r>
              <a:rPr lang="pt-BR" sz="3300" b="1" dirty="0" smtClean="0"/>
              <a:t>CRÉDITOS EXISTENTES NA DATA DO PEDIDO</a:t>
            </a:r>
          </a:p>
          <a:p>
            <a:pPr marL="0" indent="0" algn="just">
              <a:buNone/>
            </a:pPr>
            <a:endParaRPr lang="pt-BR" sz="2600" b="1" dirty="0" smtClean="0"/>
          </a:p>
          <a:p>
            <a:pPr marL="0" indent="0" algn="just">
              <a:buNone/>
            </a:pPr>
            <a:r>
              <a:rPr lang="pt-BR" sz="2800" dirty="0"/>
              <a:t>AGRAVO REGIMENTAL NO AGRAVO (ART. 544 DO CPC) - EMBARGOS À EXECUÇÃO - CRÉDITO CONSTITUÍDO APÓS O DEFERIMENTO DO PROCESSAMENTO DA RECUPERAÇÃO JUDICIAL - NÃO SUBMISSÃO AO PLANO - RECURSO ESPECIAL NÃO ADMITIDO NA ORIGEM - DECISÃO MONOCRÁTICA QUE NEGOU PROVIMENTO AO RECLAMO. INSURGÊNCIA DA EXECUTADA.</a:t>
            </a:r>
          </a:p>
          <a:p>
            <a:pPr marL="0" indent="0" algn="just">
              <a:buNone/>
            </a:pPr>
            <a:r>
              <a:rPr lang="pt-BR" sz="2800" dirty="0"/>
              <a:t>1. </a:t>
            </a:r>
            <a:r>
              <a:rPr lang="pt-BR" sz="2800" b="1" dirty="0"/>
              <a:t>De acordo com o art. 49 da Lei nº 11.101/2005, apenas os créditos existentes na data do pedido estão sujeitos à recuperação judicial.</a:t>
            </a:r>
            <a:endParaRPr lang="pt-BR" sz="2800" dirty="0"/>
          </a:p>
          <a:p>
            <a:pPr marL="0" indent="0" algn="just">
              <a:buNone/>
            </a:pPr>
            <a:r>
              <a:rPr lang="pt-BR" sz="2800" b="1" dirty="0"/>
              <a:t>Assim, créditos posteriores ao pleito </a:t>
            </a:r>
            <a:r>
              <a:rPr lang="pt-BR" sz="2800" b="1" dirty="0" err="1"/>
              <a:t>recuperacional</a:t>
            </a:r>
            <a:r>
              <a:rPr lang="pt-BR" sz="2800" b="1" dirty="0"/>
              <a:t> não se submetem aos seus efeitos.</a:t>
            </a:r>
            <a:r>
              <a:rPr lang="pt-BR" sz="2800" dirty="0"/>
              <a:t> Precedentes.</a:t>
            </a:r>
          </a:p>
          <a:p>
            <a:pPr marL="0" indent="0" algn="just">
              <a:buNone/>
            </a:pPr>
            <a:r>
              <a:rPr lang="pt-BR" sz="2800" dirty="0"/>
              <a:t>(...)</a:t>
            </a:r>
          </a:p>
          <a:p>
            <a:pPr marL="0" indent="0" algn="just">
              <a:buNone/>
            </a:pPr>
            <a:r>
              <a:rPr lang="pt-BR" sz="2800" dirty="0"/>
              <a:t>3. Agravo regimental desprovido.</a:t>
            </a:r>
          </a:p>
          <a:p>
            <a:pPr marL="0" indent="0" algn="just">
              <a:buNone/>
            </a:pPr>
            <a:r>
              <a:rPr lang="en-US" sz="2800" dirty="0"/>
              <a:t>(</a:t>
            </a:r>
            <a:r>
              <a:rPr lang="en-US" sz="2800" dirty="0" err="1"/>
              <a:t>AgRg</a:t>
            </a:r>
            <a:r>
              <a:rPr lang="en-US" sz="2800" dirty="0"/>
              <a:t> no </a:t>
            </a:r>
            <a:r>
              <a:rPr lang="en-US" sz="2800" dirty="0" err="1"/>
              <a:t>AREsp</a:t>
            </a:r>
            <a:r>
              <a:rPr lang="en-US" sz="2800" dirty="0"/>
              <a:t> 468.895/MG, Rel. </a:t>
            </a:r>
            <a:r>
              <a:rPr lang="pt-BR" sz="2800" dirty="0"/>
              <a:t>Ministro MARCO BUZZI, QUARTA TURMA, julgado em 06/11/2014, </a:t>
            </a:r>
            <a:r>
              <a:rPr lang="pt-BR" sz="2800" dirty="0" err="1"/>
              <a:t>DJe</a:t>
            </a:r>
            <a:r>
              <a:rPr lang="pt-BR" sz="2800" dirty="0"/>
              <a:t> 14/11/2014).</a:t>
            </a:r>
          </a:p>
          <a:p>
            <a:pPr marL="0" indent="0">
              <a:buNone/>
            </a:pPr>
            <a:endParaRPr lang="pt-BR" dirty="0"/>
          </a:p>
        </p:txBody>
      </p:sp>
      <p:sp>
        <p:nvSpPr>
          <p:cNvPr id="4" name="Espaço Reservado para Número de Slide 3"/>
          <p:cNvSpPr>
            <a:spLocks noGrp="1"/>
          </p:cNvSpPr>
          <p:nvPr>
            <p:ph type="sldNum" sz="quarter" idx="12"/>
          </p:nvPr>
        </p:nvSpPr>
        <p:spPr>
          <a:xfrm>
            <a:off x="6553200" y="6356350"/>
            <a:ext cx="2133600" cy="365125"/>
          </a:xfrm>
        </p:spPr>
        <p:txBody>
          <a:bodyPr/>
          <a:lstStyle/>
          <a:p>
            <a:fld id="{BB2C71BE-D450-40C0-8447-E10561759D7B}" type="slidenum">
              <a:rPr lang="pt-BR" smtClean="0"/>
              <a:pPr/>
              <a:t>35</a:t>
            </a:fld>
            <a:endParaRPr lang="pt-BR" dirty="0"/>
          </a:p>
        </p:txBody>
      </p:sp>
    </p:spTree>
    <p:extLst>
      <p:ext uri="{BB962C8B-B14F-4D97-AF65-F5344CB8AC3E}">
        <p14:creationId xmlns:p14="http://schemas.microsoft.com/office/powerpoint/2010/main" val="3748551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6632"/>
            <a:ext cx="8928992" cy="6278642"/>
          </a:xfrm>
          <a:prstGeom prst="rect">
            <a:avLst/>
          </a:prstGeom>
        </p:spPr>
        <p:txBody>
          <a:bodyPr wrap="square">
            <a:spAutoFit/>
          </a:bodyPr>
          <a:lstStyle/>
          <a:p>
            <a:pPr algn="just"/>
            <a:r>
              <a:rPr lang="pt-BR" sz="2400" b="1" dirty="0" smtClean="0"/>
              <a:t>CRÉDITOS EXCLUÍDOS DA RECUPERAÇÃO (TOTAL OU PARCIALMENTE)</a:t>
            </a:r>
          </a:p>
          <a:p>
            <a:endParaRPr lang="pt-BR" sz="2400" b="1" dirty="0" smtClean="0"/>
          </a:p>
          <a:p>
            <a:pPr marL="457200" indent="-457200">
              <a:buFont typeface="Arial" panose="020B0604020202020204" pitchFamily="34" charset="0"/>
              <a:buChar char="•"/>
            </a:pPr>
            <a:r>
              <a:rPr lang="pt-BR" sz="2400" b="1" dirty="0" smtClean="0"/>
              <a:t>PROPRIEDADE FIDUCIÁRIA:</a:t>
            </a:r>
            <a:endParaRPr lang="pt-BR" sz="2400" dirty="0"/>
          </a:p>
          <a:p>
            <a:pPr algn="just"/>
            <a:r>
              <a:rPr lang="pt-BR" sz="2200" dirty="0" smtClean="0"/>
              <a:t>AGRAVO </a:t>
            </a:r>
            <a:r>
              <a:rPr lang="pt-BR" sz="2200" dirty="0"/>
              <a:t>REGIMENTAL EM CONFLITO DE COMPETÊNCIA. RECUPERAÇÃO JUDICIAL</a:t>
            </a:r>
            <a:r>
              <a:rPr lang="pt-BR" sz="2200" dirty="0" smtClean="0"/>
              <a:t>. BUSCA </a:t>
            </a:r>
            <a:r>
              <a:rPr lang="pt-BR" sz="2200" dirty="0"/>
              <a:t>E APREENSÃO. BENS OFERECIDOS EM GARANTIA MEDIANTE ALIENAÇÃO FIDUCIÁRIA. NÃO SUBMISSÃO AOS EFEITOS DA RECUPERAÇÃO JUDICIAL</a:t>
            </a:r>
            <a:r>
              <a:rPr lang="pt-BR" sz="2200" dirty="0" smtClean="0"/>
              <a:t>. CONTINUIDADE </a:t>
            </a:r>
            <a:r>
              <a:rPr lang="pt-BR" sz="2200" dirty="0"/>
              <a:t>DA EXECUÇÃO. POSSIBILIDADE.</a:t>
            </a:r>
          </a:p>
          <a:p>
            <a:pPr algn="just"/>
            <a:r>
              <a:rPr lang="pt-BR" sz="2200" b="1" dirty="0"/>
              <a:t>1. O credor titular da posição de proprietário fiduciário de bens móveis ou imóveis não se sujeita aos efeitos da recuperação judicial (art. 49, § 3º, da Lei 11.101/2005).</a:t>
            </a:r>
          </a:p>
          <a:p>
            <a:pPr algn="just"/>
            <a:r>
              <a:rPr lang="pt-BR" sz="2200" dirty="0"/>
              <a:t>2. Não ocorrência, na hipótese, de peculiaridade apta a recomendar o afastamento circunstancial da regra, porquanto não demonstrado que o objeto da busca e apreensão envolva bens de capital essenciais à atividade empresarial, de maneira a atrair a exceção contida no § 3º do art. 49 da Lei 11.101/2005.</a:t>
            </a:r>
          </a:p>
          <a:p>
            <a:pPr algn="just"/>
            <a:r>
              <a:rPr lang="pt-BR" sz="2200" dirty="0"/>
              <a:t>3. Agravo regimental desprovido.</a:t>
            </a:r>
          </a:p>
          <a:p>
            <a:pPr algn="just"/>
            <a:r>
              <a:rPr lang="pt-BR" sz="2200" dirty="0"/>
              <a:t>(AgRg no CC 128.658/MG, Rel. Ministro RAUL ARAÚJO, SEGUNDA SEÇÃO, julgado em 27/08/2014, </a:t>
            </a:r>
            <a:r>
              <a:rPr lang="pt-BR" sz="2200" dirty="0" err="1"/>
              <a:t>DJe</a:t>
            </a:r>
            <a:r>
              <a:rPr lang="pt-BR" sz="2200" dirty="0"/>
              <a:t> 06/10/2014</a:t>
            </a:r>
            <a:r>
              <a:rPr lang="pt-BR" sz="2200" dirty="0" smtClean="0"/>
              <a:t>).</a:t>
            </a:r>
            <a:endParaRPr lang="pt-BR" sz="2200" dirty="0"/>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36</a:t>
            </a:fld>
            <a:endParaRPr lang="pt-BR" dirty="0"/>
          </a:p>
        </p:txBody>
      </p:sp>
    </p:spTree>
    <p:extLst>
      <p:ext uri="{BB962C8B-B14F-4D97-AF65-F5344CB8AC3E}">
        <p14:creationId xmlns:p14="http://schemas.microsoft.com/office/powerpoint/2010/main" val="658151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332656"/>
            <a:ext cx="8856984" cy="6124754"/>
          </a:xfrm>
          <a:prstGeom prst="rect">
            <a:avLst/>
          </a:prstGeom>
        </p:spPr>
        <p:txBody>
          <a:bodyPr wrap="square">
            <a:spAutoFit/>
          </a:bodyPr>
          <a:lstStyle/>
          <a:p>
            <a:pPr algn="just"/>
            <a:r>
              <a:rPr lang="pt-BR" sz="2600" dirty="0"/>
              <a:t>AGRAVO REGIMENTAL EM RECURSO ESPECIAL. DIREITO EMPRESARIAL</a:t>
            </a:r>
            <a:r>
              <a:rPr lang="pt-BR" sz="2600" dirty="0" smtClean="0"/>
              <a:t>. RECUPERAÇÃO </a:t>
            </a:r>
            <a:r>
              <a:rPr lang="pt-BR" sz="2600" dirty="0"/>
              <a:t>JUDICIAL. CRÉDITOS RESULTANTES DE ARRENDAMENTO MERCANTIL E COM GARANTIA FIDUCIÁRIA. NÃO SUBMISSÃO À RECUPERAÇÃO</a:t>
            </a:r>
            <a:r>
              <a:rPr lang="pt-BR" sz="2600" dirty="0" smtClean="0"/>
              <a:t>.</a:t>
            </a:r>
          </a:p>
          <a:p>
            <a:pPr algn="just"/>
            <a:endParaRPr lang="pt-BR" sz="2600" dirty="0"/>
          </a:p>
          <a:p>
            <a:pPr algn="just"/>
            <a:r>
              <a:rPr lang="pt-BR" sz="2600" dirty="0"/>
              <a:t>1. </a:t>
            </a:r>
            <a:r>
              <a:rPr lang="pt-BR" sz="2600" b="1" dirty="0"/>
              <a:t>Interpretando o art. 49, § 3º, da Lei n. 11.101/2005, a jurisprudência entende que os créditos decorrentes de arrendamento mercantil ou com garantia fiduciária - inclusive os resultantes de cessão fiduciária - não se sujeitam aos efeitos da recuperação judicial.</a:t>
            </a:r>
          </a:p>
          <a:p>
            <a:pPr algn="just"/>
            <a:r>
              <a:rPr lang="pt-BR" sz="2600" dirty="0"/>
              <a:t>2. Agravo regimental não provido.</a:t>
            </a:r>
          </a:p>
          <a:p>
            <a:pPr algn="just"/>
            <a:r>
              <a:rPr lang="pt-BR" sz="2600" dirty="0"/>
              <a:t>(AgRg no </a:t>
            </a:r>
            <a:r>
              <a:rPr lang="pt-BR" sz="2600" dirty="0" err="1"/>
              <a:t>REsp</a:t>
            </a:r>
            <a:r>
              <a:rPr lang="pt-BR" sz="2600" dirty="0"/>
              <a:t> </a:t>
            </a:r>
            <a:r>
              <a:rPr lang="pt-BR" sz="2600" dirty="0" smtClean="0"/>
              <a:t>1.181.533/MT</a:t>
            </a:r>
            <a:r>
              <a:rPr lang="pt-BR" sz="2600" dirty="0"/>
              <a:t>, Rel. Ministro LUIS FELIPE SALOMÃO, QUARTA TURMA, julgado em 05/12/2013, </a:t>
            </a:r>
            <a:r>
              <a:rPr lang="pt-BR" sz="2600" dirty="0" err="1"/>
              <a:t>DJe</a:t>
            </a:r>
            <a:r>
              <a:rPr lang="pt-BR" sz="2600" dirty="0"/>
              <a:t> 10/12/2013</a:t>
            </a:r>
            <a:r>
              <a:rPr lang="pt-BR" sz="2600" dirty="0" smtClean="0"/>
              <a:t>).</a:t>
            </a:r>
            <a:endParaRPr lang="pt-BR" sz="2600" dirty="0"/>
          </a:p>
          <a:p>
            <a:endParaRPr lang="pt-BR" sz="2800" dirty="0"/>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37</a:t>
            </a:fld>
            <a:endParaRPr lang="pt-BR" dirty="0"/>
          </a:p>
        </p:txBody>
      </p:sp>
    </p:spTree>
    <p:extLst>
      <p:ext uri="{BB962C8B-B14F-4D97-AF65-F5344CB8AC3E}">
        <p14:creationId xmlns:p14="http://schemas.microsoft.com/office/powerpoint/2010/main" val="8711966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35496" y="44624"/>
            <a:ext cx="9036496" cy="6848029"/>
          </a:xfrm>
          <a:prstGeom prst="rect">
            <a:avLst/>
          </a:prstGeom>
        </p:spPr>
        <p:txBody>
          <a:bodyPr wrap="square">
            <a:spAutoFit/>
          </a:bodyPr>
          <a:lstStyle/>
          <a:p>
            <a:pPr marL="457200" indent="-457200" algn="just">
              <a:spcAft>
                <a:spcPts val="600"/>
              </a:spcAft>
              <a:buFont typeface="Arial" panose="020B0604020202020204" pitchFamily="34" charset="0"/>
              <a:buChar char="•"/>
            </a:pPr>
            <a:r>
              <a:rPr lang="pt-BR" sz="2400" b="1" dirty="0" smtClean="0"/>
              <a:t>COMPRA E VENDA COM RESERVA DE DOMÍNIO:</a:t>
            </a:r>
          </a:p>
          <a:p>
            <a:pPr algn="just"/>
            <a:r>
              <a:rPr lang="pt-BR" sz="1700" dirty="0" smtClean="0"/>
              <a:t>AGRAVO REGIMENTAL. LIMINAR. CONFLITO DE COMPETÊNCIA. DÚVIDA ACERCA DA COMPETÊNCIA PARA O JULGAMENTO DO PEDIDO DE RECUPERAÇÃO JUDICIAL. PRAZO DE SUSPENSÃO DE 180 DIAS EXCEDIDO. CONTRATO DE COMPRA E VENDA COM RESERVA DE DOMÍNIO. MANUTENÇÃO DOS BENS OBJETO DO CONTRATO NA POSSE DO DEVEDOR. EXCESSO DE PRAZO NÃO ATRIBUÍVEL AO DEVEDOR.</a:t>
            </a:r>
          </a:p>
          <a:p>
            <a:pPr algn="just"/>
            <a:r>
              <a:rPr lang="pt-BR" sz="1700" dirty="0" smtClean="0"/>
              <a:t>1. </a:t>
            </a:r>
            <a:r>
              <a:rPr lang="pt-BR" sz="1700" b="1" dirty="0" smtClean="0"/>
              <a:t>Nos termos do art. 49, § 3º, da Lei 11.101/2005, o credor titular da posição de proprietário em contrato de compra e venda com reserva de domínio não se sujeita aos efeitos da recuperação judicial, </a:t>
            </a:r>
            <a:r>
              <a:rPr lang="pt-BR" sz="1700" dirty="0" smtClean="0"/>
              <a:t>sendo vedada, porém, a retirada dos bens objeto do contrato do estabelecimento do devedor, no prazo de 180 dias a que alude o art. 6º, § 4º, da mesma lei.</a:t>
            </a:r>
          </a:p>
          <a:p>
            <a:pPr algn="just"/>
            <a:r>
              <a:rPr lang="pt-BR" sz="1700" dirty="0" smtClean="0"/>
              <a:t>2. Essa proibição de retirada dos bens do estabelecimento do devedor tem como objetivo manter a atividade produtiva da sociedade ao menos até a votação do plano de recuperação judicial.</a:t>
            </a:r>
          </a:p>
          <a:p>
            <a:pPr algn="just"/>
            <a:r>
              <a:rPr lang="pt-BR" sz="1700" dirty="0" smtClean="0"/>
              <a:t>3. No caso dos autos, como o processamento da recuperação judicial foi deferido em 14.10.2010, o prazo de 180 dias previsto na Lei de Falências já se esgotou. Cumpre frisar, porém, que o escoamento do prazo sem a apresentação do plano de recuperação judicial não se deveu a negligência da suscitante, mas sim à determinação da suspensão do processo de recuperação em vista de dúvida surgida acerca da competência para o julgamento do feito.</a:t>
            </a:r>
          </a:p>
          <a:p>
            <a:pPr algn="just"/>
            <a:r>
              <a:rPr lang="pt-BR" sz="1700" dirty="0" smtClean="0"/>
              <a:t>4. Diante disso, como não se pode imputar à sociedade </a:t>
            </a:r>
            <a:r>
              <a:rPr lang="pt-BR" sz="1700" dirty="0" err="1" smtClean="0"/>
              <a:t>recuperanda</a:t>
            </a:r>
            <a:r>
              <a:rPr lang="pt-BR" sz="1700" dirty="0" smtClean="0"/>
              <a:t> o descumprimento do prazo de 180 dias, e tendo em conta que o deferimento imediato do pedido de busca e apreensão coloca em risco o funcionamento da sociedade e o futuro plano de recuperação judicial, já que os bens objeto do contrato de compra e venda com reserva de domínio, no caso, são o "coração de uma usina de açúcar e álcool", mostra-se correta a manutenção dos referidos bens na posse da suscitante, até ulterior deliberação.</a:t>
            </a:r>
          </a:p>
          <a:p>
            <a:pPr algn="just"/>
            <a:r>
              <a:rPr lang="pt-BR" sz="1700" dirty="0" smtClean="0"/>
              <a:t>5. Agravo regimental a que se nega provimento.</a:t>
            </a:r>
          </a:p>
          <a:p>
            <a:pPr algn="just"/>
            <a:r>
              <a:rPr lang="en-US" sz="1700" dirty="0" smtClean="0"/>
              <a:t>(</a:t>
            </a:r>
            <a:r>
              <a:rPr lang="en-US" sz="1700" dirty="0" err="1" smtClean="0"/>
              <a:t>AgRg</a:t>
            </a:r>
            <a:r>
              <a:rPr lang="en-US" sz="1700" dirty="0" smtClean="0"/>
              <a:t> no CC 119.337/MG, Rel. </a:t>
            </a:r>
            <a:r>
              <a:rPr lang="pt-BR" sz="1700" dirty="0" smtClean="0"/>
              <a:t>Ministro RAUL ARAÚJO, SEGUNDA SEÇÃO, julgado em 08/02/2012, </a:t>
            </a:r>
            <a:r>
              <a:rPr lang="pt-BR" sz="1700" dirty="0" err="1" smtClean="0"/>
              <a:t>DJe</a:t>
            </a:r>
            <a:r>
              <a:rPr lang="pt-BR" sz="1700" dirty="0" smtClean="0"/>
              <a:t> 23/02/2012).</a:t>
            </a:r>
            <a:endParaRPr lang="pt-BR" sz="1700" dirty="0"/>
          </a:p>
        </p:txBody>
      </p:sp>
      <p:sp>
        <p:nvSpPr>
          <p:cNvPr id="4" name="Espaço Reservado para Número de Slide 3"/>
          <p:cNvSpPr>
            <a:spLocks noGrp="1"/>
          </p:cNvSpPr>
          <p:nvPr>
            <p:ph type="sldNum" sz="quarter" idx="12"/>
          </p:nvPr>
        </p:nvSpPr>
        <p:spPr>
          <a:xfrm>
            <a:off x="6686872" y="6520259"/>
            <a:ext cx="2133600" cy="365125"/>
          </a:xfrm>
        </p:spPr>
        <p:txBody>
          <a:bodyPr/>
          <a:lstStyle/>
          <a:p>
            <a:fld id="{BB2C71BE-D450-40C0-8447-E10561759D7B}" type="slidenum">
              <a:rPr lang="pt-BR" smtClean="0"/>
              <a:pPr/>
              <a:t>38</a:t>
            </a:fld>
            <a:endParaRPr lang="pt-BR" dirty="0"/>
          </a:p>
        </p:txBody>
      </p:sp>
    </p:spTree>
    <p:extLst>
      <p:ext uri="{BB962C8B-B14F-4D97-AF65-F5344CB8AC3E}">
        <p14:creationId xmlns:p14="http://schemas.microsoft.com/office/powerpoint/2010/main" val="1946770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6632"/>
            <a:ext cx="8928992" cy="6894195"/>
          </a:xfrm>
          <a:prstGeom prst="rect">
            <a:avLst/>
          </a:prstGeom>
        </p:spPr>
        <p:txBody>
          <a:bodyPr wrap="square">
            <a:spAutoFit/>
          </a:bodyPr>
          <a:lstStyle/>
          <a:p>
            <a:pPr marL="457200" indent="-457200">
              <a:buFont typeface="Arial" panose="020B0604020202020204" pitchFamily="34" charset="0"/>
              <a:buChar char="•"/>
            </a:pPr>
            <a:r>
              <a:rPr lang="pt-BR" sz="2800" b="1" dirty="0" smtClean="0"/>
              <a:t>ADIANTAMENTO </a:t>
            </a:r>
            <a:r>
              <a:rPr lang="pt-BR" sz="2800" b="1" dirty="0"/>
              <a:t>A CONTRATO DE CÂMBIO – </a:t>
            </a:r>
            <a:r>
              <a:rPr lang="pt-BR" sz="2800" b="1" dirty="0" smtClean="0"/>
              <a:t>ACC:</a:t>
            </a:r>
            <a:endParaRPr lang="pt-BR" sz="2800" dirty="0"/>
          </a:p>
          <a:p>
            <a:pPr algn="just"/>
            <a:endParaRPr lang="pt-BR" b="1" dirty="0" smtClean="0"/>
          </a:p>
          <a:p>
            <a:pPr algn="just"/>
            <a:r>
              <a:rPr lang="pt-BR" sz="2300" dirty="0"/>
              <a:t>AGRAVO REGIMENTAL NO RECURSO ESPECIAL. RECUPERAÇÃO JUDICIAL</a:t>
            </a:r>
            <a:r>
              <a:rPr lang="pt-BR" sz="2300" dirty="0" smtClean="0"/>
              <a:t>. DISSÍDIO </a:t>
            </a:r>
            <a:r>
              <a:rPr lang="pt-BR" sz="2300" dirty="0"/>
              <a:t>JURISPRUDENCIAL NÃO CONFIGURADO. COTEJO INEXISTENTE</a:t>
            </a:r>
            <a:r>
              <a:rPr lang="pt-BR" sz="2300" dirty="0" smtClean="0"/>
              <a:t>. CESSÃO </a:t>
            </a:r>
            <a:r>
              <a:rPr lang="pt-BR" sz="2300" dirty="0"/>
              <a:t>FIDUCIÁRIA DE TÍTULOS E CRÉDITOS DECORRENTES DE ADIANTAMENTO DE CONTRATO DE CÂMBIO NÃO SE SUJEITAM AOS EFEITOS DA RECUPERAÇÃO JUDICIAL.</a:t>
            </a:r>
          </a:p>
          <a:p>
            <a:pPr algn="just"/>
            <a:r>
              <a:rPr lang="pt-BR" sz="2300" dirty="0" smtClean="0"/>
              <a:t>(...) 2</a:t>
            </a:r>
            <a:r>
              <a:rPr lang="pt-BR" sz="2300" dirty="0"/>
              <a:t>. </a:t>
            </a:r>
            <a:r>
              <a:rPr lang="pt-BR" sz="2300" b="1" dirty="0"/>
              <a:t>A jurisprudência do Superior Tribunal de Justiça entende que os créditos decorrentes de arrendamento mercantil ou com garantia fiduciária - inclusive os resultantes de cessão fiduciária - não se sujeitam aos efeitos da recuperação judicial.</a:t>
            </a:r>
          </a:p>
          <a:p>
            <a:pPr algn="just"/>
            <a:r>
              <a:rPr lang="pt-BR" sz="2300" b="1" dirty="0"/>
              <a:t>3. Conforme entendimento adotado pelo Superior Tribunal de Justiça, o art. 49, § 4º, da Lei n.º 11.101/05, estabelece que o crédito advindo de adiantamento de contrato de câmbio não está sujeito aos efeitos da recuperação judicial.</a:t>
            </a:r>
          </a:p>
          <a:p>
            <a:pPr algn="just"/>
            <a:r>
              <a:rPr lang="pt-BR" sz="2300" dirty="0" smtClean="0"/>
              <a:t>(...) 5</a:t>
            </a:r>
            <a:r>
              <a:rPr lang="pt-BR" sz="2300" dirty="0"/>
              <a:t>. AGRAVO REGIMENTAL DESPROVIDO.</a:t>
            </a:r>
          </a:p>
          <a:p>
            <a:pPr algn="just"/>
            <a:r>
              <a:rPr lang="pt-BR" sz="2300" dirty="0"/>
              <a:t>(AgRg no </a:t>
            </a:r>
            <a:r>
              <a:rPr lang="pt-BR" sz="2300" dirty="0" err="1"/>
              <a:t>REsp</a:t>
            </a:r>
            <a:r>
              <a:rPr lang="pt-BR" sz="2300" dirty="0"/>
              <a:t> </a:t>
            </a:r>
            <a:r>
              <a:rPr lang="pt-BR" sz="2300" dirty="0" smtClean="0"/>
              <a:t>1.306.924/SP</a:t>
            </a:r>
            <a:r>
              <a:rPr lang="pt-BR" sz="2300" dirty="0"/>
              <a:t>, Rel. Ministro PAULO DE TARSO SANSEVERINO, TERCEIRA TURMA, julgado em 12/08/2014, </a:t>
            </a:r>
            <a:r>
              <a:rPr lang="pt-BR" sz="2300" dirty="0" err="1"/>
              <a:t>DJe</a:t>
            </a:r>
            <a:r>
              <a:rPr lang="pt-BR" sz="2300" dirty="0"/>
              <a:t> 28/08/2014</a:t>
            </a:r>
            <a:r>
              <a:rPr lang="pt-BR" sz="2300" dirty="0" smtClean="0"/>
              <a:t>).</a:t>
            </a:r>
            <a:endParaRPr lang="pt-BR" sz="2300" dirty="0"/>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39</a:t>
            </a:fld>
            <a:endParaRPr lang="pt-BR" dirty="0"/>
          </a:p>
        </p:txBody>
      </p:sp>
    </p:spTree>
    <p:extLst>
      <p:ext uri="{BB962C8B-B14F-4D97-AF65-F5344CB8AC3E}">
        <p14:creationId xmlns:p14="http://schemas.microsoft.com/office/powerpoint/2010/main" val="282817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2) Análise Econômica do Direito (AED)</a:t>
            </a:r>
            <a:endParaRPr lang="pt-BR" dirty="0"/>
          </a:p>
        </p:txBody>
      </p:sp>
      <p:sp>
        <p:nvSpPr>
          <p:cNvPr id="3" name="Espaço Reservado para Conteúdo 2"/>
          <p:cNvSpPr>
            <a:spLocks noGrp="1"/>
          </p:cNvSpPr>
          <p:nvPr>
            <p:ph idx="1"/>
          </p:nvPr>
        </p:nvSpPr>
        <p:spPr>
          <a:xfrm>
            <a:off x="457200" y="1600200"/>
            <a:ext cx="8229600" cy="4637112"/>
          </a:xfrm>
        </p:spPr>
        <p:txBody>
          <a:bodyPr>
            <a:normAutofit fontScale="92500" lnSpcReduction="10000"/>
          </a:bodyPr>
          <a:lstStyle/>
          <a:p>
            <a:pPr algn="just"/>
            <a:r>
              <a:rPr lang="pt-BR" b="1" dirty="0" err="1" smtClean="0"/>
              <a:t>Jusnaturalismo</a:t>
            </a:r>
            <a:r>
              <a:rPr lang="pt-BR" dirty="0" smtClean="0"/>
              <a:t> (direito e moral, visão metafísica) – </a:t>
            </a:r>
            <a:r>
              <a:rPr lang="pt-BR" b="1" dirty="0" err="1" smtClean="0"/>
              <a:t>juspositivismo</a:t>
            </a:r>
            <a:r>
              <a:rPr lang="pt-BR" dirty="0" smtClean="0"/>
              <a:t> (Kant, Kelsen – século XIX)</a:t>
            </a:r>
          </a:p>
          <a:p>
            <a:pPr algn="just"/>
            <a:r>
              <a:rPr lang="pt-BR" b="1" dirty="0" smtClean="0"/>
              <a:t>pós-positivismo</a:t>
            </a:r>
            <a:r>
              <a:rPr lang="pt-BR" dirty="0" smtClean="0"/>
              <a:t> (Escola de livre investigação, Realismo Jurídico, </a:t>
            </a:r>
            <a:r>
              <a:rPr lang="pt-BR" dirty="0" err="1" smtClean="0"/>
              <a:t>neoconstitucionalismo</a:t>
            </a:r>
            <a:r>
              <a:rPr lang="pt-BR" dirty="0" smtClean="0"/>
              <a:t>)</a:t>
            </a:r>
          </a:p>
          <a:p>
            <a:pPr algn="just"/>
            <a:r>
              <a:rPr lang="pt-BR" b="1" dirty="0" smtClean="0"/>
              <a:t>AED é metodologia para compreensão de fenômenos sociais e jurídicos</a:t>
            </a:r>
            <a:r>
              <a:rPr lang="pt-BR" dirty="0" smtClean="0"/>
              <a:t>, auxiliando tomada de decisões </a:t>
            </a:r>
            <a:r>
              <a:rPr lang="pt-BR" dirty="0" smtClean="0"/>
              <a:t>racionais</a:t>
            </a:r>
            <a:endParaRPr lang="pt-BR" dirty="0" smtClean="0"/>
          </a:p>
          <a:p>
            <a:pPr algn="just"/>
            <a:r>
              <a:rPr lang="pt-BR" b="1" dirty="0" smtClean="0"/>
              <a:t>Utilitarismo</a:t>
            </a:r>
            <a:r>
              <a:rPr lang="pt-BR" dirty="0" smtClean="0"/>
              <a:t> e a aplicação eficiente do </a:t>
            </a:r>
            <a:r>
              <a:rPr lang="pt-BR" dirty="0" smtClean="0"/>
              <a:t>direito, com base em teorias econômicas</a:t>
            </a:r>
            <a:endParaRPr lang="pt-BR" dirty="0" smtClean="0"/>
          </a:p>
          <a:p>
            <a:pPr algn="just"/>
            <a:r>
              <a:rPr lang="pt-BR" dirty="0"/>
              <a:t>Completamente diferente do direito econômico </a:t>
            </a:r>
          </a:p>
          <a:p>
            <a:pPr algn="just"/>
            <a:endParaRPr lang="pt-BR" dirty="0" smtClean="0"/>
          </a:p>
        </p:txBody>
      </p:sp>
    </p:spTree>
    <p:extLst>
      <p:ext uri="{BB962C8B-B14F-4D97-AF65-F5344CB8AC3E}">
        <p14:creationId xmlns:p14="http://schemas.microsoft.com/office/powerpoint/2010/main" val="15648342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332656"/>
            <a:ext cx="8856984" cy="6093976"/>
          </a:xfrm>
          <a:prstGeom prst="rect">
            <a:avLst/>
          </a:prstGeom>
        </p:spPr>
        <p:txBody>
          <a:bodyPr wrap="square">
            <a:spAutoFit/>
          </a:bodyPr>
          <a:lstStyle/>
          <a:p>
            <a:pPr marL="457200" indent="-457200" algn="just">
              <a:buFont typeface="Arial" panose="020B0604020202020204" pitchFamily="34" charset="0"/>
              <a:buChar char="•"/>
            </a:pPr>
            <a:r>
              <a:rPr lang="pt-BR" sz="2800" b="1" dirty="0" smtClean="0"/>
              <a:t>TRAVA BANCÁRIA:</a:t>
            </a:r>
            <a:endParaRPr lang="pt-BR" sz="2800" dirty="0"/>
          </a:p>
          <a:p>
            <a:pPr algn="just"/>
            <a:endParaRPr lang="pt-BR" sz="2400" dirty="0" smtClean="0"/>
          </a:p>
          <a:p>
            <a:pPr algn="just"/>
            <a:r>
              <a:rPr lang="pt-BR" sz="2600" dirty="0"/>
              <a:t>AGRAVO REGIMENTAL. RECURSO ESPECIAL. DIREITO EMPRESARIAL. RECUPERAÇÃO JUDICIAL. CRÉDITO GARANTIDO POR CESSÃO FIDUCIÁRIA. NÃO SUBMISSÃO AO PROCESSO DE RECUPERAÇÃO JUDICIAL. PRECEDENTES.</a:t>
            </a:r>
          </a:p>
          <a:p>
            <a:pPr algn="just"/>
            <a:r>
              <a:rPr lang="pt-BR" sz="2600" dirty="0"/>
              <a:t>1.- Conforme a jurisprudência das Turmas que compõem a Segunda Seção desta Corte o crédito garantido por cessão fiduciária não se submete ao processo de recuperação judicial, uma vez que possui a mesma natureza de propriedade fiduciária, </a:t>
            </a:r>
            <a:r>
              <a:rPr lang="pt-BR" sz="2600" b="1" dirty="0"/>
              <a:t>podendo o credor valer-se da chamada trava bancária.</a:t>
            </a:r>
            <a:endParaRPr lang="pt-BR" sz="2600" dirty="0"/>
          </a:p>
          <a:p>
            <a:pPr algn="just"/>
            <a:r>
              <a:rPr lang="pt-BR" sz="2600" dirty="0"/>
              <a:t>2.- Agravo Regimental improvido.</a:t>
            </a:r>
          </a:p>
          <a:p>
            <a:pPr algn="just"/>
            <a:r>
              <a:rPr lang="pt-BR" sz="2600" dirty="0"/>
              <a:t>(</a:t>
            </a:r>
            <a:r>
              <a:rPr lang="pt-BR" sz="2600" dirty="0" err="1"/>
              <a:t>AgRg</a:t>
            </a:r>
            <a:r>
              <a:rPr lang="pt-BR" sz="2600" dirty="0"/>
              <a:t> no </a:t>
            </a:r>
            <a:r>
              <a:rPr lang="pt-BR" sz="2600" dirty="0" err="1"/>
              <a:t>REsp</a:t>
            </a:r>
            <a:r>
              <a:rPr lang="pt-BR" sz="2600" dirty="0"/>
              <a:t> </a:t>
            </a:r>
            <a:r>
              <a:rPr lang="pt-BR" sz="2600" dirty="0" smtClean="0"/>
              <a:t>1.326.851/MT</a:t>
            </a:r>
            <a:r>
              <a:rPr lang="pt-BR" sz="2600" dirty="0"/>
              <a:t>, Rel. Ministro SIDNEI BENETI, TERCEIRA TURMA, julgado em 19/11/2013, </a:t>
            </a:r>
            <a:r>
              <a:rPr lang="pt-BR" sz="2600" dirty="0" err="1"/>
              <a:t>DJe</a:t>
            </a:r>
            <a:r>
              <a:rPr lang="pt-BR" sz="2600" dirty="0"/>
              <a:t> 03/12/2013).</a:t>
            </a:r>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40</a:t>
            </a:fld>
            <a:endParaRPr lang="pt-BR" dirty="0"/>
          </a:p>
        </p:txBody>
      </p:sp>
    </p:spTree>
    <p:extLst>
      <p:ext uri="{BB962C8B-B14F-4D97-AF65-F5344CB8AC3E}">
        <p14:creationId xmlns:p14="http://schemas.microsoft.com/office/powerpoint/2010/main" val="36602043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79512" y="1110223"/>
            <a:ext cx="8640960" cy="4493538"/>
          </a:xfrm>
          <a:prstGeom prst="rect">
            <a:avLst/>
          </a:prstGeom>
        </p:spPr>
        <p:txBody>
          <a:bodyPr wrap="square">
            <a:spAutoFit/>
          </a:bodyPr>
          <a:lstStyle/>
          <a:p>
            <a:pPr algn="just"/>
            <a:r>
              <a:rPr lang="pt-BR" sz="2600" b="1" dirty="0" smtClean="0"/>
              <a:t>- Não </a:t>
            </a:r>
            <a:r>
              <a:rPr lang="pt-BR" sz="2600" b="1" dirty="0"/>
              <a:t>estão sujeitos aos efeitos da recuperação judicial os créditos representados por títulos cedidos fiduciariamente como garantia de contrato de abertura de crédito na forma do art. 66-B, § 3º, da Lei n. 4.728/1965.</a:t>
            </a:r>
          </a:p>
          <a:p>
            <a:pPr algn="just"/>
            <a:r>
              <a:rPr lang="pt-BR" sz="2600" dirty="0"/>
              <a:t>(REsp 1.263.500-ES, Rel. Min. Maria Isabel </a:t>
            </a:r>
            <a:r>
              <a:rPr lang="pt-BR" sz="2600" dirty="0" err="1"/>
              <a:t>Gallotti</a:t>
            </a:r>
            <a:r>
              <a:rPr lang="pt-BR" sz="2600" dirty="0"/>
              <a:t>, julgado em 5/2/2013). </a:t>
            </a:r>
            <a:endParaRPr lang="pt-BR" sz="2600" dirty="0" smtClean="0"/>
          </a:p>
          <a:p>
            <a:pPr algn="just"/>
            <a:endParaRPr lang="pt-BR" sz="2600" dirty="0" smtClean="0"/>
          </a:p>
          <a:p>
            <a:pPr marL="457200" indent="-457200" algn="just">
              <a:buFontTx/>
              <a:buChar char="-"/>
            </a:pPr>
            <a:r>
              <a:rPr lang="en-US" sz="2600" dirty="0" err="1" smtClean="0"/>
              <a:t>Conceito</a:t>
            </a:r>
            <a:r>
              <a:rPr lang="en-US" sz="2600" dirty="0" smtClean="0"/>
              <a:t> </a:t>
            </a:r>
            <a:r>
              <a:rPr lang="en-US" sz="2600" dirty="0" err="1" smtClean="0"/>
              <a:t>amplo</a:t>
            </a:r>
            <a:r>
              <a:rPr lang="en-US" sz="2600" dirty="0" smtClean="0"/>
              <a:t> de “</a:t>
            </a:r>
            <a:r>
              <a:rPr lang="en-US" sz="2600" dirty="0" err="1" smtClean="0"/>
              <a:t>recebíveis</a:t>
            </a:r>
            <a:r>
              <a:rPr lang="en-US" sz="2600" dirty="0" smtClean="0"/>
              <a:t>”</a:t>
            </a:r>
          </a:p>
          <a:p>
            <a:pPr algn="just"/>
            <a:endParaRPr lang="pt-BR" sz="2600" dirty="0" smtClean="0"/>
          </a:p>
          <a:p>
            <a:pPr algn="just"/>
            <a:r>
              <a:rPr lang="en-US" sz="2600" dirty="0" smtClean="0"/>
              <a:t>- </a:t>
            </a:r>
            <a:r>
              <a:rPr lang="en-US" sz="2600" dirty="0" err="1" smtClean="0"/>
              <a:t>Voto</a:t>
            </a:r>
            <a:r>
              <a:rPr lang="en-US" sz="2600" dirty="0" smtClean="0"/>
              <a:t> </a:t>
            </a:r>
            <a:r>
              <a:rPr lang="en-US" sz="2600" dirty="0" err="1" smtClean="0"/>
              <a:t>parcialmente</a:t>
            </a:r>
            <a:r>
              <a:rPr lang="en-US" sz="2600" dirty="0" smtClean="0"/>
              <a:t> </a:t>
            </a:r>
            <a:r>
              <a:rPr lang="en-US" sz="2600" dirty="0" err="1" smtClean="0"/>
              <a:t>vencido</a:t>
            </a:r>
            <a:r>
              <a:rPr lang="en-US" sz="2600" dirty="0" smtClean="0"/>
              <a:t> – </a:t>
            </a:r>
            <a:r>
              <a:rPr lang="en-US" sz="2600" dirty="0" err="1" smtClean="0"/>
              <a:t>aplicação</a:t>
            </a:r>
            <a:r>
              <a:rPr lang="en-US" sz="2600" dirty="0" smtClean="0"/>
              <a:t> </a:t>
            </a:r>
            <a:r>
              <a:rPr lang="en-US" sz="2600" dirty="0" err="1" smtClean="0"/>
              <a:t>ampla</a:t>
            </a:r>
            <a:r>
              <a:rPr lang="en-US" sz="2600" dirty="0" smtClean="0"/>
              <a:t> do par. 3, art. 49 (</a:t>
            </a:r>
            <a:r>
              <a:rPr lang="en-US" sz="2600" dirty="0" err="1" smtClean="0"/>
              <a:t>critério</a:t>
            </a:r>
            <a:r>
              <a:rPr lang="en-US" sz="2600" dirty="0" smtClean="0"/>
              <a:t> do Juiz)</a:t>
            </a:r>
            <a:endParaRPr lang="pt-BR" sz="2600" dirty="0"/>
          </a:p>
        </p:txBody>
      </p:sp>
      <p:sp>
        <p:nvSpPr>
          <p:cNvPr id="4" name="Espaço Reservado para Número de Slide 3"/>
          <p:cNvSpPr>
            <a:spLocks noGrp="1"/>
          </p:cNvSpPr>
          <p:nvPr>
            <p:ph type="sldNum" sz="quarter" idx="12"/>
          </p:nvPr>
        </p:nvSpPr>
        <p:spPr/>
        <p:txBody>
          <a:bodyPr/>
          <a:lstStyle/>
          <a:p>
            <a:fld id="{BB2C71BE-D450-40C0-8447-E10561759D7B}" type="slidenum">
              <a:rPr lang="pt-BR" smtClean="0"/>
              <a:pPr/>
              <a:t>41</a:t>
            </a:fld>
            <a:endParaRPr lang="pt-BR" dirty="0"/>
          </a:p>
        </p:txBody>
      </p:sp>
    </p:spTree>
    <p:extLst>
      <p:ext uri="{BB962C8B-B14F-4D97-AF65-F5344CB8AC3E}">
        <p14:creationId xmlns:p14="http://schemas.microsoft.com/office/powerpoint/2010/main" val="24709027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6632"/>
            <a:ext cx="8928992" cy="6555641"/>
          </a:xfrm>
          <a:prstGeom prst="rect">
            <a:avLst/>
          </a:prstGeom>
        </p:spPr>
        <p:txBody>
          <a:bodyPr wrap="square">
            <a:spAutoFit/>
          </a:bodyPr>
          <a:lstStyle/>
          <a:p>
            <a:pPr marL="457200" indent="-457200" algn="just">
              <a:buFont typeface="Arial" panose="020B0604020202020204" pitchFamily="34" charset="0"/>
              <a:buChar char="•"/>
            </a:pPr>
            <a:r>
              <a:rPr lang="pt-BR" sz="2800" b="1" dirty="0" smtClean="0"/>
              <a:t>EXCLUSÃO DO </a:t>
            </a:r>
            <a:r>
              <a:rPr lang="pt-BR" sz="2800" b="1" dirty="0"/>
              <a:t>CRÉDITO </a:t>
            </a:r>
            <a:r>
              <a:rPr lang="pt-BR" sz="2800" b="1" dirty="0" smtClean="0"/>
              <a:t>EXTRACONCURSAL  DA SEARA DA RECUPERAÇÃO</a:t>
            </a:r>
          </a:p>
          <a:p>
            <a:r>
              <a:rPr lang="pt-BR" sz="2400" b="1" dirty="0" smtClean="0"/>
              <a:t> </a:t>
            </a:r>
            <a:endParaRPr lang="pt-BR" sz="100" b="1" dirty="0" smtClean="0"/>
          </a:p>
          <a:p>
            <a:pPr algn="just"/>
            <a:r>
              <a:rPr lang="pt-BR" sz="2000" dirty="0" smtClean="0"/>
              <a:t>(...) 1</a:t>
            </a:r>
            <a:r>
              <a:rPr lang="pt-BR" sz="2000" dirty="0"/>
              <a:t>. O incidente processual não pode ser conhecido, porquanto não configuradas quaisquer das hipóteses previstas no art. 115 do Código de Processo Civil, pois não há dois juízes que se consideram competentes (inciso I) ou incompetentes (inciso II) para o julgamento do mesmo feito, assim como não há controvérsia acerca da reunião de processos (inciso III).</a:t>
            </a:r>
          </a:p>
          <a:p>
            <a:pPr algn="just"/>
            <a:r>
              <a:rPr lang="pt-BR" sz="2000" dirty="0"/>
              <a:t>2. </a:t>
            </a:r>
            <a:r>
              <a:rPr lang="pt-BR" sz="2000" b="1" dirty="0"/>
              <a:t>Esta Corte Superior, nos casos em que se discute a classificação do crédito em </a:t>
            </a:r>
            <a:r>
              <a:rPr lang="pt-BR" sz="2000" b="1" dirty="0" err="1"/>
              <a:t>extraconcursal</a:t>
            </a:r>
            <a:r>
              <a:rPr lang="pt-BR" sz="2000" b="1" dirty="0"/>
              <a:t>, tem se manifestado no sentido de que tal questão não pode ser objeto de análise em sede de conflito de competência, pois apenas ao Juízo universal é atribuído apreciar o caráter dos créditos que lhe fora apresentado. Precedente.</a:t>
            </a:r>
          </a:p>
          <a:p>
            <a:pPr algn="just"/>
            <a:r>
              <a:rPr lang="pt-BR" sz="2000" dirty="0"/>
              <a:t>3. Na espécie, o crédito ora debatido já fora classificado pela instância ordinária como </a:t>
            </a:r>
            <a:r>
              <a:rPr lang="pt-BR" sz="2000" dirty="0" err="1"/>
              <a:t>extraconcursal</a:t>
            </a:r>
            <a:r>
              <a:rPr lang="pt-BR" sz="2000" dirty="0"/>
              <a:t>, e, portanto, excluído, de imediato, da seara da recuperação judicial. Tendo sido já excluído o crédito pelo Juízo de origem, não há também como considerar a existência de conflito de competência.</a:t>
            </a:r>
          </a:p>
          <a:p>
            <a:pPr algn="just"/>
            <a:r>
              <a:rPr lang="pt-BR" sz="2000" dirty="0"/>
              <a:t>4. Agravo regimental a que se nega provimento.</a:t>
            </a:r>
          </a:p>
          <a:p>
            <a:pPr algn="just"/>
            <a:r>
              <a:rPr lang="pt-BR" sz="2000" dirty="0"/>
              <a:t>(AgRg no CC 129.639/RJ, Rel. Ministro LUIS FELIPE SALOMÃO, SEGUNDA SEÇÃO, julgado em 24/09/2014, </a:t>
            </a:r>
            <a:r>
              <a:rPr lang="pt-BR" sz="2000" dirty="0" err="1"/>
              <a:t>DJe</a:t>
            </a:r>
            <a:r>
              <a:rPr lang="pt-BR" sz="2000" dirty="0"/>
              <a:t> 30/09/2014</a:t>
            </a:r>
            <a:r>
              <a:rPr lang="pt-BR" sz="2000" dirty="0" smtClean="0"/>
              <a:t>).</a:t>
            </a:r>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42</a:t>
            </a:fld>
            <a:endParaRPr lang="pt-BR" dirty="0"/>
          </a:p>
        </p:txBody>
      </p:sp>
    </p:spTree>
    <p:extLst>
      <p:ext uri="{BB962C8B-B14F-4D97-AF65-F5344CB8AC3E}">
        <p14:creationId xmlns:p14="http://schemas.microsoft.com/office/powerpoint/2010/main" val="23733235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79"/>
            <a:ext cx="7776864" cy="6172795"/>
          </a:xfrm>
        </p:spPr>
        <p:txBody>
          <a:bodyPr>
            <a:normAutofit fontScale="47500" lnSpcReduction="20000"/>
          </a:bodyPr>
          <a:lstStyle/>
          <a:p>
            <a:pPr algn="just"/>
            <a:r>
              <a:rPr lang="pt-BR" sz="5900" b="1" dirty="0" err="1" smtClean="0">
                <a:solidFill>
                  <a:schemeClr val="tx1"/>
                </a:solidFill>
              </a:rPr>
              <a:t>REsp</a:t>
            </a:r>
            <a:r>
              <a:rPr lang="pt-BR" sz="5900" b="1" dirty="0" smtClean="0">
                <a:solidFill>
                  <a:schemeClr val="tx1"/>
                </a:solidFill>
              </a:rPr>
              <a:t> nº 1.447.918 /SP (16.05.2016) </a:t>
            </a:r>
            <a:endParaRPr lang="pt-BR" sz="5900" b="1" dirty="0">
              <a:solidFill>
                <a:schemeClr val="tx1"/>
              </a:solidFill>
            </a:endParaRPr>
          </a:p>
          <a:p>
            <a:pPr algn="just"/>
            <a:endParaRPr lang="pt-BR" sz="4900" b="1" dirty="0" smtClean="0">
              <a:solidFill>
                <a:schemeClr val="tx1"/>
              </a:solidFill>
            </a:endParaRPr>
          </a:p>
          <a:p>
            <a:pPr algn="just"/>
            <a:r>
              <a:rPr lang="pt-BR" sz="4200" b="1" dirty="0" smtClean="0">
                <a:solidFill>
                  <a:schemeClr val="tx1"/>
                </a:solidFill>
              </a:rPr>
              <a:t>2</a:t>
            </a:r>
            <a:r>
              <a:rPr lang="pt-BR" sz="4200" b="1" dirty="0">
                <a:solidFill>
                  <a:schemeClr val="tx1"/>
                </a:solidFill>
              </a:rPr>
              <a:t>. No caso, verifica-se que a controvérsia principal está em definir se o crédito decorrente de sentença condenatória, proferida em autos de ação indenizatória ajuizada antes do pedido de soerguimento, submete-se, ou não, aos efeitos da recuperação judicial em curso.</a:t>
            </a:r>
          </a:p>
          <a:p>
            <a:pPr algn="just"/>
            <a:r>
              <a:rPr lang="pt-BR" sz="4200" dirty="0">
                <a:solidFill>
                  <a:schemeClr val="tx1"/>
                </a:solidFill>
              </a:rPr>
              <a:t>3. A ação na qual se busca indenização por danos morais - caso dos autos - é tida por "demanda ilíquida", pois cabe ao magistrado avaliar a existência do evento danoso, bem como determinar a extensão e o valor da reparação para o caso concreto.</a:t>
            </a:r>
          </a:p>
          <a:p>
            <a:pPr algn="just"/>
            <a:r>
              <a:rPr lang="pt-BR" sz="4200" dirty="0">
                <a:solidFill>
                  <a:schemeClr val="tx1"/>
                </a:solidFill>
              </a:rPr>
              <a:t>4. Tratando-se, portanto, de demanda cujos pedidos são ilíquidos, a ação de conhecimento deverá prosseguir perante o juízo na qual foi proposta, após o qual, sendo determinado o valor do crédito, deverá ser habilitado no quadro geral de credores da sociedade em recuperação judicial. Interpretação do § 1º do art. 6º da Lei n. 11.101/2005.</a:t>
            </a:r>
          </a:p>
          <a:p>
            <a:pPr algn="just"/>
            <a:r>
              <a:rPr lang="pt-BR" sz="4200" dirty="0">
                <a:solidFill>
                  <a:schemeClr val="tx1"/>
                </a:solidFill>
              </a:rPr>
              <a:t>5. Segundo o </a:t>
            </a:r>
            <a:r>
              <a:rPr lang="pt-BR" sz="4200" i="1" dirty="0">
                <a:solidFill>
                  <a:schemeClr val="tx1"/>
                </a:solidFill>
              </a:rPr>
              <a:t>caput</a:t>
            </a:r>
            <a:r>
              <a:rPr lang="pt-BR" sz="4200" dirty="0">
                <a:solidFill>
                  <a:schemeClr val="tx1"/>
                </a:solidFill>
              </a:rPr>
              <a:t> do art. 49 da Lei n. 11.101/2005, estão sujeitos à recuperação judicial todos os créditos existentes na data do pedido, ainda que não vencidos</a:t>
            </a:r>
            <a:r>
              <a:rPr lang="pt-BR" sz="4200" dirty="0" smtClean="0">
                <a:solidFill>
                  <a:schemeClr val="tx1"/>
                </a:solidFill>
              </a:rPr>
              <a:t>.</a:t>
            </a:r>
          </a:p>
          <a:p>
            <a:pPr algn="just"/>
            <a:r>
              <a:rPr lang="pt-BR" sz="4200" b="1" dirty="0" smtClean="0">
                <a:solidFill>
                  <a:schemeClr val="tx1"/>
                </a:solidFill>
              </a:rPr>
              <a:t>7</a:t>
            </a:r>
            <a:r>
              <a:rPr lang="pt-BR" sz="4200" b="1" dirty="0">
                <a:solidFill>
                  <a:schemeClr val="tx1"/>
                </a:solidFill>
              </a:rPr>
              <a:t>. Na hipótese de crédito decorrente de responsabilidade civil, oriundo de fato preexistente ao momento da recuperação judicial, é necessária a sua habilitação e inclusão no plano de recuperação da sociedade devedora</a:t>
            </a:r>
            <a:r>
              <a:rPr lang="pt-BR" sz="4200" b="1" dirty="0" smtClean="0">
                <a:solidFill>
                  <a:schemeClr val="tx1"/>
                </a:solidFill>
              </a:rPr>
              <a:t>.</a:t>
            </a:r>
          </a:p>
          <a:p>
            <a:endParaRPr lang="pt-BR" b="1" dirty="0">
              <a:solidFill>
                <a:schemeClr val="tx1"/>
              </a:solidFill>
            </a:endParaRPr>
          </a:p>
          <a:p>
            <a:endParaRPr lang="pt-BR" b="1" dirty="0" smtClean="0">
              <a:solidFill>
                <a:schemeClr val="tx1"/>
              </a:solidFill>
            </a:endParaRPr>
          </a:p>
          <a:p>
            <a:endParaRPr lang="pt-BR" dirty="0"/>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43</a:t>
            </a:fld>
            <a:endParaRPr lang="pt-BR" dirty="0"/>
          </a:p>
        </p:txBody>
      </p:sp>
    </p:spTree>
    <p:extLst>
      <p:ext uri="{BB962C8B-B14F-4D97-AF65-F5344CB8AC3E}">
        <p14:creationId xmlns:p14="http://schemas.microsoft.com/office/powerpoint/2010/main" val="18475991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417638"/>
          </a:xfrm>
        </p:spPr>
        <p:txBody>
          <a:bodyPr>
            <a:noAutofit/>
          </a:bodyPr>
          <a:lstStyle/>
          <a:p>
            <a:pPr marL="342900" lvl="0" indent="-342900">
              <a:spcBef>
                <a:spcPct val="20000"/>
              </a:spcBef>
            </a:pPr>
            <a:r>
              <a:rPr lang="pt-BR" sz="2000" b="1" dirty="0" smtClean="0">
                <a:solidFill>
                  <a:prstClr val="black"/>
                </a:solidFill>
                <a:ea typeface="+mn-ea"/>
                <a:cs typeface="+mn-cs"/>
              </a:rPr>
              <a:t>CRÉDITO TRABALHISTA - </a:t>
            </a:r>
            <a:r>
              <a:rPr lang="pt-BR" sz="2000" b="1" dirty="0" err="1" smtClean="0">
                <a:solidFill>
                  <a:prstClr val="black"/>
                </a:solidFill>
                <a:ea typeface="+mn-ea"/>
                <a:cs typeface="+mn-cs"/>
              </a:rPr>
              <a:t>REsp</a:t>
            </a:r>
            <a:r>
              <a:rPr lang="pt-BR" sz="2000" b="1" dirty="0" smtClean="0">
                <a:solidFill>
                  <a:prstClr val="black"/>
                </a:solidFill>
                <a:ea typeface="+mn-ea"/>
                <a:cs typeface="+mn-cs"/>
              </a:rPr>
              <a:t> </a:t>
            </a:r>
            <a:r>
              <a:rPr lang="pt-BR" sz="2000" b="1" dirty="0">
                <a:solidFill>
                  <a:prstClr val="black"/>
                </a:solidFill>
                <a:ea typeface="+mn-ea"/>
                <a:cs typeface="+mn-cs"/>
              </a:rPr>
              <a:t>1641191/RS, Rel. Ministro RICARDO </a:t>
            </a:r>
            <a:r>
              <a:rPr lang="pt-BR" sz="2000" b="1" dirty="0" smtClean="0">
                <a:solidFill>
                  <a:prstClr val="black"/>
                </a:solidFill>
                <a:ea typeface="+mn-ea"/>
                <a:cs typeface="+mn-cs"/>
              </a:rPr>
              <a:t>VILLASBÔAS </a:t>
            </a:r>
            <a:r>
              <a:rPr lang="pt-BR" sz="2000" b="1" dirty="0">
                <a:solidFill>
                  <a:prstClr val="black"/>
                </a:solidFill>
                <a:ea typeface="+mn-ea"/>
                <a:cs typeface="+mn-cs"/>
              </a:rPr>
              <a:t>CUEVA, TERCEIRA TURMA, julgado em 13/06/2017, </a:t>
            </a:r>
            <a:r>
              <a:rPr lang="pt-BR" sz="2000" b="1" dirty="0" err="1">
                <a:solidFill>
                  <a:prstClr val="black"/>
                </a:solidFill>
                <a:ea typeface="+mn-ea"/>
                <a:cs typeface="+mn-cs"/>
              </a:rPr>
              <a:t>DJe</a:t>
            </a:r>
            <a:r>
              <a:rPr lang="pt-BR" sz="2000" b="1" dirty="0">
                <a:solidFill>
                  <a:prstClr val="black"/>
                </a:solidFill>
                <a:ea typeface="+mn-ea"/>
                <a:cs typeface="+mn-cs"/>
              </a:rPr>
              <a:t> </a:t>
            </a:r>
            <a:r>
              <a:rPr lang="pt-BR" sz="2000" b="1" dirty="0" smtClean="0">
                <a:solidFill>
                  <a:prstClr val="black"/>
                </a:solidFill>
                <a:ea typeface="+mn-ea"/>
                <a:cs typeface="+mn-cs"/>
              </a:rPr>
              <a:t>23/06/2017</a:t>
            </a:r>
            <a:r>
              <a:rPr lang="pt-BR" sz="2000" dirty="0">
                <a:solidFill>
                  <a:prstClr val="black"/>
                </a:solidFill>
                <a:ea typeface="+mn-ea"/>
                <a:cs typeface="+mn-cs"/>
              </a:rPr>
              <a:t/>
            </a:r>
            <a:br>
              <a:rPr lang="pt-BR" sz="2000" dirty="0">
                <a:solidFill>
                  <a:prstClr val="black"/>
                </a:solidFill>
                <a:ea typeface="+mn-ea"/>
                <a:cs typeface="+mn-cs"/>
              </a:rPr>
            </a:br>
            <a:endParaRPr lang="pt-BR" sz="2000" dirty="0"/>
          </a:p>
        </p:txBody>
      </p:sp>
      <p:sp>
        <p:nvSpPr>
          <p:cNvPr id="3" name="Espaço Reservado para Conteúdo 2"/>
          <p:cNvSpPr>
            <a:spLocks noGrp="1"/>
          </p:cNvSpPr>
          <p:nvPr>
            <p:ph idx="1"/>
          </p:nvPr>
        </p:nvSpPr>
        <p:spPr>
          <a:xfrm>
            <a:off x="465584" y="1417638"/>
            <a:ext cx="8229600" cy="5251722"/>
          </a:xfrm>
        </p:spPr>
        <p:txBody>
          <a:bodyPr>
            <a:normAutofit fontScale="62500" lnSpcReduction="20000"/>
          </a:bodyPr>
          <a:lstStyle/>
          <a:p>
            <a:pPr marL="0" indent="0" algn="just">
              <a:buNone/>
            </a:pPr>
            <a:r>
              <a:rPr lang="pt-BR" dirty="0" smtClean="0"/>
              <a:t>RECURSO  ESPECIAL.  HABILITAÇÃO  DE  CRÉDITO.  RECUPERAÇÃO JUDICIAL. PEDIDO.  SENTENÇA TRABALHISTA POSTERIOR. SERVIÇO PRETÉRITO. ART. 49, CAPUT, DA LEI Nº 11.101/2005. INTERPRETAÇÃO.</a:t>
            </a:r>
          </a:p>
          <a:p>
            <a:pPr marL="0" indent="0" algn="just">
              <a:buNone/>
            </a:pPr>
            <a:r>
              <a:rPr lang="pt-BR" dirty="0" smtClean="0"/>
              <a:t> [...]</a:t>
            </a:r>
          </a:p>
          <a:p>
            <a:pPr marL="0" indent="0" algn="just">
              <a:buNone/>
            </a:pPr>
            <a:r>
              <a:rPr lang="pt-BR" b="1" dirty="0" smtClean="0"/>
              <a:t>3.  As  </a:t>
            </a:r>
            <a:r>
              <a:rPr lang="pt-BR" b="1" dirty="0"/>
              <a:t>verbas  trabalhistas  relacionadas  à  prestação  de serviço realizada  em  período  anterior  ao pedido de recuperação judicial, ainda que a sentença condenatória tenha sido proferida após o pedido de recuperação judicial, devem se sujeitar aos seus efeitos</a:t>
            </a:r>
            <a:r>
              <a:rPr lang="pt-BR" b="1" dirty="0" smtClean="0"/>
              <a:t>.</a:t>
            </a:r>
          </a:p>
          <a:p>
            <a:pPr marL="0" indent="0" algn="just">
              <a:buNone/>
            </a:pPr>
            <a:endParaRPr lang="pt-BR" dirty="0"/>
          </a:p>
          <a:p>
            <a:pPr marL="0" indent="0" algn="just">
              <a:buNone/>
            </a:pPr>
            <a:r>
              <a:rPr lang="pt-BR" dirty="0"/>
              <a:t>4. A exclusão dos créditos constituídos após o pedido de recuperação judicial tem a finalidade de proporcionar o regular funcionamento da empresa,  assegurando  ao  devedor  o acesso a contratos comerciais, bancários, trabalhistas e outros tantos relacionados com a atividade fim  do  empreendimento, com o objetivo de viabilizar a reabilitação da  empresa.  A inclusão de crédito originado em momento anterior ao pedido não atende a tal fim</a:t>
            </a:r>
            <a:r>
              <a:rPr lang="pt-BR" dirty="0" smtClean="0"/>
              <a:t>.</a:t>
            </a:r>
          </a:p>
          <a:p>
            <a:pPr marL="0" indent="0" algn="just">
              <a:buNone/>
            </a:pPr>
            <a:endParaRPr lang="pt-BR" dirty="0"/>
          </a:p>
          <a:p>
            <a:pPr marL="0" indent="0" algn="just">
              <a:buNone/>
            </a:pPr>
            <a:r>
              <a:rPr lang="pt-BR" dirty="0"/>
              <a:t>5. Recurso especial provido.</a:t>
            </a:r>
          </a:p>
          <a:p>
            <a:endParaRPr lang="pt-BR" dirty="0"/>
          </a:p>
        </p:txBody>
      </p:sp>
    </p:spTree>
    <p:extLst>
      <p:ext uri="{BB962C8B-B14F-4D97-AF65-F5344CB8AC3E}">
        <p14:creationId xmlns:p14="http://schemas.microsoft.com/office/powerpoint/2010/main" val="18790635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AINDA O CRÉDITO TRABALHISTA</a:t>
            </a:r>
            <a:endParaRPr lang="pt-BR" sz="2400" b="1" dirty="0"/>
          </a:p>
        </p:txBody>
      </p:sp>
      <p:sp>
        <p:nvSpPr>
          <p:cNvPr id="3" name="Espaço Reservado para Conteúdo 2"/>
          <p:cNvSpPr>
            <a:spLocks noGrp="1"/>
          </p:cNvSpPr>
          <p:nvPr>
            <p:ph idx="1"/>
          </p:nvPr>
        </p:nvSpPr>
        <p:spPr>
          <a:xfrm>
            <a:off x="457200" y="1268760"/>
            <a:ext cx="8229600" cy="5472608"/>
          </a:xfrm>
        </p:spPr>
        <p:txBody>
          <a:bodyPr>
            <a:normAutofit fontScale="85000" lnSpcReduction="20000"/>
          </a:bodyPr>
          <a:lstStyle/>
          <a:p>
            <a:pPr marL="0" indent="0" algn="just">
              <a:spcAft>
                <a:spcPts val="0"/>
              </a:spcAft>
              <a:buNone/>
            </a:pPr>
            <a:r>
              <a:rPr lang="pt-BR" dirty="0">
                <a:latin typeface="Calibri" panose="020F0502020204030204" pitchFamily="34" charset="0"/>
                <a:ea typeface="Calibri" panose="020F0502020204030204" pitchFamily="34" charset="0"/>
                <a:cs typeface="Times New Roman" panose="02020603050405020304" pitchFamily="18" charset="0"/>
              </a:rPr>
              <a:t>RECURSO  ESPECIAL.  RECUPERAÇÃO  JUDICIAL.  HABILITAÇÃO  DE  CRÉDITO TRABALHISTA.  DISCUSSÃO QUANTO AO MOMENTO DA CONSTITUIÇÃO DO CRÉDITO TRABALHISTA.  </a:t>
            </a:r>
            <a:r>
              <a:rPr lang="pt-BR" b="1" dirty="0">
                <a:latin typeface="Calibri" panose="020F0502020204030204" pitchFamily="34" charset="0"/>
                <a:ea typeface="Calibri" panose="020F0502020204030204" pitchFamily="34" charset="0"/>
                <a:cs typeface="Times New Roman" panose="02020603050405020304" pitchFamily="18" charset="0"/>
              </a:rPr>
              <a:t>RECLAMAÇÃO TRABALHISTA QUE PERSEGUE CRÉDITO ORIUNDO DE TRABALHO  REALIZADO  EM  MOMENTO  ANTERIOR  AO PEDIDO DE RECUPERAÇÃO JUDICIAL.  SUBMISSÃO  AOS  SEUS  EFEITOS,  INDEPENDENTE  DE SENTENÇA POSTERIOR QUE SIMPLESMENTE O DECLARE</a:t>
            </a:r>
            <a:r>
              <a:rPr lang="pt-BR" dirty="0">
                <a:latin typeface="Calibri" panose="020F0502020204030204" pitchFamily="34" charset="0"/>
                <a:ea typeface="Calibri" panose="020F0502020204030204" pitchFamily="34" charset="0"/>
                <a:cs typeface="Times New Roman" panose="02020603050405020304" pitchFamily="18" charset="0"/>
              </a:rPr>
              <a:t>. RECURSO ESPECIAL PROVIDO</a:t>
            </a:r>
            <a:r>
              <a:rPr lang="pt-BR"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spcAft>
                <a:spcPts val="0"/>
              </a:spcAft>
              <a:buNone/>
            </a:pPr>
            <a:endParaRPr lang="pt-BR"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pt-BR" b="1" dirty="0" err="1" smtClean="0">
                <a:latin typeface="Calibri" panose="020F0502020204030204" pitchFamily="34" charset="0"/>
                <a:ea typeface="Calibri" panose="020F0502020204030204" pitchFamily="34" charset="0"/>
                <a:cs typeface="Times New Roman" panose="02020603050405020304" pitchFamily="18" charset="0"/>
              </a:rPr>
              <a:t>REsp</a:t>
            </a:r>
            <a:r>
              <a:rPr lang="pt-BR" b="1" dirty="0" smtClean="0">
                <a:latin typeface="Calibri" panose="020F0502020204030204" pitchFamily="34" charset="0"/>
                <a:ea typeface="Calibri" panose="020F0502020204030204" pitchFamily="34" charset="0"/>
                <a:cs typeface="Times New Roman" panose="02020603050405020304" pitchFamily="18" charset="0"/>
              </a:rPr>
              <a:t> </a:t>
            </a:r>
            <a:r>
              <a:rPr lang="pt-BR" b="1" dirty="0">
                <a:latin typeface="Calibri" panose="020F0502020204030204" pitchFamily="34" charset="0"/>
                <a:ea typeface="Calibri" panose="020F0502020204030204" pitchFamily="34" charset="0"/>
                <a:cs typeface="Times New Roman" panose="02020603050405020304" pitchFamily="18" charset="0"/>
              </a:rPr>
              <a:t>1634046/RS, Rel. Ministra NANCY ANDRIGHI, Rel. p/ </a:t>
            </a:r>
            <a:r>
              <a:rPr lang="pt-BR" b="1" dirty="0" smtClean="0">
                <a:latin typeface="Calibri" panose="020F0502020204030204" pitchFamily="34" charset="0"/>
                <a:ea typeface="Calibri" panose="020F0502020204030204" pitchFamily="34" charset="0"/>
                <a:cs typeface="Times New Roman" panose="02020603050405020304" pitchFamily="18" charset="0"/>
              </a:rPr>
              <a:t>    Acórdão </a:t>
            </a:r>
            <a:r>
              <a:rPr lang="pt-BR" b="1" dirty="0">
                <a:latin typeface="Calibri" panose="020F0502020204030204" pitchFamily="34" charset="0"/>
                <a:ea typeface="Calibri" panose="020F0502020204030204" pitchFamily="34" charset="0"/>
                <a:cs typeface="Times New Roman" panose="02020603050405020304" pitchFamily="18" charset="0"/>
              </a:rPr>
              <a:t>Ministro MARCO AURÉLIO BELLIZZE, TERCEIRA TURMA, julgado em 25/04/2017, </a:t>
            </a:r>
            <a:r>
              <a:rPr lang="pt-BR" b="1" dirty="0" err="1">
                <a:latin typeface="Calibri" panose="020F0502020204030204" pitchFamily="34" charset="0"/>
                <a:ea typeface="Calibri" panose="020F0502020204030204" pitchFamily="34" charset="0"/>
                <a:cs typeface="Times New Roman" panose="02020603050405020304" pitchFamily="18" charset="0"/>
              </a:rPr>
              <a:t>DJe</a:t>
            </a:r>
            <a:r>
              <a:rPr lang="pt-BR" b="1" dirty="0">
                <a:latin typeface="Calibri" panose="020F0502020204030204" pitchFamily="34" charset="0"/>
                <a:ea typeface="Calibri" panose="020F0502020204030204" pitchFamily="34" charset="0"/>
                <a:cs typeface="Times New Roman" panose="02020603050405020304" pitchFamily="18" charset="0"/>
              </a:rPr>
              <a:t> </a:t>
            </a:r>
            <a:r>
              <a:rPr lang="pt-BR" b="1" dirty="0" smtClean="0">
                <a:latin typeface="Calibri" panose="020F0502020204030204" pitchFamily="34" charset="0"/>
                <a:ea typeface="Calibri" panose="020F0502020204030204" pitchFamily="34" charset="0"/>
                <a:cs typeface="Times New Roman" panose="02020603050405020304" pitchFamily="18" charset="0"/>
              </a:rPr>
              <a:t>18/05/2017</a:t>
            </a:r>
            <a:endParaRPr lang="pt-BR"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endParaRPr lang="pt-B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pt-BR"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0239308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79512" y="188640"/>
            <a:ext cx="8784976" cy="6540252"/>
          </a:xfrm>
          <a:prstGeom prst="rect">
            <a:avLst/>
          </a:prstGeom>
        </p:spPr>
        <p:txBody>
          <a:bodyPr wrap="square">
            <a:spAutoFit/>
          </a:bodyPr>
          <a:lstStyle/>
          <a:p>
            <a:pPr algn="just"/>
            <a:r>
              <a:rPr lang="pt-BR" sz="2800" b="1" dirty="0" smtClean="0"/>
              <a:t>FALÊNCIA - SENTENÇA </a:t>
            </a:r>
            <a:r>
              <a:rPr lang="pt-BR" sz="2800" b="1" dirty="0" smtClean="0">
                <a:sym typeface="Symbol"/>
              </a:rPr>
              <a:t>QUANDO NÃO HÁ CREDORES HABILITADOS:</a:t>
            </a:r>
            <a:endParaRPr lang="pt-BR" sz="2800" b="1" dirty="0" smtClean="0"/>
          </a:p>
          <a:p>
            <a:pPr algn="just"/>
            <a:endParaRPr lang="pt-BR" sz="2500" dirty="0" smtClean="0"/>
          </a:p>
          <a:p>
            <a:pPr algn="just"/>
            <a:r>
              <a:rPr lang="pt-BR" sz="2600" b="1" dirty="0" smtClean="0"/>
              <a:t>FALÊNCIA </a:t>
            </a:r>
            <a:r>
              <a:rPr lang="pt-BR" sz="2600" b="1" dirty="0"/>
              <a:t>- </a:t>
            </a:r>
            <a:r>
              <a:rPr lang="pt-BR" sz="2600" b="1" dirty="0" smtClean="0"/>
              <a:t>INEXISTÊNCIA </a:t>
            </a:r>
            <a:r>
              <a:rPr lang="pt-BR" sz="2600" b="1" dirty="0"/>
              <a:t>DE CREDORES HABILITADOS </a:t>
            </a:r>
            <a:r>
              <a:rPr lang="pt-BR" sz="2600" dirty="0"/>
              <a:t>- ENCERRAMENTO - </a:t>
            </a:r>
            <a:r>
              <a:rPr lang="pt-BR" sz="2600" dirty="0" smtClean="0"/>
              <a:t>DENÚNCIA </a:t>
            </a:r>
            <a:r>
              <a:rPr lang="pt-BR" sz="2600" dirty="0"/>
              <a:t>POR CRIME FALIMENTAR - </a:t>
            </a:r>
            <a:r>
              <a:rPr lang="pt-BR" sz="2600" dirty="0" smtClean="0"/>
              <a:t>INOCORRÊNCIA </a:t>
            </a:r>
            <a:r>
              <a:rPr lang="pt-BR" sz="2600" dirty="0"/>
              <a:t>DESTE POR </a:t>
            </a:r>
            <a:r>
              <a:rPr lang="pt-BR" sz="2600" dirty="0" smtClean="0"/>
              <a:t>SUPERVENIÊNCIA </a:t>
            </a:r>
            <a:r>
              <a:rPr lang="pt-BR" sz="2600" dirty="0"/>
              <a:t>DE LEGISLAÇÃO ESPECIAL</a:t>
            </a:r>
            <a:r>
              <a:rPr lang="pt-BR" sz="2600" dirty="0" smtClean="0"/>
              <a:t>.</a:t>
            </a:r>
          </a:p>
          <a:p>
            <a:pPr algn="just"/>
            <a:endParaRPr lang="pt-BR" sz="2600" dirty="0"/>
          </a:p>
          <a:p>
            <a:pPr algn="just"/>
            <a:r>
              <a:rPr lang="pt-BR" sz="2600" dirty="0"/>
              <a:t>- </a:t>
            </a:r>
            <a:r>
              <a:rPr lang="pt-BR" sz="2600" b="1" dirty="0"/>
              <a:t>SENDO A </a:t>
            </a:r>
            <a:r>
              <a:rPr lang="pt-BR" sz="2600" b="1" dirty="0" smtClean="0"/>
              <a:t>FALÊNCIA </a:t>
            </a:r>
            <a:r>
              <a:rPr lang="pt-BR" sz="2600" b="1" dirty="0"/>
              <a:t>UMA EXECUÇÃO COLETIVA, A </a:t>
            </a:r>
            <a:r>
              <a:rPr lang="pt-BR" sz="2600" b="1" dirty="0" smtClean="0"/>
              <a:t>INEXISTÊNCIA </a:t>
            </a:r>
            <a:r>
              <a:rPr lang="pt-BR" sz="2600" b="1" dirty="0"/>
              <a:t>DE </a:t>
            </a:r>
            <a:r>
              <a:rPr lang="pt-BR" sz="2600" b="1" dirty="0" smtClean="0"/>
              <a:t>CRÉDITOS </a:t>
            </a:r>
            <a:r>
              <a:rPr lang="pt-BR" sz="2600" b="1" dirty="0"/>
              <a:t>HABILITADOS A SEREM </a:t>
            </a:r>
            <a:r>
              <a:rPr lang="pt-BR" sz="2600" b="1" dirty="0" smtClean="0"/>
              <a:t>SATISFEITOS </a:t>
            </a:r>
            <a:r>
              <a:rPr lang="pt-BR" sz="2600" b="1" dirty="0"/>
              <a:t>FAZ COM QUE O PROCESSO PERCA O OBJETO</a:t>
            </a:r>
            <a:r>
              <a:rPr lang="pt-BR" sz="2600" dirty="0"/>
              <a:t>.</a:t>
            </a:r>
          </a:p>
          <a:p>
            <a:pPr algn="just"/>
            <a:r>
              <a:rPr lang="pt-BR" sz="2600" dirty="0" smtClean="0"/>
              <a:t>(...)</a:t>
            </a:r>
            <a:endParaRPr lang="pt-BR" sz="2600" dirty="0"/>
          </a:p>
          <a:p>
            <a:pPr algn="just"/>
            <a:r>
              <a:rPr lang="pt-BR" sz="2600" dirty="0"/>
              <a:t>- RECURSO A QUE SE DA PROVIMENTO PARA EFEITO DE TRANCAMENTO DA AÇÃO PENAL.</a:t>
            </a:r>
          </a:p>
          <a:p>
            <a:pPr algn="just"/>
            <a:r>
              <a:rPr lang="pt-BR" sz="2600" dirty="0"/>
              <a:t>(RHC 451/SP, Rel. Ministro CID FLAQUER SCARTEZZINI, QUINTA TURMA, julgado em 20/06/1990, DJ </a:t>
            </a:r>
            <a:r>
              <a:rPr lang="pt-BR" sz="2600" dirty="0" smtClean="0"/>
              <a:t>06/08/1990.)</a:t>
            </a:r>
          </a:p>
        </p:txBody>
      </p:sp>
      <p:sp>
        <p:nvSpPr>
          <p:cNvPr id="4" name="Espaço Reservado para Número de Slide 3"/>
          <p:cNvSpPr>
            <a:spLocks noGrp="1"/>
          </p:cNvSpPr>
          <p:nvPr>
            <p:ph type="sldNum" sz="quarter" idx="12"/>
          </p:nvPr>
        </p:nvSpPr>
        <p:spPr/>
        <p:txBody>
          <a:bodyPr/>
          <a:lstStyle/>
          <a:p>
            <a:fld id="{BB2C71BE-D450-40C0-8447-E10561759D7B}" type="slidenum">
              <a:rPr lang="pt-BR" smtClean="0"/>
              <a:pPr/>
              <a:t>46</a:t>
            </a:fld>
            <a:endParaRPr lang="pt-BR" dirty="0"/>
          </a:p>
        </p:txBody>
      </p:sp>
    </p:spTree>
    <p:extLst>
      <p:ext uri="{BB962C8B-B14F-4D97-AF65-F5344CB8AC3E}">
        <p14:creationId xmlns:p14="http://schemas.microsoft.com/office/powerpoint/2010/main" val="22889864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79512" y="188640"/>
            <a:ext cx="8784976" cy="6555641"/>
          </a:xfrm>
          <a:prstGeom prst="rect">
            <a:avLst/>
          </a:prstGeom>
        </p:spPr>
        <p:txBody>
          <a:bodyPr wrap="square">
            <a:spAutoFit/>
          </a:bodyPr>
          <a:lstStyle/>
          <a:p>
            <a:pPr algn="just"/>
            <a:endParaRPr lang="pt-BR" sz="2600" dirty="0" smtClean="0"/>
          </a:p>
          <a:p>
            <a:pPr algn="just"/>
            <a:r>
              <a:rPr lang="pt-BR" sz="2800" dirty="0" smtClean="0"/>
              <a:t>(...)</a:t>
            </a:r>
            <a:endParaRPr lang="pt-BR" sz="2800" dirty="0"/>
          </a:p>
          <a:p>
            <a:pPr algn="just"/>
            <a:r>
              <a:rPr lang="pt-BR" sz="2800" dirty="0"/>
              <a:t>4. No caso dos autos, entretanto, verifica-se </a:t>
            </a:r>
            <a:r>
              <a:rPr lang="pt-BR" sz="2800" b="1" dirty="0"/>
              <a:t>a inexistência de credores habilitados</a:t>
            </a:r>
            <a:r>
              <a:rPr lang="pt-BR" sz="2800" dirty="0"/>
              <a:t> na insolvência, o que, </a:t>
            </a:r>
            <a:r>
              <a:rPr lang="pt-BR" sz="2800" b="1" dirty="0"/>
              <a:t>a exemplo do que ocorre na falência, ocasiona a extinção da execução coletiva, uma vez que a fase executória propriamente dita somente se instaura com a habilitação dos credores, os quais integram o polo ativo do feito e sem os quais, por óbvio, não há a formação da relação processual executiva.</a:t>
            </a:r>
          </a:p>
          <a:p>
            <a:pPr algn="just"/>
            <a:r>
              <a:rPr lang="pt-BR" sz="2800" dirty="0"/>
              <a:t>5. Recurso especial não provido.</a:t>
            </a:r>
          </a:p>
          <a:p>
            <a:pPr algn="just"/>
            <a:r>
              <a:rPr lang="pt-BR" sz="2800" dirty="0"/>
              <a:t>(</a:t>
            </a:r>
            <a:r>
              <a:rPr lang="pt-BR" sz="2800" dirty="0" err="1"/>
              <a:t>REsp</a:t>
            </a:r>
            <a:r>
              <a:rPr lang="pt-BR" sz="2800" dirty="0"/>
              <a:t> </a:t>
            </a:r>
            <a:r>
              <a:rPr lang="pt-BR" sz="2800" dirty="0" smtClean="0"/>
              <a:t>1.072.614/SP</a:t>
            </a:r>
            <a:r>
              <a:rPr lang="pt-BR" sz="2800" dirty="0"/>
              <a:t>, Rel. Ministro LUIS FELIPE SALOMÃO, QUARTA TURMA, julgado em 26/02/2013, </a:t>
            </a:r>
            <a:r>
              <a:rPr lang="pt-BR" sz="2800" dirty="0" err="1"/>
              <a:t>DJe</a:t>
            </a:r>
            <a:r>
              <a:rPr lang="pt-BR" sz="2800" dirty="0"/>
              <a:t> 12/03/2013</a:t>
            </a:r>
            <a:r>
              <a:rPr lang="pt-BR" sz="2800" dirty="0" smtClean="0"/>
              <a:t>).</a:t>
            </a:r>
            <a:endParaRPr lang="pt-BR" sz="1000" dirty="0"/>
          </a:p>
          <a:p>
            <a:pPr algn="just"/>
            <a:endParaRPr lang="pt-BR" sz="1000" dirty="0" smtClean="0"/>
          </a:p>
          <a:p>
            <a:pPr algn="just"/>
            <a:endParaRPr lang="pt-BR" sz="1000" dirty="0" smtClean="0"/>
          </a:p>
        </p:txBody>
      </p:sp>
      <p:sp>
        <p:nvSpPr>
          <p:cNvPr id="4" name="Espaço Reservado para Número de Slide 3"/>
          <p:cNvSpPr>
            <a:spLocks noGrp="1"/>
          </p:cNvSpPr>
          <p:nvPr>
            <p:ph type="sldNum" sz="quarter" idx="12"/>
          </p:nvPr>
        </p:nvSpPr>
        <p:spPr/>
        <p:txBody>
          <a:bodyPr/>
          <a:lstStyle/>
          <a:p>
            <a:fld id="{BB2C71BE-D450-40C0-8447-E10561759D7B}" type="slidenum">
              <a:rPr lang="pt-BR" smtClean="0"/>
              <a:pPr/>
              <a:t>47</a:t>
            </a:fld>
            <a:endParaRPr lang="pt-BR" dirty="0"/>
          </a:p>
        </p:txBody>
      </p:sp>
    </p:spTree>
    <p:extLst>
      <p:ext uri="{BB962C8B-B14F-4D97-AF65-F5344CB8AC3E}">
        <p14:creationId xmlns:p14="http://schemas.microsoft.com/office/powerpoint/2010/main" val="34138363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6632"/>
            <a:ext cx="8928992" cy="6894195"/>
          </a:xfrm>
          <a:prstGeom prst="rect">
            <a:avLst/>
          </a:prstGeom>
        </p:spPr>
        <p:txBody>
          <a:bodyPr wrap="square">
            <a:spAutoFit/>
          </a:bodyPr>
          <a:lstStyle/>
          <a:p>
            <a:r>
              <a:rPr lang="pt-BR" sz="2800" b="1" dirty="0" smtClean="0"/>
              <a:t>FALÊNCIA - DÉBITOS CONDOMINIAIS </a:t>
            </a:r>
          </a:p>
          <a:p>
            <a:endParaRPr lang="pt-BR" sz="2400" b="1" dirty="0"/>
          </a:p>
          <a:p>
            <a:pPr algn="just"/>
            <a:r>
              <a:rPr lang="pt-BR" sz="2550" dirty="0"/>
              <a:t>AGRAVO REGIMENTAL EM RECURSO ESPECIAL. PROCESSUAL CIVIL. LIQUIDAÇÃO EXTRAJUDICIAL. COTAS CONDOMINIAIS. ENCARGOS DA MASSA. CRÉDITO NÃO SUJEITO A HABILITAÇÃO NO QUADRO GERAL DE CREDORES. OBSERVÂNCIA DA ORDEM DE PRIVILÉGIO DOS CRÉDITOS ANTECEDENTES AOS ENCARGOS DA MASSA</a:t>
            </a:r>
            <a:r>
              <a:rPr lang="pt-BR" sz="2550" dirty="0" smtClean="0"/>
              <a:t>. AGRAVO </a:t>
            </a:r>
            <a:r>
              <a:rPr lang="pt-BR" sz="2550" dirty="0"/>
              <a:t>DESPROVIDO.</a:t>
            </a:r>
          </a:p>
          <a:p>
            <a:pPr algn="just"/>
            <a:r>
              <a:rPr lang="pt-BR" sz="2550" dirty="0"/>
              <a:t>1. </a:t>
            </a:r>
            <a:r>
              <a:rPr lang="pt-BR" sz="2550" b="1" dirty="0"/>
              <a:t>Nos termos do art. 124, § 1º, III, do Decreto-Lei 7.661/45 (antiga Lei de Falências), os débitos condominiais, por se tratarem de obrigação de natureza </a:t>
            </a:r>
            <a:r>
              <a:rPr lang="pt-BR" sz="2550" b="1" i="1" dirty="0" err="1"/>
              <a:t>propter</a:t>
            </a:r>
            <a:r>
              <a:rPr lang="pt-BR" sz="2550" b="1" i="1" dirty="0"/>
              <a:t> rem</a:t>
            </a:r>
            <a:r>
              <a:rPr lang="pt-BR" sz="2550" b="1" dirty="0"/>
              <a:t>, não podem ser considerados da pessoa do falido, porquanto constituem ônus relativo ao próprio imóvel, constituindo-se, portanto, em encargos da massa.</a:t>
            </a:r>
          </a:p>
          <a:p>
            <a:pPr algn="just"/>
            <a:r>
              <a:rPr lang="pt-BR" sz="2550" dirty="0"/>
              <a:t>2. Agravo regimental desprovido.</a:t>
            </a:r>
          </a:p>
          <a:p>
            <a:pPr algn="just"/>
            <a:r>
              <a:rPr lang="pt-BR" sz="2550" dirty="0"/>
              <a:t>(AgRg no REsp 590.632/RJ, Rel. Ministro RAUL ARAÚJO, QUARTA TURMA, julgado em 05/09/2013, </a:t>
            </a:r>
            <a:r>
              <a:rPr lang="pt-BR" sz="2550" dirty="0" err="1"/>
              <a:t>DJe</a:t>
            </a:r>
            <a:r>
              <a:rPr lang="pt-BR" sz="2550" dirty="0"/>
              <a:t> 22/10/2013</a:t>
            </a:r>
            <a:r>
              <a:rPr lang="pt-BR" sz="2550" dirty="0" smtClean="0"/>
              <a:t>).</a:t>
            </a:r>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48</a:t>
            </a:fld>
            <a:endParaRPr lang="pt-BR" dirty="0"/>
          </a:p>
        </p:txBody>
      </p:sp>
    </p:spTree>
    <p:extLst>
      <p:ext uri="{BB962C8B-B14F-4D97-AF65-F5344CB8AC3E}">
        <p14:creationId xmlns:p14="http://schemas.microsoft.com/office/powerpoint/2010/main" val="5476599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6632"/>
            <a:ext cx="8928992" cy="6632585"/>
          </a:xfrm>
          <a:prstGeom prst="rect">
            <a:avLst/>
          </a:prstGeom>
        </p:spPr>
        <p:txBody>
          <a:bodyPr wrap="square">
            <a:spAutoFit/>
          </a:bodyPr>
          <a:lstStyle/>
          <a:p>
            <a:r>
              <a:rPr lang="pt-BR" sz="2800" b="1" dirty="0" smtClean="0"/>
              <a:t>FALÊNCIA - HABILITAÇÃO </a:t>
            </a:r>
            <a:r>
              <a:rPr lang="pt-BR" sz="2800" b="1" smtClean="0"/>
              <a:t>DE CRÉDITOS  </a:t>
            </a:r>
            <a:endParaRPr lang="pt-BR" sz="2800" b="1" dirty="0" smtClean="0"/>
          </a:p>
          <a:p>
            <a:endParaRPr lang="pt-BR" sz="1000" b="1" dirty="0"/>
          </a:p>
          <a:p>
            <a:pPr algn="just"/>
            <a:r>
              <a:rPr lang="pt-BR" sz="2150" dirty="0" smtClean="0"/>
              <a:t>(...) </a:t>
            </a:r>
            <a:r>
              <a:rPr lang="pt-BR" sz="2150" b="1" dirty="0" smtClean="0"/>
              <a:t>2</a:t>
            </a:r>
            <a:r>
              <a:rPr lang="pt-BR" sz="2150" b="1" dirty="0"/>
              <a:t>. No processo falimentar, em relação aos créditos habilitados, o princípio norteador é o da </a:t>
            </a:r>
            <a:r>
              <a:rPr lang="pt-BR" sz="2150" b="1" i="1" dirty="0"/>
              <a:t>par conditio creditorum</a:t>
            </a:r>
            <a:r>
              <a:rPr lang="pt-BR" sz="2150" b="1" dirty="0"/>
              <a:t>, na esteira do qual os credores do falido devem ser tratados em igualdade de condições, salvo se a lei expressamente dispuser de forma contrária, como ocorre com os créditos com preferências e privilégios eleitos pelo legislador como dignos de prioridade para pagamento.</a:t>
            </a:r>
          </a:p>
          <a:p>
            <a:pPr algn="just"/>
            <a:r>
              <a:rPr lang="pt-BR" sz="2150" b="1" dirty="0"/>
              <a:t>3. O art. 43, III, da Lei n. 4.591/1964 preconiza que, no caso de decretação da quebra do incorporador e ante a impossibilidade de ultimação da construção do edifício pela maioria dos adquirentes, estes se tornam credores privilegiados em relação aos valores já pagos ao incorporador em razão da compra do imóvel.</a:t>
            </a:r>
          </a:p>
          <a:p>
            <a:pPr algn="just"/>
            <a:r>
              <a:rPr lang="pt-BR" sz="2150" b="1" dirty="0"/>
              <a:t>4. No caso, os créditos pleiteados ostentam natureza manifestamente diversa, porquanto são oriundos de mero ressarcimento com os custos das obras de finalização do empreendimento imobiliário, enquadrando-se, portanto, na classe dos quirografários.</a:t>
            </a:r>
          </a:p>
          <a:p>
            <a:pPr algn="just"/>
            <a:r>
              <a:rPr lang="pt-BR" sz="2150" dirty="0"/>
              <a:t>5. Recurso especial não provido.</a:t>
            </a:r>
          </a:p>
          <a:p>
            <a:pPr algn="just"/>
            <a:r>
              <a:rPr lang="pt-BR" sz="2150" dirty="0"/>
              <a:t>(</a:t>
            </a:r>
            <a:r>
              <a:rPr lang="pt-BR" sz="2150" dirty="0" err="1"/>
              <a:t>REsp</a:t>
            </a:r>
            <a:r>
              <a:rPr lang="pt-BR" sz="2150" dirty="0"/>
              <a:t> </a:t>
            </a:r>
            <a:r>
              <a:rPr lang="pt-BR" sz="2150" dirty="0" smtClean="0"/>
              <a:t>1.185.336/RS</a:t>
            </a:r>
            <a:r>
              <a:rPr lang="pt-BR" sz="2150" dirty="0"/>
              <a:t>, Rel. Ministro LUIS FELIPE SALOMÃO, QUARTA TURMA, julgado em 02/09/2014, </a:t>
            </a:r>
            <a:r>
              <a:rPr lang="pt-BR" sz="2150" dirty="0" err="1"/>
              <a:t>DJe</a:t>
            </a:r>
            <a:r>
              <a:rPr lang="pt-BR" sz="2150" dirty="0"/>
              <a:t> 25/09/2014</a:t>
            </a:r>
            <a:r>
              <a:rPr lang="pt-BR" sz="2150" dirty="0" smtClean="0"/>
              <a:t>).</a:t>
            </a:r>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49</a:t>
            </a:fld>
            <a:endParaRPr lang="pt-BR" dirty="0"/>
          </a:p>
        </p:txBody>
      </p:sp>
    </p:spTree>
    <p:extLst>
      <p:ext uri="{BB962C8B-B14F-4D97-AF65-F5344CB8AC3E}">
        <p14:creationId xmlns:p14="http://schemas.microsoft.com/office/powerpoint/2010/main" val="3549459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2800" b="1" dirty="0" smtClean="0"/>
              <a:t>Continuação</a:t>
            </a:r>
            <a:endParaRPr lang="pt-BR" sz="2800" b="1" dirty="0"/>
          </a:p>
        </p:txBody>
      </p:sp>
      <p:sp>
        <p:nvSpPr>
          <p:cNvPr id="3" name="Espaço Reservado para Conteúdo 2"/>
          <p:cNvSpPr>
            <a:spLocks noGrp="1"/>
          </p:cNvSpPr>
          <p:nvPr>
            <p:ph idx="1"/>
          </p:nvPr>
        </p:nvSpPr>
        <p:spPr/>
        <p:txBody>
          <a:bodyPr/>
          <a:lstStyle/>
          <a:p>
            <a:r>
              <a:rPr lang="pt-BR" dirty="0" err="1" smtClean="0"/>
              <a:t>Rawls</a:t>
            </a:r>
            <a:r>
              <a:rPr lang="pt-BR" dirty="0" smtClean="0"/>
              <a:t>, Habermas, </a:t>
            </a:r>
            <a:r>
              <a:rPr lang="pt-BR" dirty="0" err="1" smtClean="0"/>
              <a:t>Alexy</a:t>
            </a:r>
            <a:r>
              <a:rPr lang="pt-BR" dirty="0" smtClean="0"/>
              <a:t>, </a:t>
            </a:r>
            <a:r>
              <a:rPr lang="pt-BR" dirty="0" err="1" smtClean="0"/>
              <a:t>Dworkin</a:t>
            </a:r>
            <a:endParaRPr lang="pt-BR" dirty="0" smtClean="0"/>
          </a:p>
          <a:p>
            <a:r>
              <a:rPr lang="pt-BR" dirty="0" smtClean="0"/>
              <a:t>Coase e </a:t>
            </a:r>
            <a:r>
              <a:rPr lang="pt-BR" dirty="0" err="1" smtClean="0"/>
              <a:t>Posner</a:t>
            </a:r>
            <a:r>
              <a:rPr lang="pt-BR" dirty="0" smtClean="0"/>
              <a:t> (a partir da década de 1960)</a:t>
            </a:r>
            <a:endParaRPr lang="pt-BR" dirty="0" smtClean="0"/>
          </a:p>
          <a:p>
            <a:r>
              <a:rPr lang="pt-BR" dirty="0" smtClean="0"/>
              <a:t>Teoria dos Sistemas (TS) e Teoria dos jogos  </a:t>
            </a:r>
          </a:p>
          <a:p>
            <a:r>
              <a:rPr lang="pt-BR" dirty="0" smtClean="0"/>
              <a:t>Contrato</a:t>
            </a:r>
            <a:r>
              <a:rPr lang="pt-BR" dirty="0"/>
              <a:t>, concorrência, responsabilidade civil e penal, </a:t>
            </a:r>
            <a:r>
              <a:rPr lang="pt-BR" dirty="0" smtClean="0"/>
              <a:t>tributos, direito societário, direito da recuperação de empresas</a:t>
            </a:r>
            <a:endParaRPr lang="pt-BR" dirty="0"/>
          </a:p>
          <a:p>
            <a:endParaRPr lang="pt-BR" dirty="0"/>
          </a:p>
        </p:txBody>
      </p:sp>
    </p:spTree>
    <p:extLst>
      <p:ext uri="{BB962C8B-B14F-4D97-AF65-F5344CB8AC3E}">
        <p14:creationId xmlns:p14="http://schemas.microsoft.com/office/powerpoint/2010/main" val="32469607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8964"/>
            <a:ext cx="8927846" cy="6001643"/>
          </a:xfrm>
          <a:prstGeom prst="rect">
            <a:avLst/>
          </a:prstGeom>
        </p:spPr>
        <p:txBody>
          <a:bodyPr wrap="square">
            <a:spAutoFit/>
          </a:bodyPr>
          <a:lstStyle/>
          <a:p>
            <a:r>
              <a:rPr lang="pt-BR" sz="2800" b="1" dirty="0" smtClean="0"/>
              <a:t>FALÊNCIA - DEPÓSITO BANCÁRIO</a:t>
            </a:r>
            <a:endParaRPr lang="pt-BR" sz="2800" dirty="0"/>
          </a:p>
          <a:p>
            <a:endParaRPr lang="pt-BR" sz="2200" dirty="0" smtClean="0"/>
          </a:p>
          <a:p>
            <a:pPr algn="just"/>
            <a:r>
              <a:rPr lang="pt-BR" sz="2400" dirty="0"/>
              <a:t>DIREITO FALIMENTAR E PROCESSUAL CIVIL. AGRAVO REGIMENTAL NO RECURSO ESPECIAL. DEPÓSITO BANCÁRIO. IMPOSSIBILIDADE DE PEDIDO DE RESTITUIÇÃO. CRÉDITO QUIROGRAFÁRIO. JURISPRUDÊNCIA CONSOLIDADA DO STJ.</a:t>
            </a:r>
          </a:p>
          <a:p>
            <a:pPr algn="just"/>
            <a:r>
              <a:rPr lang="pt-BR" sz="2400" dirty="0"/>
              <a:t>1. </a:t>
            </a:r>
            <a:r>
              <a:rPr lang="pt-BR" sz="2400" b="1" dirty="0"/>
              <a:t>De acordo com a jurisprudência desta Corte, "os depósitos bancários não se enquadram na hipótese do art. 76 da Lei de Falências, pois neles, em particular, ocorre a transferência da titularidade dos valores à instituição bancária, ficando o correntista apenas com o direito ao crédito correspondente" (AgRg no REsp n. 660.762/MG, Relator Ministro CESAR ASFOR ROCHA, DJ 13/6/2005, p. 316)</a:t>
            </a:r>
            <a:r>
              <a:rPr lang="pt-BR" sz="2400" dirty="0"/>
              <a:t>. Precedentes.</a:t>
            </a:r>
          </a:p>
          <a:p>
            <a:pPr algn="just"/>
            <a:r>
              <a:rPr lang="pt-BR" sz="2400" dirty="0" smtClean="0"/>
              <a:t>(...) 4</a:t>
            </a:r>
            <a:r>
              <a:rPr lang="pt-BR" sz="2400" dirty="0"/>
              <a:t>. Agravo regimental desprovido.</a:t>
            </a:r>
          </a:p>
          <a:p>
            <a:pPr algn="just"/>
            <a:r>
              <a:rPr lang="pt-BR" sz="2400" dirty="0"/>
              <a:t>(AgRg no </a:t>
            </a:r>
            <a:r>
              <a:rPr lang="pt-BR" sz="2400" dirty="0" err="1"/>
              <a:t>REsp</a:t>
            </a:r>
            <a:r>
              <a:rPr lang="pt-BR" sz="2400" dirty="0"/>
              <a:t> </a:t>
            </a:r>
            <a:r>
              <a:rPr lang="pt-BR" sz="2400" dirty="0" smtClean="0"/>
              <a:t>1.093.638/MG</a:t>
            </a:r>
            <a:r>
              <a:rPr lang="pt-BR" sz="2400" dirty="0"/>
              <a:t>, Rel. Ministro ANTONIO CARLOS FERREIRA, QUARTA TURMA, julgado em 07/05/2013, </a:t>
            </a:r>
            <a:r>
              <a:rPr lang="pt-BR" sz="2400" dirty="0" err="1"/>
              <a:t>DJe</a:t>
            </a:r>
            <a:r>
              <a:rPr lang="pt-BR" sz="2400" dirty="0"/>
              <a:t> 13/05/2013</a:t>
            </a:r>
            <a:r>
              <a:rPr lang="pt-BR" sz="2400" dirty="0" smtClean="0"/>
              <a:t>).</a:t>
            </a:r>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50</a:t>
            </a:fld>
            <a:endParaRPr lang="pt-BR" dirty="0"/>
          </a:p>
        </p:txBody>
      </p:sp>
    </p:spTree>
    <p:extLst>
      <p:ext uri="{BB962C8B-B14F-4D97-AF65-F5344CB8AC3E}">
        <p14:creationId xmlns:p14="http://schemas.microsoft.com/office/powerpoint/2010/main" val="14544763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8680"/>
            <a:ext cx="7776864" cy="5616624"/>
          </a:xfrm>
        </p:spPr>
        <p:txBody>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dirty="0"/>
          </a:p>
        </p:txBody>
      </p:sp>
      <p:sp>
        <p:nvSpPr>
          <p:cNvPr id="2" name="Retângulo 1"/>
          <p:cNvSpPr/>
          <p:nvPr/>
        </p:nvSpPr>
        <p:spPr>
          <a:xfrm>
            <a:off x="107504" y="118964"/>
            <a:ext cx="8927846" cy="6740307"/>
          </a:xfrm>
          <a:prstGeom prst="rect">
            <a:avLst/>
          </a:prstGeom>
        </p:spPr>
        <p:txBody>
          <a:bodyPr wrap="square">
            <a:spAutoFit/>
          </a:bodyPr>
          <a:lstStyle/>
          <a:p>
            <a:pPr algn="just">
              <a:spcAft>
                <a:spcPts val="600"/>
              </a:spcAft>
            </a:pPr>
            <a:r>
              <a:rPr lang="pt-BR" sz="2800" b="1" dirty="0" smtClean="0"/>
              <a:t>FALÊNCIA – COMPENSAÇÃO</a:t>
            </a:r>
          </a:p>
          <a:p>
            <a:pPr algn="just"/>
            <a:endParaRPr lang="pt-BR" sz="700" dirty="0" smtClean="0"/>
          </a:p>
          <a:p>
            <a:pPr algn="just"/>
            <a:r>
              <a:rPr lang="pt-BR" sz="1900" dirty="0" smtClean="0"/>
              <a:t>(...) </a:t>
            </a:r>
            <a:r>
              <a:rPr lang="pt-BR" sz="1900" b="1" dirty="0" smtClean="0"/>
              <a:t>3</a:t>
            </a:r>
            <a:r>
              <a:rPr lang="pt-BR" sz="1900" b="1" dirty="0"/>
              <a:t>. A doutrina, desde muito tempo, vem apregoando que as hipóteses legais que impedem a compensação do crédito perante a massa não estão listadas exaustivamente no mencionado art. 46 do Decreto-Lei n. 7.661/1945 (correspondente, em parte, ao art. 122 da Lei n</a:t>
            </a:r>
            <a:r>
              <a:rPr lang="pt-BR" sz="1900" b="1" dirty="0" smtClean="0"/>
              <a:t>. 11.101/2005</a:t>
            </a:r>
            <a:r>
              <a:rPr lang="pt-BR" sz="1900" b="1" dirty="0"/>
              <a:t>). Aplicam-se também ao direito falimentar as hipóteses que vedam a compensação previstas no direito comum, como aquelas previstas nos arts. 1.015-1.024 do Código Civil de 1916, entre as quais se destaca a compensação realizada em prejuízo de direitos de terceiros (art. 1.024).</a:t>
            </a:r>
          </a:p>
          <a:p>
            <a:pPr algn="just"/>
            <a:r>
              <a:rPr lang="pt-BR" sz="1900" b="1" dirty="0"/>
              <a:t>4. Não é cabível, de um modo geral e em linha de princípio, compensar débitos da falida com créditos da massa falida resultantes de ação revocatória julgada procedente, porque a essa última subjaz, invariavelmente, uma situação de ilegalidade preestabelecida em prejuízo da coletividade de credores, ilegalidade essa que não pode beneficiar quem a praticou, viabilizando satisfação expedita de seus créditos. Nessa ordem de ideias, a ação revocatória, de eficaz instrumento vocacionado à restituição de bens que escoaram fraudulentamente do patrimônio da falida, tornar-se-ia engenhosa ferramenta de lavagem de capitais recebidos em desconformidade com a par conditio creditorum.</a:t>
            </a:r>
          </a:p>
          <a:p>
            <a:pPr algn="just"/>
            <a:r>
              <a:rPr lang="pt-BR" sz="1900" dirty="0" smtClean="0"/>
              <a:t>6</a:t>
            </a:r>
            <a:r>
              <a:rPr lang="pt-BR" sz="1900" dirty="0"/>
              <a:t>. Recurso especial não provido.</a:t>
            </a:r>
          </a:p>
          <a:p>
            <a:pPr algn="just"/>
            <a:r>
              <a:rPr lang="pt-BR" sz="1900" dirty="0"/>
              <a:t>(</a:t>
            </a:r>
            <a:r>
              <a:rPr lang="pt-BR" sz="1900" dirty="0" err="1"/>
              <a:t>REsp</a:t>
            </a:r>
            <a:r>
              <a:rPr lang="pt-BR" sz="1900" dirty="0"/>
              <a:t> </a:t>
            </a:r>
            <a:r>
              <a:rPr lang="pt-BR" sz="1900" dirty="0" smtClean="0"/>
              <a:t>1.121.199/SP</a:t>
            </a:r>
            <a:r>
              <a:rPr lang="pt-BR" sz="1900" dirty="0"/>
              <a:t>, Rel. Ministro RAUL ARAÚJO, Rel. p/ Acórdão Ministro LUIS FELIPE SALOMÃO, QUARTA TURMA, julgado em 10/09/2013, </a:t>
            </a:r>
            <a:r>
              <a:rPr lang="pt-BR" sz="1900" dirty="0" err="1"/>
              <a:t>REPDJe</a:t>
            </a:r>
            <a:r>
              <a:rPr lang="pt-BR" sz="1900" dirty="0"/>
              <a:t> 12/02/2014, </a:t>
            </a:r>
            <a:r>
              <a:rPr lang="pt-BR" sz="1900" dirty="0" err="1"/>
              <a:t>DJe</a:t>
            </a:r>
            <a:r>
              <a:rPr lang="pt-BR" sz="1900" dirty="0"/>
              <a:t> 28/10/2013</a:t>
            </a:r>
            <a:r>
              <a:rPr lang="pt-BR" sz="1900" dirty="0" smtClean="0"/>
              <a:t>).</a:t>
            </a:r>
            <a:endParaRPr lang="pt-BR" sz="1900" dirty="0"/>
          </a:p>
        </p:txBody>
      </p:sp>
      <p:sp>
        <p:nvSpPr>
          <p:cNvPr id="4" name="Espaço Reservado para Número de Slide 3"/>
          <p:cNvSpPr>
            <a:spLocks noGrp="1"/>
          </p:cNvSpPr>
          <p:nvPr>
            <p:ph type="sldNum" sz="quarter" idx="12"/>
          </p:nvPr>
        </p:nvSpPr>
        <p:spPr>
          <a:xfrm>
            <a:off x="8460432" y="6381328"/>
            <a:ext cx="442392" cy="340147"/>
          </a:xfrm>
        </p:spPr>
        <p:txBody>
          <a:bodyPr/>
          <a:lstStyle/>
          <a:p>
            <a:fld id="{BB2C71BE-D450-40C0-8447-E10561759D7B}" type="slidenum">
              <a:rPr lang="pt-BR" smtClean="0"/>
              <a:pPr/>
              <a:t>51</a:t>
            </a:fld>
            <a:endParaRPr lang="pt-BR" dirty="0"/>
          </a:p>
        </p:txBody>
      </p:sp>
    </p:spTree>
    <p:extLst>
      <p:ext uri="{BB962C8B-B14F-4D97-AF65-F5344CB8AC3E}">
        <p14:creationId xmlns:p14="http://schemas.microsoft.com/office/powerpoint/2010/main" val="11137865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endParaRPr lang="pt-BR" dirty="0"/>
          </a:p>
          <a:p>
            <a:r>
              <a:rPr lang="pt-BR" sz="3200" b="1" dirty="0" smtClean="0"/>
              <a:t>“Quero ser acordada pela luz empoeirada do sol, que entra pelas frestas das persianas” –Shakespeare – O Mercador de Veneza</a:t>
            </a:r>
            <a:endParaRPr lang="pt-BR" sz="3200" b="1" dirty="0"/>
          </a:p>
        </p:txBody>
      </p:sp>
      <p:sp>
        <p:nvSpPr>
          <p:cNvPr id="4" name="Espaço Reservado para Número de Slide 3"/>
          <p:cNvSpPr>
            <a:spLocks noGrp="1"/>
          </p:cNvSpPr>
          <p:nvPr>
            <p:ph type="sldNum" sz="quarter" idx="12"/>
          </p:nvPr>
        </p:nvSpPr>
        <p:spPr/>
        <p:txBody>
          <a:bodyPr/>
          <a:lstStyle/>
          <a:p>
            <a:fld id="{6E6DCF3E-DB4E-4BDB-8C90-2E55195FC4FF}" type="slidenum">
              <a:rPr lang="pt-BR" smtClean="0"/>
              <a:pPr/>
              <a:t>52</a:t>
            </a:fld>
            <a:endParaRPr lang="pt-BR"/>
          </a:p>
        </p:txBody>
      </p:sp>
    </p:spTree>
    <p:extLst>
      <p:ext uri="{BB962C8B-B14F-4D97-AF65-F5344CB8AC3E}">
        <p14:creationId xmlns:p14="http://schemas.microsoft.com/office/powerpoint/2010/main" val="931802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1152128"/>
          </a:xfrm>
        </p:spPr>
        <p:txBody>
          <a:bodyPr>
            <a:normAutofit/>
          </a:bodyPr>
          <a:lstStyle/>
          <a:p>
            <a:pPr algn="l"/>
            <a:r>
              <a:rPr lang="pt-BR" sz="2800" b="1" dirty="0" smtClean="0"/>
              <a:t>Primeiro precedente abordando a AED no STJ – </a:t>
            </a:r>
            <a:r>
              <a:rPr lang="pt-BR" sz="2800" b="1" dirty="0" err="1" smtClean="0"/>
              <a:t>Resp</a:t>
            </a:r>
            <a:r>
              <a:rPr lang="pt-BR" sz="2800" b="1" dirty="0" smtClean="0"/>
              <a:t> 1.163.283 (07.04.2015)</a:t>
            </a:r>
            <a:endParaRPr lang="pt-BR" sz="2800" b="1" dirty="0"/>
          </a:p>
        </p:txBody>
      </p:sp>
      <p:sp>
        <p:nvSpPr>
          <p:cNvPr id="3" name="Espaço Reservado para Conteúdo 2"/>
          <p:cNvSpPr>
            <a:spLocks noGrp="1"/>
          </p:cNvSpPr>
          <p:nvPr>
            <p:ph idx="1"/>
          </p:nvPr>
        </p:nvSpPr>
        <p:spPr>
          <a:xfrm>
            <a:off x="457200" y="1268760"/>
            <a:ext cx="8229600" cy="5760640"/>
          </a:xfrm>
        </p:spPr>
        <p:txBody>
          <a:bodyPr>
            <a:normAutofit fontScale="25000" lnSpcReduction="20000"/>
          </a:bodyPr>
          <a:lstStyle/>
          <a:p>
            <a:pPr marL="0" indent="0" algn="just">
              <a:buNone/>
            </a:pPr>
            <a:r>
              <a:rPr lang="pt-BR" sz="8000" b="1" dirty="0"/>
              <a:t>1. A análise econômica da função social do contrato, realizada a partir da doutrina da análise econômica do direito, permite reconhecer o papel institucional e social que o direito contratual pode oferecer ao mercado, qual seja a segurança e previsibilidade nas operações econômicas e sociais capazes de proteger as expectativas dos agentes econômicos, por meio de instituições mais sólidas, que reforcem, ao contrário de minar, a estrutura do mercado.</a:t>
            </a:r>
          </a:p>
          <a:p>
            <a:pPr marL="0" indent="0" algn="just">
              <a:buNone/>
            </a:pPr>
            <a:r>
              <a:rPr lang="pt-BR" sz="8000" dirty="0"/>
              <a:t>2. Todo contrato de financiamento imobiliário, ainda que pactuado nos moldes do Sistema Financeiro da Habitação, é negócio jurídico de cunho eminentemente patrimonial e, por isso, solo fértil para a aplicação da análise econômica do direito.</a:t>
            </a:r>
          </a:p>
          <a:p>
            <a:pPr marL="0" indent="0" algn="just">
              <a:buNone/>
            </a:pPr>
            <a:r>
              <a:rPr lang="pt-BR" sz="8000" dirty="0"/>
              <a:t>3. A Lei n. 10.931⁄2004, especialmente seu art. 50, inspirou-se na efetividade, celeridade e boa-fé perseguidos pelo processo civil moderno, cujo entendimento é de que todo litígio a ser composto, dentre eles os de cunho econômico, deve apresentar pedido objetivo e apontar precisa e claramente a espécie e o alcance do abuso contratual que fundamenta a ação de revisão do contrato.</a:t>
            </a:r>
          </a:p>
          <a:p>
            <a:pPr marL="0" indent="0" algn="just">
              <a:buNone/>
            </a:pPr>
            <a:r>
              <a:rPr lang="pt-BR" sz="8000" dirty="0" smtClean="0"/>
              <a:t>[...] </a:t>
            </a:r>
            <a:r>
              <a:rPr lang="pt-BR" sz="8000" b="1" dirty="0" smtClean="0"/>
              <a:t>5</a:t>
            </a:r>
            <a:r>
              <a:rPr lang="pt-BR" sz="8000" b="1" dirty="0"/>
              <a:t>. Aplicam-se aos contratos de financiamento imobiliário do Sistema de Financiamento Habitacional as disposições da Lei n. 10.931⁄2004, mormente as referentes aos requisitos da petição inicial da ação de revisão de cláusulas contratuais, constantes do art. 50 da Lei n. 10.931⁄2004.</a:t>
            </a:r>
          </a:p>
          <a:p>
            <a:endParaRPr lang="pt-BR" dirty="0"/>
          </a:p>
        </p:txBody>
      </p:sp>
    </p:spTree>
    <p:extLst>
      <p:ext uri="{BB962C8B-B14F-4D97-AF65-F5344CB8AC3E}">
        <p14:creationId xmlns:p14="http://schemas.microsoft.com/office/powerpoint/2010/main" val="1382453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1301006"/>
          </a:xfrm>
        </p:spPr>
        <p:txBody>
          <a:bodyPr>
            <a:normAutofit fontScale="90000"/>
          </a:bodyPr>
          <a:lstStyle/>
          <a:p>
            <a:pPr algn="l"/>
            <a:r>
              <a:rPr lang="pt-BR" sz="3100" b="1" dirty="0" smtClean="0"/>
              <a:t>Teoria </a:t>
            </a:r>
            <a:r>
              <a:rPr lang="pt-BR" sz="3100" b="1" dirty="0"/>
              <a:t>dos Jogos na Recuperação </a:t>
            </a:r>
            <a:r>
              <a:rPr lang="pt-BR" sz="3100" b="1" dirty="0" smtClean="0"/>
              <a:t>Judicial - RECURSO </a:t>
            </a:r>
            <a:r>
              <a:rPr lang="pt-BR" sz="3100" b="1" dirty="0"/>
              <a:t>ESPECIAL Nº 1.302.735 </a:t>
            </a:r>
            <a:r>
              <a:rPr lang="pt-BR" sz="3100" b="1" dirty="0" smtClean="0"/>
              <a:t>– SP, Rel. Ministro </a:t>
            </a:r>
            <a:r>
              <a:rPr lang="pt-BR" sz="3100" b="1" dirty="0" err="1" smtClean="0"/>
              <a:t>Luis</a:t>
            </a:r>
            <a:r>
              <a:rPr lang="pt-BR" sz="3100" b="1" dirty="0" smtClean="0"/>
              <a:t> Felipe  Salomão, 17/03/2016 </a:t>
            </a:r>
            <a:r>
              <a:rPr lang="pt-BR" sz="2400" dirty="0"/>
              <a:t> </a:t>
            </a:r>
          </a:p>
        </p:txBody>
      </p:sp>
      <p:sp>
        <p:nvSpPr>
          <p:cNvPr id="3" name="Espaço Reservado para Conteúdo 2"/>
          <p:cNvSpPr>
            <a:spLocks noGrp="1"/>
          </p:cNvSpPr>
          <p:nvPr>
            <p:ph idx="1"/>
          </p:nvPr>
        </p:nvSpPr>
        <p:spPr>
          <a:xfrm>
            <a:off x="457200" y="1417638"/>
            <a:ext cx="8229600" cy="5440362"/>
          </a:xfrm>
        </p:spPr>
        <p:txBody>
          <a:bodyPr>
            <a:normAutofit fontScale="55000" lnSpcReduction="20000"/>
          </a:bodyPr>
          <a:lstStyle/>
          <a:p>
            <a:pPr marL="0" indent="0" algn="just">
              <a:buNone/>
            </a:pPr>
            <a:r>
              <a:rPr lang="pt-BR" dirty="0"/>
              <a:t>1. O legislador brasileiro, ao elaborar o diploma </a:t>
            </a:r>
            <a:r>
              <a:rPr lang="pt-BR" dirty="0" err="1"/>
              <a:t>recuperacional</a:t>
            </a:r>
            <a:r>
              <a:rPr lang="pt-BR" dirty="0"/>
              <a:t>, traçou alguns princípios, de caráter axiológico-programático, com o intuito de manter a solidez das diversas normas que compõem a referida legislação. Dentre todos, destacam-se os princípios da relevância dos interesses dos credores; </a:t>
            </a:r>
            <a:r>
              <a:rPr lang="pt-BR" i="1" dirty="0"/>
              <a:t>par conditio </a:t>
            </a:r>
            <a:r>
              <a:rPr lang="pt-BR" i="1" dirty="0" err="1"/>
              <a:t>creditorum</a:t>
            </a:r>
            <a:r>
              <a:rPr lang="pt-BR" dirty="0"/>
              <a:t>; e da preservação da empresa, os quais são encontrados no artigo 47 da Lei 11.101⁄2005.</a:t>
            </a:r>
          </a:p>
          <a:p>
            <a:pPr marL="0" indent="0" algn="just">
              <a:buNone/>
            </a:pPr>
            <a:r>
              <a:rPr lang="pt-BR" dirty="0"/>
              <a:t>2. Essa base </a:t>
            </a:r>
            <a:r>
              <a:rPr lang="pt-BR" dirty="0" err="1"/>
              <a:t>principiológica</a:t>
            </a:r>
            <a:r>
              <a:rPr lang="pt-BR" dirty="0"/>
              <a:t> serve de alicerce para a constituição da Assembleia Geral de Credores, a qual possui a atribuição de aprovar ou rejeitar o plano de recuperação judicial, nos moldes apresentados pelo Administrador Judicial da empresa </a:t>
            </a:r>
            <a:r>
              <a:rPr lang="pt-BR" dirty="0" err="1"/>
              <a:t>recuperanda</a:t>
            </a:r>
            <a:r>
              <a:rPr lang="pt-BR" dirty="0"/>
              <a:t>.</a:t>
            </a:r>
          </a:p>
          <a:p>
            <a:pPr marL="0" indent="0" algn="just">
              <a:buNone/>
            </a:pPr>
            <a:r>
              <a:rPr lang="pt-BR" b="1" dirty="0"/>
              <a:t>3. Outrossim, por meio da "Teoria dos Jogos", percebe-se uma interação estratégica entre o devedor e os credores, capaz de pressupor um consenso mínimo de ambos a respeito dos termos delineados no plano de recuperação judicial. Essas negociações demonstram o abandono de um olhar individualizado de cada crédito e um apego maior à interação coletiva e organizada.</a:t>
            </a:r>
          </a:p>
          <a:p>
            <a:pPr marL="0" indent="0" algn="just">
              <a:buNone/>
            </a:pPr>
            <a:r>
              <a:rPr lang="pt-BR" b="1" dirty="0"/>
              <a:t>4. Discute-se, na espécie, sobre a modificação do plano originalmente proposto, após o biênio de supervisão judicial – constante do artigo 61 da Lei de Falências –, sem que houvesse o encerramento da recuperação judicial da empresa </a:t>
            </a:r>
            <a:r>
              <a:rPr lang="pt-BR" b="1" dirty="0" err="1"/>
              <a:t>recuperanda</a:t>
            </a:r>
            <a:r>
              <a:rPr lang="pt-BR" b="1" dirty="0"/>
              <a:t>. Ainda que transcorrido o prazo de até 2 anos de supervisão judicial, não houve, como ato subsequente, o encerramento da recuperação, e, por isso, os efeitos da recuperação judicial ainda perduram, mantendo assim a vinculação de todos os </a:t>
            </a:r>
            <a:r>
              <a:rPr lang="pt-BR" dirty="0"/>
              <a:t>credores à deliberação da Assembleia.</a:t>
            </a:r>
          </a:p>
          <a:p>
            <a:pPr marL="0" indent="0" algn="just">
              <a:buNone/>
            </a:pPr>
            <a:r>
              <a:rPr lang="pt-BR" dirty="0"/>
              <a:t>5. Recurso especial provido.  </a:t>
            </a:r>
          </a:p>
          <a:p>
            <a:pPr marL="0" indent="0">
              <a:buNone/>
            </a:pPr>
            <a:endParaRPr lang="pt-BR" dirty="0"/>
          </a:p>
        </p:txBody>
      </p:sp>
    </p:spTree>
    <p:extLst>
      <p:ext uri="{BB962C8B-B14F-4D97-AF65-F5344CB8AC3E}">
        <p14:creationId xmlns:p14="http://schemas.microsoft.com/office/powerpoint/2010/main" val="223203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marL="514350" lvl="0" indent="-514350">
              <a:spcBef>
                <a:spcPct val="20000"/>
              </a:spcBef>
            </a:pPr>
            <a:r>
              <a:rPr lang="pt-BR" sz="2800" b="1" dirty="0" smtClean="0">
                <a:solidFill>
                  <a:prstClr val="black"/>
                </a:solidFill>
                <a:ea typeface="+mn-ea"/>
                <a:cs typeface="+mn-cs"/>
              </a:rPr>
              <a:t>3) GRANDES </a:t>
            </a:r>
            <a:r>
              <a:rPr lang="pt-BR" sz="2800" b="1" dirty="0">
                <a:solidFill>
                  <a:prstClr val="black"/>
                </a:solidFill>
                <a:ea typeface="+mn-ea"/>
                <a:cs typeface="+mn-cs"/>
              </a:rPr>
              <a:t>TEMAS</a:t>
            </a:r>
            <a:r>
              <a:rPr lang="pt-BR" sz="2800" dirty="0">
                <a:solidFill>
                  <a:prstClr val="black"/>
                </a:solidFill>
                <a:ea typeface="+mn-ea"/>
                <a:cs typeface="+mn-cs"/>
              </a:rPr>
              <a:t> </a:t>
            </a:r>
            <a:r>
              <a:rPr lang="pt-BR" sz="2800" b="1" dirty="0">
                <a:solidFill>
                  <a:prstClr val="black"/>
                </a:solidFill>
                <a:ea typeface="+mn-ea"/>
                <a:cs typeface="+mn-cs"/>
              </a:rPr>
              <a:t>DA PÓS MODERNIDADE E DA SOCIEDADE DE CONSUMO </a:t>
            </a:r>
            <a:r>
              <a:rPr lang="pt-BR" sz="2800" dirty="0">
                <a:solidFill>
                  <a:prstClr val="black"/>
                </a:solidFill>
                <a:ea typeface="+mn-ea"/>
                <a:cs typeface="+mn-cs"/>
              </a:rPr>
              <a:t/>
            </a:r>
            <a:br>
              <a:rPr lang="pt-BR" sz="2800" dirty="0">
                <a:solidFill>
                  <a:prstClr val="black"/>
                </a:solidFill>
                <a:ea typeface="+mn-ea"/>
                <a:cs typeface="+mn-cs"/>
              </a:rPr>
            </a:br>
            <a:endParaRPr lang="pt-BR" sz="2800" dirty="0"/>
          </a:p>
        </p:txBody>
      </p:sp>
      <p:sp>
        <p:nvSpPr>
          <p:cNvPr id="3" name="Espaço Reservado para Conteúdo 2"/>
          <p:cNvSpPr>
            <a:spLocks noGrp="1"/>
          </p:cNvSpPr>
          <p:nvPr>
            <p:ph idx="1"/>
          </p:nvPr>
        </p:nvSpPr>
        <p:spPr>
          <a:xfrm>
            <a:off x="179512" y="1268760"/>
            <a:ext cx="8229600" cy="5087589"/>
          </a:xfrm>
        </p:spPr>
        <p:txBody>
          <a:bodyPr>
            <a:normAutofit fontScale="92500" lnSpcReduction="10000"/>
          </a:bodyPr>
          <a:lstStyle/>
          <a:p>
            <a:pPr lvl="0" algn="just"/>
            <a:r>
              <a:rPr lang="pt-BR" sz="2800" dirty="0">
                <a:solidFill>
                  <a:prstClr val="black"/>
                </a:solidFill>
              </a:rPr>
              <a:t>Conceitos do CDC (fornecedor/consumidor) e proteção aos vulneráveis e </a:t>
            </a:r>
            <a:r>
              <a:rPr lang="pt-BR" sz="2800" dirty="0" err="1">
                <a:solidFill>
                  <a:prstClr val="black"/>
                </a:solidFill>
              </a:rPr>
              <a:t>hipervulneráveis</a:t>
            </a:r>
            <a:r>
              <a:rPr lang="pt-BR" sz="2800" dirty="0">
                <a:solidFill>
                  <a:prstClr val="black"/>
                </a:solidFill>
              </a:rPr>
              <a:t> (pertenças – artigo 93, </a:t>
            </a:r>
            <a:r>
              <a:rPr lang="pt-BR" sz="2800" dirty="0" err="1">
                <a:solidFill>
                  <a:prstClr val="black"/>
                </a:solidFill>
              </a:rPr>
              <a:t>CCivil</a:t>
            </a:r>
            <a:r>
              <a:rPr lang="pt-BR" sz="2800" dirty="0">
                <a:solidFill>
                  <a:prstClr val="black"/>
                </a:solidFill>
              </a:rPr>
              <a:t>)</a:t>
            </a:r>
          </a:p>
          <a:p>
            <a:pPr lvl="0" algn="just"/>
            <a:r>
              <a:rPr lang="pt-BR" sz="2800" dirty="0">
                <a:solidFill>
                  <a:prstClr val="black"/>
                </a:solidFill>
              </a:rPr>
              <a:t>Obsolescência programada    </a:t>
            </a:r>
          </a:p>
          <a:p>
            <a:pPr lvl="0" algn="just"/>
            <a:r>
              <a:rPr lang="pt-BR" sz="2800" dirty="0" err="1">
                <a:solidFill>
                  <a:prstClr val="black"/>
                </a:solidFill>
              </a:rPr>
              <a:t>Superendividamento</a:t>
            </a:r>
            <a:r>
              <a:rPr lang="pt-BR" sz="2800" dirty="0">
                <a:solidFill>
                  <a:prstClr val="black"/>
                </a:solidFill>
              </a:rPr>
              <a:t> (limitação de desconto a 30%)</a:t>
            </a:r>
          </a:p>
          <a:p>
            <a:pPr lvl="0" algn="just"/>
            <a:r>
              <a:rPr lang="pt-BR" sz="2800" dirty="0">
                <a:solidFill>
                  <a:prstClr val="black"/>
                </a:solidFill>
              </a:rPr>
              <a:t>Indenizatória por tempo perdido / Assédio em coletivos</a:t>
            </a:r>
          </a:p>
          <a:p>
            <a:pPr lvl="0" algn="just"/>
            <a:r>
              <a:rPr lang="pt-BR" sz="2800" dirty="0">
                <a:solidFill>
                  <a:prstClr val="black"/>
                </a:solidFill>
              </a:rPr>
              <a:t>Responsabilidade objetiva dos bancos por fraudes (fenômeno da “</a:t>
            </a:r>
            <a:r>
              <a:rPr lang="pt-BR" sz="2800" dirty="0" err="1">
                <a:solidFill>
                  <a:prstClr val="black"/>
                </a:solidFill>
              </a:rPr>
              <a:t>bancarização</a:t>
            </a:r>
            <a:r>
              <a:rPr lang="pt-BR" sz="2800" dirty="0">
                <a:solidFill>
                  <a:prstClr val="black"/>
                </a:solidFill>
              </a:rPr>
              <a:t>”)</a:t>
            </a:r>
          </a:p>
          <a:p>
            <a:pPr lvl="0" algn="just"/>
            <a:r>
              <a:rPr lang="pt-BR" sz="2800" i="1" dirty="0">
                <a:solidFill>
                  <a:prstClr val="black"/>
                </a:solidFill>
              </a:rPr>
              <a:t>Spam / </a:t>
            </a:r>
            <a:r>
              <a:rPr lang="pt-BR" sz="2800" dirty="0">
                <a:solidFill>
                  <a:prstClr val="black"/>
                </a:solidFill>
              </a:rPr>
              <a:t>responsabilidade civil em rede social / dir. esquecimento</a:t>
            </a:r>
          </a:p>
          <a:p>
            <a:pPr lvl="0" algn="just"/>
            <a:r>
              <a:rPr lang="pt-BR" sz="2800" dirty="0">
                <a:solidFill>
                  <a:prstClr val="black"/>
                </a:solidFill>
              </a:rPr>
              <a:t>Legitimação adequada para as ações coletivas do consumidor frente ao recente precedente do STF</a:t>
            </a:r>
          </a:p>
          <a:p>
            <a:endParaRPr lang="pt-BR" dirty="0"/>
          </a:p>
        </p:txBody>
      </p:sp>
      <p:sp>
        <p:nvSpPr>
          <p:cNvPr id="4" name="Espaço Reservado para Número de Slide 3"/>
          <p:cNvSpPr>
            <a:spLocks noGrp="1"/>
          </p:cNvSpPr>
          <p:nvPr>
            <p:ph type="sldNum" sz="quarter" idx="12"/>
          </p:nvPr>
        </p:nvSpPr>
        <p:spPr/>
        <p:txBody>
          <a:bodyPr/>
          <a:lstStyle/>
          <a:p>
            <a:fld id="{6E6DCF3E-DB4E-4BDB-8C90-2E55195FC4FF}" type="slidenum">
              <a:rPr lang="pt-BR" smtClean="0"/>
              <a:pPr/>
              <a:t>8</a:t>
            </a:fld>
            <a:endParaRPr lang="pt-BR"/>
          </a:p>
        </p:txBody>
      </p:sp>
    </p:spTree>
    <p:extLst>
      <p:ext uri="{BB962C8B-B14F-4D97-AF65-F5344CB8AC3E}">
        <p14:creationId xmlns:p14="http://schemas.microsoft.com/office/powerpoint/2010/main" val="2390437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lnSpc>
                <a:spcPct val="90000"/>
              </a:lnSpc>
              <a:spcBef>
                <a:spcPct val="20000"/>
              </a:spcBef>
            </a:pPr>
            <a:r>
              <a:rPr lang="pt-BR" sz="3300" b="1" dirty="0" smtClean="0">
                <a:latin typeface="+mn-lt"/>
                <a:ea typeface="+mn-ea"/>
                <a:cs typeface="Arial" charset="0"/>
              </a:rPr>
              <a:t>4) I JORNADA DE PREVENÇÃO DE LITÍGIO – STJ/22 e 23 de agosto de 2016 </a:t>
            </a:r>
            <a:endParaRPr lang="pt-BR" sz="3300" b="1" dirty="0">
              <a:latin typeface="+mn-lt"/>
              <a:ea typeface="+mn-ea"/>
              <a:cs typeface="Arial" charset="0"/>
            </a:endParaRPr>
          </a:p>
        </p:txBody>
      </p:sp>
      <p:sp>
        <p:nvSpPr>
          <p:cNvPr id="3" name="Espaço Reservado para Conteúdo 2"/>
          <p:cNvSpPr>
            <a:spLocks noGrp="1"/>
          </p:cNvSpPr>
          <p:nvPr>
            <p:ph idx="1"/>
          </p:nvPr>
        </p:nvSpPr>
        <p:spPr/>
        <p:txBody>
          <a:bodyPr/>
          <a:lstStyle/>
          <a:p>
            <a:pPr lvl="1">
              <a:buFont typeface="Arial" panose="020B0604020202020204" pitchFamily="34" charset="0"/>
              <a:buChar char="•"/>
            </a:pPr>
            <a:r>
              <a:rPr lang="pt-BR" dirty="0" smtClean="0"/>
              <a:t>Enunciados:</a:t>
            </a:r>
          </a:p>
          <a:p>
            <a:pPr marL="914400" lvl="2" indent="0" algn="just">
              <a:buNone/>
            </a:pPr>
            <a:r>
              <a:rPr lang="pt-BR" b="1" dirty="0" smtClean="0"/>
              <a:t>- 6. O processamento da recuperação judicial ou a decretação da falência não autoriza o administrador judicial a recusar a eficácia da convenção de arbitragem, não impede a instauração do procedimento arbitral, nem o suspende.</a:t>
            </a:r>
          </a:p>
          <a:p>
            <a:pPr marL="914400" lvl="2" indent="0" algn="just">
              <a:buNone/>
            </a:pPr>
            <a:r>
              <a:rPr lang="pt-BR" b="1" dirty="0" smtClean="0"/>
              <a:t>- 45. A mediação e conciliação são compatíveis com a recuperação judicial, a extrajudicial e a falência do empresário e da sociedade empresária, bem como em casos de </a:t>
            </a:r>
            <a:r>
              <a:rPr lang="pt-BR" b="1" dirty="0" err="1" smtClean="0"/>
              <a:t>superendividamento</a:t>
            </a:r>
            <a:r>
              <a:rPr lang="pt-BR" dirty="0" smtClean="0"/>
              <a:t>, observadas as restrições legais.</a:t>
            </a:r>
          </a:p>
          <a:p>
            <a:pPr marL="914400" lvl="2" indent="0">
              <a:buNone/>
            </a:pPr>
            <a:endParaRPr lang="pt-BR" dirty="0" smtClean="0"/>
          </a:p>
          <a:p>
            <a:pPr lvl="1">
              <a:buFont typeface="Arial" panose="020B0604020202020204" pitchFamily="34" charset="0"/>
              <a:buChar char="•"/>
            </a:pPr>
            <a:endParaRPr lang="pt-BR" dirty="0" smtClean="0"/>
          </a:p>
        </p:txBody>
      </p:sp>
    </p:spTree>
    <p:extLst>
      <p:ext uri="{BB962C8B-B14F-4D97-AF65-F5344CB8AC3E}">
        <p14:creationId xmlns:p14="http://schemas.microsoft.com/office/powerpoint/2010/main" val="3130095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2026</TotalTime>
  <Words>7205</Words>
  <Application>Microsoft Office PowerPoint</Application>
  <PresentationFormat>Apresentação na tela (4:3)</PresentationFormat>
  <Paragraphs>369</Paragraphs>
  <Slides>52</Slides>
  <Notes>2</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52</vt:i4>
      </vt:variant>
    </vt:vector>
  </HeadingPairs>
  <TitlesOfParts>
    <vt:vector size="59" baseType="lpstr">
      <vt:lpstr>Arial</vt:lpstr>
      <vt:lpstr>Calibri</vt:lpstr>
      <vt:lpstr>Calibri Light</vt:lpstr>
      <vt:lpstr>Symbol</vt:lpstr>
      <vt:lpstr>Times New Roman</vt:lpstr>
      <vt:lpstr>Tema do Office</vt:lpstr>
      <vt:lpstr>1_Tema do Office</vt:lpstr>
      <vt:lpstr>                A Recuperação Judicial sob a ótica Jurídica, Econômica e Social       A visão contemporânea do processo de recuperação judicial e a perspectiva do STJ      Rio de Janeiro, 14/08/2017                                              Luis Felipe Salomão</vt:lpstr>
      <vt:lpstr>Apresentação do PowerPoint</vt:lpstr>
      <vt:lpstr>O STJ esquematizado</vt:lpstr>
      <vt:lpstr>2) Análise Econômica do Direito (AED)</vt:lpstr>
      <vt:lpstr>Continuação</vt:lpstr>
      <vt:lpstr>Primeiro precedente abordando a AED no STJ – Resp 1.163.283 (07.04.2015)</vt:lpstr>
      <vt:lpstr>Teoria dos Jogos na Recuperação Judicial - RECURSO ESPECIAL Nº 1.302.735 – SP, Rel. Ministro Luis Felipe  Salomão, 17/03/2016  </vt:lpstr>
      <vt:lpstr>3) GRANDES TEMAS DA PÓS MODERNIDADE E DA SOCIEDADE DE CONSUMO  </vt:lpstr>
      <vt:lpstr>4) I JORNADA DE PREVENÇÃO DE LITÍGIO – STJ/22 e 23 de agosto de 2016 </vt:lpstr>
      <vt:lpstr>https://www.serasaexperian.com.br/release/indicadores/falencias_concordatas.htm</vt:lpstr>
      <vt:lpstr>5) RECURSOS REPETITIVOS VERSANDO SOBRE RECUPERAÇÃO JUDICIAL E FALÊNCIA – PRECEDENTES VINCULANTES</vt:lpstr>
      <vt:lpstr>Recuperação judicial e devedores solidários </vt:lpstr>
      <vt:lpstr>Custas e Massa Falida </vt:lpstr>
      <vt:lpstr>Modificação do polo passivo na execução fiscal</vt:lpstr>
      <vt:lpstr>(Continuação)</vt:lpstr>
      <vt:lpstr>Afetação acolhida para decidir sobre competência em ações ilíquidas em face de Massa Falida</vt:lpstr>
      <vt:lpstr>6) NOVO CPC E A LEI DE RECUPERAÇÃO/FALÊNCIA</vt:lpstr>
      <vt:lpstr>7) CRÉDITOS NA RECUPERAÇÃO E FALÊNCIA - INTRODUÇÃO</vt:lpstr>
      <vt:lpstr>Apresentação do PowerPoint</vt:lpstr>
      <vt:lpstr>Apresentação do PowerPoint</vt:lpstr>
      <vt:lpstr>7.1) Créditos na recuperação:</vt:lpstr>
      <vt:lpstr>Apresentação do PowerPoint</vt:lpstr>
      <vt:lpstr>7.2) Créditos na falência:</vt:lpstr>
      <vt:lpstr>7.3) Créditos extraconcursais:</vt:lpstr>
      <vt:lpstr>Apresentação do PowerPoint</vt:lpstr>
      <vt:lpstr>HOMOLOGAÇÃO DE SENTENÇA ESTRANGEIRA – RECUPERAÇÃO JUDICIAL NO BRASIL </vt:lpstr>
      <vt:lpstr>Apresentação do PowerPoint</vt:lpstr>
      <vt:lpstr>Apresentação do PowerPoint</vt:lpstr>
      <vt:lpstr>Posicionamento parece divergente da Segunda Seção, que não permite a constrição de patrimônio pelo Juízo da execução fiscal, ficando tal medida dependente do crivo do Juízo da recuperação </vt:lpstr>
      <vt:lpstr>Apresentação do PowerPoint</vt:lpstr>
      <vt:lpstr>Apresentação do PowerPoint</vt:lpstr>
      <vt:lpstr>Apresentação do PowerPoint</vt:lpstr>
      <vt:lpstr>Apresentação do PowerPoint</vt:lpstr>
      <vt:lpstr>BLOQUEIO DE ATIVOS DA EMPRESA EM RECUPERAÇÃO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CRÉDITO TRABALHISTA - REsp 1641191/RS, Rel. Ministro RICARDO VILLASBÔAS CUEVA, TERCEIRA TURMA, julgado em 13/06/2017, DJe 23/06/2017 </vt:lpstr>
      <vt:lpstr>AINDA O CRÉDITO TRABALHISTA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Superior Tribunal de Justiça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Márcia Corrêa Matos Maciel</dc:creator>
  <cp:lastModifiedBy>Salomao</cp:lastModifiedBy>
  <cp:revision>125</cp:revision>
  <cp:lastPrinted>2017-07-14T18:36:14Z</cp:lastPrinted>
  <dcterms:created xsi:type="dcterms:W3CDTF">2015-06-03T22:30:38Z</dcterms:created>
  <dcterms:modified xsi:type="dcterms:W3CDTF">2017-08-14T02:41:05Z</dcterms:modified>
</cp:coreProperties>
</file>